
<file path=[Content_Types].xml><?xml version="1.0" encoding="utf-8"?>
<Types xmlns="http://schemas.openxmlformats.org/package/2006/content-types">
  <Default Extension="(null)" ContentType="image/x-emf"/>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0" r:id="rId2"/>
    <p:sldMasterId id="2147483663" r:id="rId3"/>
    <p:sldMasterId id="2147483665" r:id="rId4"/>
    <p:sldMasterId id="2147483677" r:id="rId5"/>
    <p:sldMasterId id="2147483682" r:id="rId6"/>
  </p:sldMasterIdLst>
  <p:notesMasterIdLst>
    <p:notesMasterId r:id="rId41"/>
  </p:notesMasterIdLst>
  <p:handoutMasterIdLst>
    <p:handoutMasterId r:id="rId42"/>
  </p:handoutMasterIdLst>
  <p:sldIdLst>
    <p:sldId id="501" r:id="rId7"/>
    <p:sldId id="1229" r:id="rId8"/>
    <p:sldId id="1219" r:id="rId9"/>
    <p:sldId id="1271" r:id="rId10"/>
    <p:sldId id="1222" r:id="rId11"/>
    <p:sldId id="1225" r:id="rId12"/>
    <p:sldId id="1226" r:id="rId13"/>
    <p:sldId id="1239" r:id="rId14"/>
    <p:sldId id="1248" r:id="rId15"/>
    <p:sldId id="1245" r:id="rId16"/>
    <p:sldId id="1258" r:id="rId17"/>
    <p:sldId id="1259" r:id="rId18"/>
    <p:sldId id="1260" r:id="rId19"/>
    <p:sldId id="1244" r:id="rId20"/>
    <p:sldId id="1272" r:id="rId21"/>
    <p:sldId id="1242" r:id="rId22"/>
    <p:sldId id="1257" r:id="rId23"/>
    <p:sldId id="1233" r:id="rId24"/>
    <p:sldId id="1247" r:id="rId25"/>
    <p:sldId id="1252" r:id="rId26"/>
    <p:sldId id="1256" r:id="rId27"/>
    <p:sldId id="1236" r:id="rId28"/>
    <p:sldId id="1249" r:id="rId29"/>
    <p:sldId id="1273" r:id="rId30"/>
    <p:sldId id="1267" r:id="rId31"/>
    <p:sldId id="1266" r:id="rId32"/>
    <p:sldId id="1262" r:id="rId33"/>
    <p:sldId id="1264" r:id="rId34"/>
    <p:sldId id="1274" r:id="rId35"/>
    <p:sldId id="1268" r:id="rId36"/>
    <p:sldId id="1243" r:id="rId37"/>
    <p:sldId id="1269" r:id="rId38"/>
    <p:sldId id="1270" r:id="rId39"/>
    <p:sldId id="1153" r:id="rId40"/>
  </p:sldIdLst>
  <p:sldSz cx="9144000" cy="6858000" type="screen4x3"/>
  <p:notesSz cx="6858000" cy="9144000"/>
  <p:custShowLst>
    <p:custShow name="目的別スライド ショー1" id="0">
      <p:sldLst>
        <p:sld r:id="rId7"/>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51" userDrawn="1">
          <p15:clr>
            <a:srgbClr val="A4A3A4"/>
          </p15:clr>
        </p15:guide>
        <p15:guide id="2" pos="4309" userDrawn="1">
          <p15:clr>
            <a:srgbClr val="A4A3A4"/>
          </p15:clr>
        </p15:guide>
        <p15:guide id="3" orient="horz" pos="1525" userDrawn="1">
          <p15:clr>
            <a:srgbClr val="A4A3A4"/>
          </p15:clr>
        </p15:guide>
        <p15:guide id="4" orient="horz" pos="4315" userDrawn="1">
          <p15:clr>
            <a:srgbClr val="A4A3A4"/>
          </p15:clr>
        </p15:guide>
        <p15:guide id="5" orient="horz" pos="6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124"/>
    <a:srgbClr val="FF9300"/>
    <a:srgbClr val="208DC3"/>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2"/>
    <p:restoredTop sz="94944" autoAdjust="0"/>
  </p:normalViewPr>
  <p:slideViewPr>
    <p:cSldViewPr snapToGrid="0" snapToObjects="1">
      <p:cViewPr varScale="1">
        <p:scale>
          <a:sx n="113" d="100"/>
          <a:sy n="113" d="100"/>
        </p:scale>
        <p:origin x="1728" y="176"/>
      </p:cViewPr>
      <p:guideLst>
        <p:guide pos="1451"/>
        <p:guide pos="4309"/>
        <p:guide orient="horz" pos="1525"/>
        <p:guide orient="horz" pos="4315"/>
        <p:guide orient="horz" pos="663"/>
      </p:guideLst>
    </p:cSldViewPr>
  </p:slideViewPr>
  <p:outlineViewPr>
    <p:cViewPr>
      <p:scale>
        <a:sx n="33" d="100"/>
        <a:sy n="33" d="100"/>
      </p:scale>
      <p:origin x="0" y="-12256"/>
    </p:cViewPr>
  </p:outlineViewPr>
  <p:notesTextViewPr>
    <p:cViewPr>
      <p:scale>
        <a:sx n="225" d="100"/>
        <a:sy n="225" d="100"/>
      </p:scale>
      <p:origin x="0" y="0"/>
    </p:cViewPr>
  </p:notesTextViewPr>
  <p:sorterViewPr>
    <p:cViewPr varScale="1">
      <p:scale>
        <a:sx n="100" d="100"/>
        <a:sy n="100" d="100"/>
      </p:scale>
      <p:origin x="0" y="0"/>
    </p:cViewPr>
  </p:sorterViewPr>
  <p:notesViewPr>
    <p:cSldViewPr snapToGrid="0" snapToObjects="1">
      <p:cViewPr varScale="1">
        <p:scale>
          <a:sx n="171" d="100"/>
          <a:sy n="171" d="100"/>
        </p:scale>
        <p:origin x="143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525366F-890F-A64A-B35F-5842502762A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9F623D1-B286-F447-9805-8A689B4BE78F}"/>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BC35B0E-0720-0B45-B0CB-DBB7C163BD9E}" type="datetimeFigureOut">
              <a:rPr kumimoji="1" lang="ja-JP" altLang="en-US" smtClean="0"/>
              <a:t>2019/4/3</a:t>
            </a:fld>
            <a:endParaRPr kumimoji="1" lang="ja-JP" altLang="en-US"/>
          </a:p>
        </p:txBody>
      </p:sp>
      <p:sp>
        <p:nvSpPr>
          <p:cNvPr id="4" name="フッター プレースホルダー 3">
            <a:extLst>
              <a:ext uri="{FF2B5EF4-FFF2-40B4-BE49-F238E27FC236}">
                <a16:creationId xmlns:a16="http://schemas.microsoft.com/office/drawing/2014/main" id="{881C5073-F80C-A043-8D93-80EA86FBF3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923ADCB-0F58-4342-8240-1ECD3FC15F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EBA8AA-B01C-4E41-B25A-11620E5F5663}" type="slidenum">
              <a:rPr kumimoji="1" lang="ja-JP" altLang="en-US" smtClean="0"/>
              <a:t>‹#›</a:t>
            </a:fld>
            <a:endParaRPr kumimoji="1" lang="ja-JP" altLang="en-US"/>
          </a:p>
        </p:txBody>
      </p:sp>
    </p:spTree>
    <p:extLst>
      <p:ext uri="{BB962C8B-B14F-4D97-AF65-F5344CB8AC3E}">
        <p14:creationId xmlns:p14="http://schemas.microsoft.com/office/powerpoint/2010/main" val="171312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49FA4C1C-92F0-7344-ABE7-80A6F8B3C54E}" type="datetimeFigureOut">
              <a:rPr kumimoji="1" lang="ja-JP" altLang="en-US" smtClean="0"/>
              <a:t>2019/4/3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EA8C1-4DFD-F748-9A24-FF68BC62263D}" type="slidenum">
              <a:rPr kumimoji="1" lang="ja-JP" altLang="en-US" smtClean="0"/>
              <a:t>‹#›</a:t>
            </a:fld>
            <a:endParaRPr kumimoji="1" lang="ja-JP" altLang="en-US"/>
          </a:p>
        </p:txBody>
      </p:sp>
    </p:spTree>
    <p:extLst>
      <p:ext uri="{BB962C8B-B14F-4D97-AF65-F5344CB8AC3E}">
        <p14:creationId xmlns:p14="http://schemas.microsoft.com/office/powerpoint/2010/main" val="3697578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sz="1200" b="0" i="0" u="none" strike="noStrike" kern="1200" dirty="0">
                <a:solidFill>
                  <a:schemeClr val="tx1"/>
                </a:solidFill>
                <a:effectLst/>
                <a:latin typeface="+mn-lt"/>
                <a:ea typeface="+mn-ea"/>
                <a:cs typeface="+mn-cs"/>
              </a:rPr>
              <a:t>Thank you for introduction and give me a opportunity to take a presentation today.</a:t>
            </a:r>
          </a:p>
          <a:p>
            <a:r>
              <a:rPr kumimoji="1" lang="en" altLang="ja-JP" sz="1200" b="0" i="0" u="none" strike="noStrike" kern="1200" dirty="0">
                <a:solidFill>
                  <a:schemeClr val="tx1"/>
                </a:solidFill>
                <a:effectLst/>
                <a:latin typeface="+mn-lt"/>
                <a:ea typeface="+mn-ea"/>
                <a:cs typeface="+mn-cs"/>
              </a:rPr>
              <a:t>My name is Nariaki Tateiw</a:t>
            </a:r>
            <a:r>
              <a:rPr kumimoji="1" lang="en-US" altLang="ja-JP" sz="1200" b="0" i="0" u="none" strike="noStrike" kern="1200" dirty="0">
                <a:solidFill>
                  <a:schemeClr val="tx1"/>
                </a:solidFill>
                <a:effectLst/>
                <a:latin typeface="+mn-lt"/>
                <a:ea typeface="+mn-ea"/>
                <a:cs typeface="+mn-cs"/>
              </a:rPr>
              <a:t>a</a:t>
            </a:r>
            <a:r>
              <a:rPr kumimoji="1" lang="en" altLang="ja-JP" sz="1200" b="0" i="0" u="none" strike="noStrike" kern="1200" dirty="0">
                <a:solidFill>
                  <a:schemeClr val="tx1"/>
                </a:solidFill>
                <a:effectLst/>
                <a:latin typeface="+mn-lt"/>
                <a:ea typeface="+mn-ea"/>
                <a:cs typeface="+mn-cs"/>
              </a:rPr>
              <a:t> and </a:t>
            </a:r>
            <a:r>
              <a:rPr kumimoji="1" lang="en-US" altLang="ja-JP" sz="1200" b="0" i="0" u="none" strike="noStrike" kern="1200" dirty="0">
                <a:solidFill>
                  <a:schemeClr val="tx1"/>
                </a:solidFill>
                <a:effectLst/>
                <a:latin typeface="+mn-lt"/>
                <a:ea typeface="+mn-ea"/>
                <a:cs typeface="+mn-cs"/>
              </a:rPr>
              <a:t>I</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m </a:t>
            </a:r>
            <a:r>
              <a:rPr kumimoji="1" lang="en" altLang="ja-JP" sz="1200" b="0" i="0" u="none" strike="noStrike" kern="1200" dirty="0">
                <a:solidFill>
                  <a:schemeClr val="tx1"/>
                </a:solidFill>
                <a:effectLst/>
                <a:latin typeface="+mn-lt"/>
                <a:ea typeface="+mn-ea"/>
                <a:cs typeface="+mn-cs"/>
              </a:rPr>
              <a:t>a graduate student at Kyushu University in Japan.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dirty="0">
                <a:solidFill>
                  <a:schemeClr val="tx1"/>
                </a:solidFill>
                <a:effectLst/>
                <a:latin typeface="+mn-lt"/>
                <a:ea typeface="+mn-ea"/>
                <a:cs typeface="+mn-cs"/>
              </a:rPr>
              <a:t>The subject of my presentation is </a:t>
            </a:r>
            <a:r>
              <a:rPr lang="en" altLang="ja-JP" sz="1200" b="1" dirty="0">
                <a:ea typeface="Hiragino Kaku Gothic ProN W6" panose="020B0300000000000000" pitchFamily="34" charset="-128"/>
              </a:rPr>
              <a:t>Construction and Evaluation of the HEV Control Algorithm using a Black-Box simulator.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dirty="0">
                <a:solidFill>
                  <a:schemeClr val="tx1"/>
                </a:solidFill>
                <a:effectLst/>
                <a:latin typeface="+mn-lt"/>
                <a:ea typeface="Hiragino Kaku Gothic ProN W6" panose="020B0300000000000000" pitchFamily="34" charset="-128"/>
                <a:cs typeface="+mn-cs"/>
              </a:rPr>
              <a:t>Today, I’d like to talk about the way to optimize hybrid electric vehicle control.</a:t>
            </a:r>
            <a:endParaRPr kumimoji="1" lang="en" altLang="ja-JP" sz="1200" b="0" i="0" u="none" strike="noStrike" kern="1200" dirty="0">
              <a:solidFill>
                <a:schemeClr val="tx1"/>
              </a:solidFill>
              <a:effectLst/>
              <a:latin typeface="+mn-lt"/>
              <a:ea typeface="+mn-ea"/>
              <a:cs typeface="+mn-cs"/>
            </a:endParaRPr>
          </a:p>
          <a:p>
            <a:r>
              <a:rPr kumimoji="1" lang="en" altLang="ja-JP" sz="1200" b="0" i="0" u="none" strike="noStrike" kern="1200" dirty="0">
                <a:solidFill>
                  <a:schemeClr val="tx1"/>
                </a:solidFill>
                <a:effectLst/>
                <a:latin typeface="+mn-lt"/>
                <a:ea typeface="+mn-ea"/>
                <a:cs typeface="+mn-cs"/>
              </a:rPr>
              <a:t>This is a collaborative research with Toyota Motor</a:t>
            </a:r>
            <a:r>
              <a:rPr kumimoji="1" lang="en-US" altLang="ja-JP" sz="1200" b="0" i="0" u="none" strike="noStrike" kern="1200" dirty="0">
                <a:solidFill>
                  <a:schemeClr val="tx1"/>
                </a:solidFill>
                <a:effectLst/>
                <a:latin typeface="+mn-lt"/>
                <a:ea typeface="+mn-ea"/>
                <a:cs typeface="+mn-cs"/>
              </a:rPr>
              <a:t> Corporation.</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16EA8C1-4DFD-F748-9A24-FF68BC62263D}" type="slidenum">
              <a:rPr kumimoji="1" lang="ja-JP" altLang="en-US" smtClean="0"/>
              <a:t>1</a:t>
            </a:fld>
            <a:endParaRPr kumimoji="1" lang="ja-JP" altLang="en-US"/>
          </a:p>
        </p:txBody>
      </p:sp>
    </p:spTree>
    <p:extLst>
      <p:ext uri="{BB962C8B-B14F-4D97-AF65-F5344CB8AC3E}">
        <p14:creationId xmlns:p14="http://schemas.microsoft.com/office/powerpoint/2010/main" val="2725475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explain how the previous work evaluates the simulator</a:t>
            </a:r>
          </a:p>
          <a:p>
            <a:r>
              <a:rPr kumimoji="1" lang="en-US" altLang="ja-JP" dirty="0"/>
              <a:t>First, setting the rule-based controller as shown in lower box. a and b are parameter</a:t>
            </a:r>
          </a:p>
          <a:p>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10</a:t>
            </a:fld>
            <a:endParaRPr kumimoji="1" lang="ja-JP" altLang="en-US"/>
          </a:p>
        </p:txBody>
      </p:sp>
    </p:spTree>
    <p:extLst>
      <p:ext uri="{BB962C8B-B14F-4D97-AF65-F5344CB8AC3E}">
        <p14:creationId xmlns:p14="http://schemas.microsoft.com/office/powerpoint/2010/main" val="27196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Arial" panose="020B0604020202020204" pitchFamily="34" charset="0"/>
                <a:cs typeface="Arial" panose="020B0604020202020204" pitchFamily="34" charset="0"/>
              </a:rPr>
              <a:t>Next, chose a …</a:t>
            </a:r>
          </a:p>
          <a:p>
            <a:r>
              <a:rPr kumimoji="1" lang="en-US" altLang="ja-JP" dirty="0">
                <a:latin typeface="Arial" panose="020B0604020202020204" pitchFamily="34" charset="0"/>
                <a:cs typeface="Arial" panose="020B0604020202020204" pitchFamily="34" charset="0"/>
              </a:rPr>
              <a:t>We regard a simulator…</a:t>
            </a:r>
          </a:p>
          <a:p>
            <a:r>
              <a:rPr kumimoji="1" lang="en-US" altLang="ja-JP" dirty="0">
                <a:latin typeface="Arial" panose="020B0604020202020204" pitchFamily="34" charset="0"/>
                <a:cs typeface="Arial" panose="020B0604020202020204" pitchFamily="34" charset="0"/>
              </a:rPr>
              <a:t>We regard a simulator as a black box means we use only the input and output of simulator,</a:t>
            </a:r>
          </a:p>
          <a:p>
            <a:r>
              <a:rPr kumimoji="1" lang="en-US" altLang="ja-JP" dirty="0">
                <a:latin typeface="Arial" panose="020B0604020202020204" pitchFamily="34" charset="0"/>
                <a:cs typeface="Arial" panose="020B0604020202020204" pitchFamily="34" charset="0"/>
              </a:rPr>
              <a:t>and we don’t see the contents of simulator.</a:t>
            </a:r>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11</a:t>
            </a:fld>
            <a:endParaRPr kumimoji="1" lang="ja-JP" altLang="en-US"/>
          </a:p>
        </p:txBody>
      </p:sp>
    </p:spTree>
    <p:extLst>
      <p:ext uri="{BB962C8B-B14F-4D97-AF65-F5344CB8AC3E}">
        <p14:creationId xmlns:p14="http://schemas.microsoft.com/office/powerpoint/2010/main" val="145153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Third, we do the parameter tuning in the controller for the simulator we </a:t>
            </a:r>
            <a:r>
              <a:rPr kumimoji="1" lang="en-US" altLang="ja-JP" dirty="0" err="1"/>
              <a:t>chosed</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12</a:t>
            </a:fld>
            <a:endParaRPr kumimoji="1" lang="ja-JP" altLang="en-US"/>
          </a:p>
        </p:txBody>
      </p:sp>
    </p:spTree>
    <p:extLst>
      <p:ext uri="{BB962C8B-B14F-4D97-AF65-F5344CB8AC3E}">
        <p14:creationId xmlns:p14="http://schemas.microsoft.com/office/powerpoint/2010/main" val="186952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two problem,</a:t>
            </a:r>
          </a:p>
          <a:p>
            <a:r>
              <a:rPr kumimoji="1" lang="en-US" altLang="ja-JP" dirty="0"/>
              <a:t>first ,second </a:t>
            </a:r>
          </a:p>
          <a:p>
            <a:r>
              <a:rPr kumimoji="1" lang="en" altLang="ja-JP" dirty="0"/>
              <a:t>the aim of our study is overcoming these problems.</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13</a:t>
            </a:fld>
            <a:endParaRPr kumimoji="1" lang="ja-JP" altLang="en-US"/>
          </a:p>
        </p:txBody>
      </p:sp>
    </p:spTree>
    <p:extLst>
      <p:ext uri="{BB962C8B-B14F-4D97-AF65-F5344CB8AC3E}">
        <p14:creationId xmlns:p14="http://schemas.microsoft.com/office/powerpoint/2010/main" val="235398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Summarize, the purpose of out study</a:t>
            </a:r>
          </a:p>
          <a:p>
            <a:r>
              <a:rPr kumimoji="1" lang="en-US" altLang="ja-JP" dirty="0"/>
              <a:t>without controller in order not to limit the search space</a:t>
            </a:r>
          </a:p>
          <a:p>
            <a:r>
              <a:rPr kumimoji="1" lang="en-US" altLang="ja-JP" dirty="0"/>
              <a:t>is nearly equal</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14</a:t>
            </a:fld>
            <a:endParaRPr kumimoji="1" lang="ja-JP" altLang="en-US"/>
          </a:p>
        </p:txBody>
      </p:sp>
    </p:spTree>
    <p:extLst>
      <p:ext uri="{BB962C8B-B14F-4D97-AF65-F5344CB8AC3E}">
        <p14:creationId xmlns:p14="http://schemas.microsoft.com/office/powerpoint/2010/main" val="371501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Here is the outline of my presentation.</a:t>
            </a:r>
          </a:p>
          <a:p>
            <a:r>
              <a:rPr kumimoji="1" lang="en-US" altLang="ja-JP" dirty="0"/>
              <a:t>First, I talk about </a:t>
            </a:r>
          </a:p>
          <a:p>
            <a:r>
              <a:rPr kumimoji="1" lang="en-US" altLang="ja-JP" dirty="0"/>
              <a:t>Nest, I explain</a:t>
            </a:r>
          </a:p>
          <a:p>
            <a:r>
              <a:rPr kumimoji="1" lang="en-US" altLang="ja-JP" dirty="0"/>
              <a:t>Finally, I show the result of Numerical experiments </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15</a:t>
            </a:fld>
            <a:endParaRPr kumimoji="1" lang="ja-JP" altLang="en-US"/>
          </a:p>
        </p:txBody>
      </p:sp>
    </p:spTree>
    <p:extLst>
      <p:ext uri="{BB962C8B-B14F-4D97-AF65-F5344CB8AC3E}">
        <p14:creationId xmlns:p14="http://schemas.microsoft.com/office/powerpoint/2010/main" val="160558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 briefly explain the overview of our proposed algorithm.</a:t>
            </a:r>
          </a:p>
          <a:p>
            <a:r>
              <a:rPr kumimoji="1" lang="en" altLang="ja-JP" dirty="0"/>
              <a:t>We divide the problem into small problems</a:t>
            </a:r>
            <a:r>
              <a:rPr kumimoji="1" lang="en-US" altLang="ja-JP" dirty="0"/>
              <a:t> by discretize Driving Cycle and states of vehicle.</a:t>
            </a:r>
          </a:p>
          <a:p>
            <a:r>
              <a:rPr kumimoji="1" lang="en-US" altLang="ja-JP" dirty="0"/>
              <a:t>we optimize some optimal …</a:t>
            </a:r>
          </a:p>
          <a:p>
            <a:r>
              <a:rPr kumimoji="1" lang="en-US" altLang="ja-JP" dirty="0"/>
              <a:t>next, we construct State Transition Graph based the result of the local optimization.</a:t>
            </a:r>
          </a:p>
          <a:p>
            <a:r>
              <a:rPr kumimoji="1" lang="en-US" altLang="ja-JP" dirty="0"/>
              <a:t>By solving the constrained shortest path problem on the State Transition Graph,</a:t>
            </a:r>
          </a:p>
          <a:p>
            <a:r>
              <a:rPr kumimoji="1" lang="en-US" altLang="ja-JP" dirty="0"/>
              <a:t>we select the local control for each sections </a:t>
            </a:r>
          </a:p>
        </p:txBody>
      </p:sp>
      <p:sp>
        <p:nvSpPr>
          <p:cNvPr id="4" name="スライド番号プレースホルダー 3"/>
          <p:cNvSpPr>
            <a:spLocks noGrp="1"/>
          </p:cNvSpPr>
          <p:nvPr>
            <p:ph type="sldNum" sz="quarter" idx="10"/>
          </p:nvPr>
        </p:nvSpPr>
        <p:spPr/>
        <p:txBody>
          <a:bodyPr/>
          <a:lstStyle/>
          <a:p>
            <a:fld id="{516EA8C1-4DFD-F748-9A24-FF68BC62263D}" type="slidenum">
              <a:rPr kumimoji="1" lang="ja-JP" altLang="en-US" smtClean="0"/>
              <a:t>16</a:t>
            </a:fld>
            <a:endParaRPr kumimoji="1" lang="ja-JP" altLang="en-US"/>
          </a:p>
        </p:txBody>
      </p:sp>
    </p:spTree>
    <p:extLst>
      <p:ext uri="{BB962C8B-B14F-4D97-AF65-F5344CB8AC3E}">
        <p14:creationId xmlns:p14="http://schemas.microsoft.com/office/powerpoint/2010/main" val="2248658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en-US" altLang="ja-JP" dirty="0">
                    <a:solidFill>
                      <a:schemeClr val="accent1"/>
                    </a:solidFill>
                  </a:rPr>
                  <a:t>First of our algorithm, we discretize Driving Cycle into some sections, and set states clusters H1 to </a:t>
                </a:r>
                <a:r>
                  <a:rPr lang="en-US" altLang="ja-JP" dirty="0" err="1">
                    <a:solidFill>
                      <a:schemeClr val="accent1"/>
                    </a:solidFill>
                  </a:rPr>
                  <a:t>Hm</a:t>
                </a:r>
                <a:r>
                  <a:rPr lang="en-US" altLang="ja-JP" dirty="0">
                    <a:solidFill>
                      <a:schemeClr val="accent1"/>
                    </a:solidFill>
                  </a:rPr>
                  <a:t> …</a:t>
                </a:r>
              </a:p>
              <a:p>
                <a:r>
                  <a:rPr lang="en" altLang="ja-JP" dirty="0">
                    <a:solidFill>
                      <a:schemeClr val="accent1"/>
                    </a:solidFill>
                  </a:rPr>
                  <a:t>SOC amount affects the battery charging efficiency</a:t>
                </a:r>
                <a:endParaRPr lang="en-US" altLang="ja-JP" dirty="0">
                  <a:solidFill>
                    <a:schemeClr val="accent1"/>
                  </a:solidFill>
                </a:endParaRPr>
              </a:p>
              <a:p>
                <a:endParaRPr lang="en-US" altLang="ja-JP" dirty="0">
                  <a:solidFill>
                    <a:schemeClr val="accent1"/>
                  </a:solidFill>
                </a:endParaRPr>
              </a:p>
              <a:p>
                <a:endParaRPr lang="en-US" altLang="ja-JP" dirty="0">
                  <a:solidFill>
                    <a:schemeClr val="accent1"/>
                  </a:solidFill>
                </a:endParaRPr>
              </a:p>
              <a:p>
                <a:endParaRPr lang="en-US" altLang="ja-JP" dirty="0">
                  <a:solidFill>
                    <a:schemeClr val="accent1"/>
                  </a:solidFill>
                </a:endParaRPr>
              </a:p>
              <a:p>
                <a:r>
                  <a:rPr lang="en-US" altLang="ja-JP" dirty="0">
                    <a:solidFill>
                      <a:schemeClr val="accent1"/>
                    </a:solidFill>
                  </a:rPr>
                  <a:t>we are going to obtain the optimal controls for each section. Based on these local controls, we aim to obtain the global optimal control overall of Driving Cycle.</a:t>
                </a:r>
              </a:p>
              <a:p>
                <a:endParaRPr lang="en-US" altLang="ja-JP" dirty="0">
                  <a:solidFill>
                    <a:schemeClr val="accent1"/>
                  </a:solidFill>
                </a:endParaRPr>
              </a:p>
              <a:p>
                <a:r>
                  <a:rPr lang="en-US" altLang="ja-JP" dirty="0">
                    <a:solidFill>
                      <a:schemeClr val="accent1"/>
                    </a:solidFill>
                  </a:rPr>
                  <a:t>And we classify the state of vehicles into M state classes, </a:t>
                </a:r>
                <a14:m>
                  <m:oMath xmlns:m="http://schemas.openxmlformats.org/officeDocument/2006/math">
                    <m:sSub>
                      <m:sSubPr>
                        <m:ctrlPr>
                          <a:rPr lang="en-US" altLang="ja-JP" i="1" dirty="0" smtClean="0">
                            <a:solidFill>
                              <a:schemeClr val="accent1"/>
                            </a:solidFill>
                            <a:latin typeface="Cambria Math" panose="02040503050406030204" pitchFamily="18" charset="0"/>
                          </a:rPr>
                        </m:ctrlPr>
                      </m:sSubPr>
                      <m:e>
                        <m:r>
                          <a:rPr lang="en-US" altLang="ja-JP" i="1" dirty="0" smtClean="0">
                            <a:solidFill>
                              <a:schemeClr val="accent1"/>
                            </a:solidFill>
                            <a:latin typeface="Cambria Math" panose="02040503050406030204" pitchFamily="18" charset="0"/>
                          </a:rPr>
                          <m:t>𝐻</m:t>
                        </m:r>
                      </m:e>
                      <m:sub>
                        <m:r>
                          <a:rPr lang="en-US" altLang="ja-JP" i="1" dirty="0" smtClean="0">
                            <a:solidFill>
                              <a:schemeClr val="accent1"/>
                            </a:solidFill>
                            <a:latin typeface="Cambria Math" panose="02040503050406030204" pitchFamily="18" charset="0"/>
                          </a:rPr>
                          <m:t>1</m:t>
                        </m:r>
                      </m:sub>
                    </m:sSub>
                  </m:oMath>
                </a14:m>
                <a:r>
                  <a:rPr lang="en-US" altLang="ja-JP" dirty="0">
                    <a:solidFill>
                      <a:schemeClr val="accent1"/>
                    </a:solidFill>
                  </a:rPr>
                  <a:t> to </a:t>
                </a:r>
                <a14:m>
                  <m:oMath xmlns:m="http://schemas.openxmlformats.org/officeDocument/2006/math">
                    <m:sSub>
                      <m:sSubPr>
                        <m:ctrlPr>
                          <a:rPr lang="en-US" altLang="ja-JP" i="1" dirty="0" smtClean="0">
                            <a:solidFill>
                              <a:schemeClr val="accent1"/>
                            </a:solidFill>
                            <a:latin typeface="Cambria Math" panose="02040503050406030204" pitchFamily="18" charset="0"/>
                          </a:rPr>
                        </m:ctrlPr>
                      </m:sSubPr>
                      <m:e>
                        <m:r>
                          <a:rPr lang="en-US" altLang="ja-JP" i="1" dirty="0" smtClean="0">
                            <a:solidFill>
                              <a:schemeClr val="accent1"/>
                            </a:solidFill>
                            <a:latin typeface="Cambria Math" panose="02040503050406030204" pitchFamily="18" charset="0"/>
                          </a:rPr>
                          <m:t>𝐻</m:t>
                        </m:r>
                      </m:e>
                      <m:sub>
                        <m:r>
                          <a:rPr lang="en-US" altLang="ja-JP" i="1" dirty="0" smtClean="0">
                            <a:solidFill>
                              <a:schemeClr val="accent1"/>
                            </a:solidFill>
                            <a:latin typeface="Cambria Math" panose="02040503050406030204" pitchFamily="18" charset="0"/>
                          </a:rPr>
                          <m:t>𝑀</m:t>
                        </m:r>
                      </m:sub>
                    </m:sSub>
                  </m:oMath>
                </a14:m>
                <a:r>
                  <a:rPr lang="en-US" altLang="ja-JP" dirty="0">
                    <a:solidFill>
                      <a:schemeClr val="accent1"/>
                    </a:solidFill>
                  </a:rPr>
                  <a:t>.</a:t>
                </a:r>
              </a:p>
              <a:p>
                <a:endParaRPr kumimoji="1" lang="ja-JP" altLang="en-US"/>
              </a:p>
            </p:txBody>
          </p:sp>
        </mc:Choice>
        <mc:Fallback xmlns="">
          <p:sp>
            <p:nvSpPr>
              <p:cNvPr id="3" name="ノート プレースホルダー 2"/>
              <p:cNvSpPr>
                <a:spLocks noGrp="1"/>
              </p:cNvSpPr>
              <p:nvPr>
                <p:ph type="body" idx="1"/>
              </p:nvPr>
            </p:nvSpPr>
            <p:spPr/>
            <p:txBody>
              <a:bodyPr/>
              <a:lstStyle/>
              <a:p>
                <a:r>
                  <a:rPr kumimoji="1" lang="en-US" altLang="ja-JP" dirty="0"/>
                  <a:t>First, we construct a graph </a:t>
                </a:r>
                <a:r>
                  <a:rPr lang="en-US" altLang="ja-JP" dirty="0"/>
                  <a:t>which represents the transition of </a:t>
                </a:r>
                <a:r>
                  <a:rPr lang="en-US" altLang="ja-JP" dirty="0">
                    <a:solidFill>
                      <a:schemeClr val="accent1"/>
                    </a:solidFill>
                  </a:rPr>
                  <a:t>state of vehicle</a:t>
                </a:r>
                <a:r>
                  <a:rPr lang="en-US" altLang="ja-JP" dirty="0"/>
                  <a:t>, </a:t>
                </a:r>
                <a:r>
                  <a:rPr lang="en-US" altLang="ja-JP" dirty="0">
                    <a:solidFill>
                      <a:schemeClr val="accent1"/>
                    </a:solidFill>
                  </a:rPr>
                  <a:t>SOC</a:t>
                </a:r>
                <a:r>
                  <a:rPr lang="en-US" altLang="ja-JP" dirty="0"/>
                  <a:t>, and </a:t>
                </a:r>
                <a:r>
                  <a:rPr lang="en-US" altLang="ja-JP" dirty="0">
                    <a:solidFill>
                      <a:schemeClr val="accent1"/>
                    </a:solidFill>
                  </a:rPr>
                  <a:t>fuel consumption. We call this graph State Transition Graph.</a:t>
                </a:r>
              </a:p>
              <a:p>
                <a:r>
                  <a:rPr lang="en-US" altLang="ja-JP" dirty="0">
                    <a:solidFill>
                      <a:schemeClr val="accent1"/>
                    </a:solidFill>
                  </a:rPr>
                  <a:t>We discretize the Driving Cycle into several sections, and we are going to obtain the optimal controls for each section. Based on these local controls, we aim to obtain the global optimal control overall of Driving Cycle.</a:t>
                </a:r>
              </a:p>
              <a:p>
                <a:endParaRPr lang="en-US" altLang="ja-JP" dirty="0">
                  <a:solidFill>
                    <a:schemeClr val="accent1"/>
                  </a:solidFill>
                </a:endParaRPr>
              </a:p>
              <a:p>
                <a:r>
                  <a:rPr lang="en-US" altLang="ja-JP" dirty="0">
                    <a:solidFill>
                      <a:schemeClr val="accent1"/>
                    </a:solidFill>
                  </a:rPr>
                  <a:t>And we classify the state of vehicles into M state classes, </a:t>
                </a:r>
                <a:r>
                  <a:rPr lang="en-US" altLang="ja-JP" i="0" dirty="0">
                    <a:solidFill>
                      <a:schemeClr val="accent1"/>
                    </a:solidFill>
                    <a:latin typeface="Cambria Math" panose="02040503050406030204" pitchFamily="18" charset="0"/>
                  </a:rPr>
                  <a:t>𝐻_1</a:t>
                </a:r>
                <a:r>
                  <a:rPr lang="en-US" altLang="ja-JP" dirty="0">
                    <a:solidFill>
                      <a:schemeClr val="accent1"/>
                    </a:solidFill>
                  </a:rPr>
                  <a:t> to </a:t>
                </a:r>
                <a:r>
                  <a:rPr lang="en-US" altLang="ja-JP" i="0" dirty="0">
                    <a:solidFill>
                      <a:schemeClr val="accent1"/>
                    </a:solidFill>
                    <a:latin typeface="Cambria Math" panose="02040503050406030204" pitchFamily="18" charset="0"/>
                  </a:rPr>
                  <a:t>𝐻_𝑀</a:t>
                </a:r>
                <a:r>
                  <a:rPr lang="en-US" altLang="ja-JP" dirty="0">
                    <a:solidFill>
                      <a:schemeClr val="accent1"/>
                    </a:solidFill>
                  </a:rPr>
                  <a:t>.</a:t>
                </a:r>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17</a:t>
            </a:fld>
            <a:endParaRPr kumimoji="1" lang="ja-JP" altLang="en-US"/>
          </a:p>
        </p:txBody>
      </p:sp>
    </p:spTree>
    <p:extLst>
      <p:ext uri="{BB962C8B-B14F-4D97-AF65-F5344CB8AC3E}">
        <p14:creationId xmlns:p14="http://schemas.microsoft.com/office/powerpoint/2010/main" val="3979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nodes prepare the nodes corresponding to the state classes at each section.</a:t>
                </a:r>
              </a:p>
              <a:p>
                <a:r>
                  <a:rPr kumimoji="1" lang="en-US" altLang="ja-JP" dirty="0"/>
                  <a:t>Then, we generate the edge which represents the change amount of SOC and fuel consumption when we drive in the section from a certain state.</a:t>
                </a:r>
              </a:p>
              <a:p>
                <a:r>
                  <a:rPr kumimoji="1" lang="en-US" altLang="ja-JP" dirty="0"/>
                  <a:t>The edges have two kinds of weights, the change amount of SOC and Fuel consumption.</a:t>
                </a:r>
              </a:p>
              <a:p>
                <a:r>
                  <a:rPr kumimoji="1" lang="en-US" altLang="ja-JP" dirty="0"/>
                  <a:t>The value of f(e) is the …</a:t>
                </a:r>
              </a:p>
              <a:p>
                <a:r>
                  <a:rPr kumimoji="1" lang="en-US" altLang="ja-JP" dirty="0"/>
                  <a:t>To obtain the value of f(e), we optimize the vehicle control in a section satisfies these constraints.</a:t>
                </a:r>
              </a:p>
              <a:p>
                <a:endParaRPr kumimoji="1" lang="en-US" altLang="ja-JP" dirty="0"/>
              </a:p>
              <a:p>
                <a:endParaRPr kumimoji="1" lang="en-US" altLang="ja-JP" dirty="0"/>
              </a:p>
              <a:p>
                <a:r>
                  <a:rPr kumimoji="1" lang="en-US" altLang="ja-JP" dirty="0"/>
                  <a:t>For example, this orange edge represents that we are able to drive in the section 2 from the state class </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1</m:t>
                        </m:r>
                      </m:sub>
                    </m:sSub>
                  </m:oMath>
                </a14:m>
                <a:r>
                  <a:rPr kumimoji="1" lang="en-US" altLang="ja-JP" dirty="0"/>
                  <a:t> to </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𝑗</m:t>
                        </m:r>
                      </m:sub>
                    </m:sSub>
                  </m:oMath>
                </a14:m>
                <a:r>
                  <a:rPr kumimoji="1" lang="en-US" altLang="ja-JP" baseline="0" dirty="0"/>
                  <a:t> </a:t>
                </a:r>
                <a:r>
                  <a:rPr kumimoji="1" lang="en-US" altLang="ja-JP" dirty="0"/>
                  <a:t>while changing the amount of SOC and fuel consumption following the</a:t>
                </a:r>
                <a:r>
                  <a:rPr kumimoji="1" lang="en-US" altLang="ja-JP" baseline="0" dirty="0"/>
                  <a:t> weights of the edge</a:t>
                </a:r>
                <a:r>
                  <a:rPr kumimoji="1" lang="en-US" altLang="ja-JP" dirty="0"/>
                  <a:t>.</a:t>
                </a:r>
              </a:p>
              <a:p>
                <a:endParaRPr kumimoji="1" lang="en-US" altLang="ja-JP" dirty="0"/>
              </a:p>
              <a:p>
                <a:endParaRPr kumimoji="1" lang="ja-JP" altLang="en-US"/>
              </a:p>
            </p:txBody>
          </p:sp>
        </mc:Choice>
        <mc:Fallback xmlns="">
          <p:sp>
            <p:nvSpPr>
              <p:cNvPr id="3" name="ノート プレースホルダー 2"/>
              <p:cNvSpPr>
                <a:spLocks noGrp="1"/>
              </p:cNvSpPr>
              <p:nvPr>
                <p:ph type="body" idx="1"/>
              </p:nvPr>
            </p:nvSpPr>
            <p:spPr/>
            <p:txBody>
              <a:bodyPr/>
              <a:lstStyle/>
              <a:p>
                <a:r>
                  <a:rPr kumimoji="1" lang="en-US" altLang="ja-JP" dirty="0"/>
                  <a:t>And, we prepare the nodes corresponding to the state classes at each section.</a:t>
                </a:r>
              </a:p>
              <a:p>
                <a:r>
                  <a:rPr kumimoji="1" lang="en-US" altLang="ja-JP" dirty="0"/>
                  <a:t>Then, we generate the edge which represents the change amount of SOC and fuel consumption when we drive in the section from a certain state.</a:t>
                </a:r>
              </a:p>
              <a:p>
                <a:r>
                  <a:rPr kumimoji="1" lang="en-US" altLang="ja-JP" dirty="0"/>
                  <a:t>The edges have two kinds of weights, the change amount of SOC and Fuel consumption.</a:t>
                </a:r>
              </a:p>
              <a:p>
                <a:r>
                  <a:rPr kumimoji="1" lang="en-US" altLang="ja-JP" dirty="0"/>
                  <a:t>For example, this orange edge represents that we are able to drive in the section 2 from the state class </a:t>
                </a:r>
                <a:r>
                  <a:rPr kumimoji="1" lang="en-US" altLang="ja-JP" i="0" dirty="0">
                    <a:latin typeface="Cambria Math" panose="02040503050406030204" pitchFamily="18" charset="0"/>
                  </a:rPr>
                  <a:t>𝐻_1</a:t>
                </a:r>
                <a:r>
                  <a:rPr kumimoji="1" lang="en-US" altLang="ja-JP" dirty="0"/>
                  <a:t> to </a:t>
                </a:r>
                <a:r>
                  <a:rPr kumimoji="1" lang="en-US" altLang="ja-JP" i="0" dirty="0">
                    <a:latin typeface="Cambria Math" panose="02040503050406030204" pitchFamily="18" charset="0"/>
                  </a:rPr>
                  <a:t>𝐻_𝑗</a:t>
                </a:r>
                <a:r>
                  <a:rPr kumimoji="1" lang="en-US" altLang="ja-JP" baseline="0" dirty="0"/>
                  <a:t> </a:t>
                </a:r>
                <a:r>
                  <a:rPr kumimoji="1" lang="en-US" altLang="ja-JP" dirty="0"/>
                  <a:t>while changing the amount of SOC and fuel consumption following the</a:t>
                </a:r>
                <a:r>
                  <a:rPr kumimoji="1" lang="en-US" altLang="ja-JP" baseline="0" dirty="0"/>
                  <a:t> weights of the edge</a:t>
                </a:r>
                <a:r>
                  <a:rPr kumimoji="1" lang="en-US" altLang="ja-JP" dirty="0"/>
                  <a:t>.</a:t>
                </a:r>
              </a:p>
              <a:p>
                <a:endParaRPr kumimoji="1" lang="en-US" altLang="ja-JP" dirty="0"/>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18</a:t>
            </a:fld>
            <a:endParaRPr kumimoji="1" lang="ja-JP" altLang="en-US"/>
          </a:p>
        </p:txBody>
      </p:sp>
    </p:spTree>
    <p:extLst>
      <p:ext uri="{BB962C8B-B14F-4D97-AF65-F5344CB8AC3E}">
        <p14:creationId xmlns:p14="http://schemas.microsoft.com/office/powerpoint/2010/main" val="73891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obtain f(e), we have to consider these two important points.</a:t>
            </a:r>
          </a:p>
          <a:p>
            <a:r>
              <a:rPr kumimoji="1" lang="en-US" altLang="ja-JP" dirty="0"/>
              <a:t>First, we prepare some simple driving patterns of HV and EV mode, because now we consider a short time span of Driving Cycle to obtain vehicle control.</a:t>
            </a:r>
          </a:p>
          <a:p>
            <a:r>
              <a:rPr kumimoji="1" lang="en-US" altLang="ja-JP" dirty="0"/>
              <a:t>simple driving patterns means</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19</a:t>
            </a:fld>
            <a:endParaRPr kumimoji="1" lang="ja-JP" altLang="en-US"/>
          </a:p>
        </p:txBody>
      </p:sp>
    </p:spTree>
    <p:extLst>
      <p:ext uri="{BB962C8B-B14F-4D97-AF65-F5344CB8AC3E}">
        <p14:creationId xmlns:p14="http://schemas.microsoft.com/office/powerpoint/2010/main" val="194641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HEV has an engine and motors as a power source. </a:t>
            </a:r>
          </a:p>
          <a:p>
            <a:r>
              <a:rPr kumimoji="1" lang="en-US" altLang="ja-JP" dirty="0"/>
              <a:t>HEV has 2 driving mode, </a:t>
            </a:r>
          </a:p>
          <a:p>
            <a:r>
              <a:rPr kumimoji="1" lang="en-US" altLang="ja-JP" dirty="0"/>
              <a:t>We call EV driving mode driving …</a:t>
            </a:r>
          </a:p>
          <a:p>
            <a:r>
              <a:rPr kumimoji="1" lang="en-US" altLang="ja-JP" dirty="0"/>
              <a:t>By changing the output ratio of the engine and motors and switching HV and EV driving mode according the situation like this figure, HEV can drive more efficient than the car with only engine.</a:t>
            </a:r>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a:t>
            </a:fld>
            <a:endParaRPr kumimoji="1" lang="ja-JP" altLang="en-US"/>
          </a:p>
        </p:txBody>
      </p:sp>
    </p:spTree>
    <p:extLst>
      <p:ext uri="{BB962C8B-B14F-4D97-AF65-F5344CB8AC3E}">
        <p14:creationId xmlns:p14="http://schemas.microsoft.com/office/powerpoint/2010/main" val="52191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Where should we set the engine operating point?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We use a fact that the engine output and fuel consumption are mainly determined by the engine torque and the engine shaft speed.</a:t>
            </a:r>
          </a:p>
          <a:p>
            <a:r>
              <a:rPr kumimoji="1" lang="en" altLang="ja-JP" dirty="0"/>
              <a:t>Here is the way to determine the engine operating point in HV driving mode.</a:t>
            </a:r>
          </a:p>
          <a:p>
            <a:r>
              <a:rPr kumimoji="1" lang="en" altLang="ja-JP" dirty="0"/>
              <a:t>We use the sample point data in the engine operating region, and based these data, we approximate function using de-Boor algorithm.</a:t>
            </a:r>
          </a:p>
          <a:p>
            <a:endParaRPr kumimoji="1" lang="en" altLang="ja-JP" dirty="0"/>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20</a:t>
            </a:fld>
            <a:endParaRPr kumimoji="1" lang="ja-JP" altLang="en-US"/>
          </a:p>
        </p:txBody>
      </p:sp>
    </p:spTree>
    <p:extLst>
      <p:ext uri="{BB962C8B-B14F-4D97-AF65-F5344CB8AC3E}">
        <p14:creationId xmlns:p14="http://schemas.microsoft.com/office/powerpoint/2010/main" val="401787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set f(e) to the objective value of the NLP P.</a:t>
            </a:r>
          </a:p>
          <a:p>
            <a:r>
              <a:rPr kumimoji="1" lang="en" altLang="ja-JP" dirty="0"/>
              <a:t>After generating this State Transition Graph, </a:t>
            </a:r>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21</a:t>
            </a:fld>
            <a:endParaRPr kumimoji="1" lang="ja-JP" altLang="en-US"/>
          </a:p>
        </p:txBody>
      </p:sp>
    </p:spTree>
    <p:extLst>
      <p:ext uri="{BB962C8B-B14F-4D97-AF65-F5344CB8AC3E}">
        <p14:creationId xmlns:p14="http://schemas.microsoft.com/office/powerpoint/2010/main" val="75694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 altLang="ja-JP" dirty="0"/>
                  <a:t>we can convert the original problem into the SOC-constrained shortest path problem on this graph.</a:t>
                </a:r>
                <a:endParaRPr kumimoji="1" lang="en-US" altLang="ja-JP" dirty="0"/>
              </a:p>
              <a:p>
                <a:r>
                  <a:rPr kumimoji="1" lang="en-US" altLang="ja-JP" dirty="0"/>
                  <a:t>For example, the objective function of the original problem is converted into the summation of </a:t>
                </a:r>
                <a14:m>
                  <m:oMath xmlns:m="http://schemas.openxmlformats.org/officeDocument/2006/math">
                    <m:r>
                      <m:rPr>
                        <m:sty m:val="p"/>
                      </m:rPr>
                      <a:rPr kumimoji="1" lang="en-US" altLang="ja-JP" b="0" i="0" smtClean="0">
                        <a:latin typeface="Cambria Math" panose="02040503050406030204" pitchFamily="18" charset="0"/>
                      </a:rPr>
                      <m:t>Δ</m:t>
                    </m:r>
                  </m:oMath>
                </a14:m>
                <a:r>
                  <a:rPr kumimoji="1" lang="en-US" altLang="ja-JP" dirty="0"/>
                  <a:t>Fuel on path,</a:t>
                </a:r>
                <a:r>
                  <a:rPr kumimoji="1" lang="en-US" altLang="ja-JP" baseline="0" dirty="0"/>
                  <a:t> and</a:t>
                </a:r>
                <a:endParaRPr kumimoji="1" lang="en-US" altLang="ja-JP" dirty="0"/>
              </a:p>
              <a:p>
                <a:r>
                  <a:rPr kumimoji="1" lang="en-US" altLang="ja-JP" dirty="0"/>
                  <a:t>the third constraint is converted into</a:t>
                </a:r>
                <a:r>
                  <a:rPr kumimoji="1" lang="en-US" altLang="ja-JP" baseline="0" dirty="0"/>
                  <a:t> that the absolute value of the summation of </a:t>
                </a:r>
                <a14:m>
                  <m:oMath xmlns:m="http://schemas.openxmlformats.org/officeDocument/2006/math">
                    <m:r>
                      <m:rPr>
                        <m:sty m:val="p"/>
                      </m:rPr>
                      <a:rPr kumimoji="1" lang="en-US" altLang="ja-JP" b="0" i="0" baseline="0" smtClean="0">
                        <a:latin typeface="Cambria Math" panose="02040503050406030204" pitchFamily="18" charset="0"/>
                      </a:rPr>
                      <m:t>Δ</m:t>
                    </m:r>
                  </m:oMath>
                </a14:m>
                <a:r>
                  <a:rPr kumimoji="1" lang="en-US" altLang="ja-JP" dirty="0"/>
                  <a:t>SOC on path is</a:t>
                </a:r>
                <a:r>
                  <a:rPr kumimoji="1" lang="en-US" altLang="ja-JP" baseline="0" dirty="0"/>
                  <a:t> enough small</a:t>
                </a:r>
                <a:r>
                  <a:rPr kumimoji="1" lang="en-US" altLang="ja-JP" dirty="0"/>
                  <a:t>.</a:t>
                </a:r>
              </a:p>
              <a:p>
                <a:endParaRPr kumimoji="1" lang="ja-JP" altLang="en-US"/>
              </a:p>
            </p:txBody>
          </p:sp>
        </mc:Choice>
        <mc:Fallback xmlns="">
          <p:sp>
            <p:nvSpPr>
              <p:cNvPr id="3" name="ノート プレースホルダー 2"/>
              <p:cNvSpPr>
                <a:spLocks noGrp="1"/>
              </p:cNvSpPr>
              <p:nvPr>
                <p:ph type="body" idx="1"/>
              </p:nvPr>
            </p:nvSpPr>
            <p:spPr/>
            <p:txBody>
              <a:bodyPr/>
              <a:lstStyle/>
              <a:p>
                <a:r>
                  <a:rPr kumimoji="1" lang="en-US" altLang="ja-JP" dirty="0"/>
                  <a:t>By using the Edge algorithm, we are able to generate the State Transition Graph. After generating this graph, </a:t>
                </a:r>
              </a:p>
              <a:p>
                <a:r>
                  <a:rPr kumimoji="1" lang="en-US" altLang="ja-JP" dirty="0"/>
                  <a:t>we can convert the original problem into the SOC-constrained shortest path problem on this graph.</a:t>
                </a:r>
              </a:p>
              <a:p>
                <a:r>
                  <a:rPr kumimoji="1" lang="en-US" altLang="ja-JP" dirty="0"/>
                  <a:t>For example, the objective function of the original problem is converted into the summation of </a:t>
                </a:r>
                <a:r>
                  <a:rPr kumimoji="1" lang="en-US" altLang="ja-JP" b="0" i="0">
                    <a:latin typeface="Cambria Math" panose="02040503050406030204" pitchFamily="18" charset="0"/>
                  </a:rPr>
                  <a:t>Δ</a:t>
                </a:r>
                <a:r>
                  <a:rPr kumimoji="1" lang="en-US" altLang="ja-JP" dirty="0"/>
                  <a:t>Fuel on path,</a:t>
                </a:r>
                <a:r>
                  <a:rPr kumimoji="1" lang="en-US" altLang="ja-JP" baseline="0" dirty="0"/>
                  <a:t> and</a:t>
                </a:r>
                <a:endParaRPr kumimoji="1" lang="en-US" altLang="ja-JP" dirty="0"/>
              </a:p>
              <a:p>
                <a:r>
                  <a:rPr kumimoji="1" lang="en-US" altLang="ja-JP" dirty="0"/>
                  <a:t>the third constraint is converted into</a:t>
                </a:r>
                <a:r>
                  <a:rPr kumimoji="1" lang="en-US" altLang="ja-JP" baseline="0" dirty="0"/>
                  <a:t> that the absolute value of the summation of </a:t>
                </a:r>
                <a:r>
                  <a:rPr kumimoji="1" lang="en-US" altLang="ja-JP" b="0" i="0" baseline="0">
                    <a:latin typeface="Cambria Math" panose="02040503050406030204" pitchFamily="18" charset="0"/>
                  </a:rPr>
                  <a:t>Δ</a:t>
                </a:r>
                <a:r>
                  <a:rPr kumimoji="1" lang="en-US" altLang="ja-JP" dirty="0"/>
                  <a:t>SOC on path is</a:t>
                </a:r>
                <a:r>
                  <a:rPr kumimoji="1" lang="en-US" altLang="ja-JP" baseline="0" dirty="0"/>
                  <a:t> enough small</a:t>
                </a:r>
                <a:r>
                  <a:rPr kumimoji="1" lang="en-US" altLang="ja-JP" dirty="0"/>
                  <a:t>.</a:t>
                </a:r>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22</a:t>
            </a:fld>
            <a:endParaRPr kumimoji="1" lang="ja-JP" altLang="en-US"/>
          </a:p>
        </p:txBody>
      </p:sp>
    </p:spTree>
    <p:extLst>
      <p:ext uri="{BB962C8B-B14F-4D97-AF65-F5344CB8AC3E}">
        <p14:creationId xmlns:p14="http://schemas.microsoft.com/office/powerpoint/2010/main" val="2923103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 altLang="ja-JP" dirty="0"/>
                  <a:t>We formulated SOC-constrained shortest path problem as 0-1 Integer Linear Programming Problem,</a:t>
                </a:r>
                <a:r>
                  <a:rPr kumimoji="1" lang="en" altLang="ja-JP" baseline="0" dirty="0"/>
                  <a:t> like flow problem. </a:t>
                </a:r>
              </a:p>
              <a:p>
                <a:r>
                  <a:rPr kumimoji="1" lang="en" altLang="ja-JP" dirty="0"/>
                  <a:t>We assign a binary variable </a:t>
                </a:r>
                <a14:m>
                  <m:oMath xmlns:m="http://schemas.openxmlformats.org/officeDocument/2006/math">
                    <m:sSub>
                      <m:sSubPr>
                        <m:ctrlPr>
                          <a:rPr kumimoji="1" lang="en" altLang="ja-JP" i="1" dirty="0" smtClean="0">
                            <a:latin typeface="Cambria Math" panose="02040503050406030204" pitchFamily="18" charset="0"/>
                          </a:rPr>
                        </m:ctrlPr>
                      </m:sSubPr>
                      <m:e>
                        <m:r>
                          <a:rPr kumimoji="1" lang="en" altLang="ja-JP" i="1" dirty="0" smtClean="0">
                            <a:latin typeface="Cambria Math" panose="02040503050406030204" pitchFamily="18" charset="0"/>
                          </a:rPr>
                          <m:t>𝑥</m:t>
                        </m:r>
                      </m:e>
                      <m:sub>
                        <m:r>
                          <a:rPr kumimoji="1" lang="en" altLang="ja-JP" i="1" dirty="0" smtClean="0">
                            <a:latin typeface="Cambria Math" panose="02040503050406030204" pitchFamily="18" charset="0"/>
                          </a:rPr>
                          <m:t>𝑒</m:t>
                        </m:r>
                      </m:sub>
                    </m:sSub>
                  </m:oMath>
                </a14:m>
                <a:r>
                  <a:rPr kumimoji="1" lang="en" altLang="ja-JP" dirty="0"/>
                  <a:t> to every edge </a:t>
                </a:r>
                <a14:m>
                  <m:oMath xmlns:m="http://schemas.openxmlformats.org/officeDocument/2006/math">
                    <m:r>
                      <a:rPr kumimoji="1" lang="en" altLang="ja-JP" i="1" dirty="0" smtClean="0">
                        <a:latin typeface="Cambria Math" panose="02040503050406030204" pitchFamily="18" charset="0"/>
                      </a:rPr>
                      <m:t>𝑒</m:t>
                    </m:r>
                  </m:oMath>
                </a14:m>
                <a:r>
                  <a:rPr kumimoji="1" lang="en" altLang="ja-JP" dirty="0"/>
                  <a:t> and put flow conservation</a:t>
                </a:r>
                <a:r>
                  <a:rPr kumimoji="1" lang="en" altLang="ja-JP" baseline="0" dirty="0"/>
                  <a:t> </a:t>
                </a:r>
                <a:r>
                  <a:rPr kumimoji="1" lang="en" altLang="ja-JP" dirty="0"/>
                  <a:t>condition.</a:t>
                </a:r>
              </a:p>
              <a:p>
                <a:r>
                  <a:rPr kumimoji="1" lang="en" altLang="ja-JP" dirty="0"/>
                  <a:t>The flow conservation</a:t>
                </a:r>
                <a:r>
                  <a:rPr kumimoji="1" lang="en" altLang="ja-JP" baseline="0" dirty="0"/>
                  <a:t> </a:t>
                </a:r>
                <a:r>
                  <a:rPr kumimoji="1" lang="en" altLang="ja-JP" dirty="0"/>
                  <a:t>condition makes the variable </a:t>
                </a:r>
                <a14:m>
                  <m:oMath xmlns:m="http://schemas.openxmlformats.org/officeDocument/2006/math">
                    <m:sSub>
                      <m:sSubPr>
                        <m:ctrlPr>
                          <a:rPr kumimoji="1" lang="en" altLang="ja-JP" i="1" dirty="0" smtClean="0">
                            <a:latin typeface="Cambria Math" panose="02040503050406030204" pitchFamily="18" charset="0"/>
                          </a:rPr>
                        </m:ctrlPr>
                      </m:sSubPr>
                      <m:e>
                        <m:r>
                          <a:rPr kumimoji="1" lang="en" altLang="ja-JP" i="1" dirty="0" smtClean="0">
                            <a:latin typeface="Cambria Math" panose="02040503050406030204" pitchFamily="18" charset="0"/>
                          </a:rPr>
                          <m:t>𝑥</m:t>
                        </m:r>
                      </m:e>
                      <m:sub>
                        <m:r>
                          <a:rPr kumimoji="1" lang="en" altLang="ja-JP" i="1" dirty="0" smtClean="0">
                            <a:latin typeface="Cambria Math" panose="02040503050406030204" pitchFamily="18" charset="0"/>
                          </a:rPr>
                          <m:t>𝑒</m:t>
                        </m:r>
                      </m:sub>
                    </m:sSub>
                    <m:r>
                      <a:rPr kumimoji="1" lang="en" altLang="ja-JP" i="1" dirty="0" smtClean="0">
                        <a:latin typeface="Cambria Math" panose="02040503050406030204" pitchFamily="18" charset="0"/>
                      </a:rPr>
                      <m:t> </m:t>
                    </m:r>
                  </m:oMath>
                </a14:m>
                <a:r>
                  <a:rPr kumimoji="1" lang="en" altLang="ja-JP" dirty="0"/>
                  <a:t>becomes 1 when a path contains the edge </a:t>
                </a:r>
                <a14:m>
                  <m:oMath xmlns:m="http://schemas.openxmlformats.org/officeDocument/2006/math">
                    <m:r>
                      <a:rPr kumimoji="1" lang="en" altLang="ja-JP" i="1" dirty="0" smtClean="0">
                        <a:latin typeface="Cambria Math" panose="02040503050406030204" pitchFamily="18" charset="0"/>
                      </a:rPr>
                      <m:t>𝑒</m:t>
                    </m:r>
                  </m:oMath>
                </a14:m>
                <a:r>
                  <a:rPr kumimoji="1" lang="en" altLang="ja-JP" dirty="0"/>
                  <a:t>,</a:t>
                </a:r>
              </a:p>
              <a:p>
                <a:r>
                  <a:rPr kumimoji="1" lang="en" altLang="ja-JP" dirty="0"/>
                  <a:t>and becomes 0 when a path does not contain the edge </a:t>
                </a:r>
                <a14:m>
                  <m:oMath xmlns:m="http://schemas.openxmlformats.org/officeDocument/2006/math">
                    <m:r>
                      <a:rPr kumimoji="1" lang="en" altLang="ja-JP" i="1" dirty="0" smtClean="0">
                        <a:latin typeface="Cambria Math" panose="02040503050406030204" pitchFamily="18" charset="0"/>
                      </a:rPr>
                      <m:t>𝑒</m:t>
                    </m:r>
                  </m:oMath>
                </a14:m>
                <a:r>
                  <a:rPr kumimoji="1" lang="en" altLang="ja-JP" dirty="0"/>
                  <a:t>.</a:t>
                </a:r>
              </a:p>
              <a:p>
                <a:endParaRPr kumimoji="1" lang="en" altLang="ja-JP" dirty="0"/>
              </a:p>
              <a:p>
                <a:endParaRPr kumimoji="1" lang="ja-JP" altLang="en-US"/>
              </a:p>
            </p:txBody>
          </p:sp>
        </mc:Choice>
        <mc:Fallback xmlns="">
          <p:sp>
            <p:nvSpPr>
              <p:cNvPr id="3" name="ノート プレースホルダー 2"/>
              <p:cNvSpPr>
                <a:spLocks noGrp="1"/>
              </p:cNvSpPr>
              <p:nvPr>
                <p:ph type="body" idx="1"/>
              </p:nvPr>
            </p:nvSpPr>
            <p:spPr/>
            <p:txBody>
              <a:bodyPr/>
              <a:lstStyle/>
              <a:p>
                <a:r>
                  <a:rPr kumimoji="1" lang="en" altLang="ja-JP" dirty="0"/>
                  <a:t>We formulated SOC-constrained shortest path problem as 0-1 Integer Linear Programming Problem.</a:t>
                </a:r>
              </a:p>
              <a:p>
                <a:r>
                  <a:rPr kumimoji="1" lang="en" altLang="ja-JP" dirty="0"/>
                  <a:t>We assign a binary variable </a:t>
                </a:r>
                <a:r>
                  <a:rPr kumimoji="1" lang="en" altLang="ja-JP" i="0" dirty="0">
                    <a:latin typeface="Cambria Math" panose="02040503050406030204" pitchFamily="18" charset="0"/>
                  </a:rPr>
                  <a:t>𝑥_𝑒</a:t>
                </a:r>
                <a:r>
                  <a:rPr kumimoji="1" lang="en" altLang="ja-JP" dirty="0"/>
                  <a:t> to every edge </a:t>
                </a:r>
                <a:r>
                  <a:rPr kumimoji="1" lang="en" altLang="ja-JP" i="0" dirty="0">
                    <a:latin typeface="Cambria Math" panose="02040503050406030204" pitchFamily="18" charset="0"/>
                  </a:rPr>
                  <a:t>𝑒</a:t>
                </a:r>
                <a:r>
                  <a:rPr kumimoji="1" lang="en" altLang="ja-JP" dirty="0"/>
                  <a:t> and put flow matching condition.</a:t>
                </a:r>
              </a:p>
              <a:p>
                <a:r>
                  <a:rPr kumimoji="1" lang="en" altLang="ja-JP" dirty="0"/>
                  <a:t>The flow conservation</a:t>
                </a:r>
                <a:r>
                  <a:rPr kumimoji="1" lang="en" altLang="ja-JP" baseline="0" dirty="0"/>
                  <a:t> </a:t>
                </a:r>
                <a:r>
                  <a:rPr kumimoji="1" lang="en" altLang="ja-JP" dirty="0"/>
                  <a:t>condition makes the variable </a:t>
                </a:r>
                <a:r>
                  <a:rPr kumimoji="1" lang="en" altLang="ja-JP" i="0" dirty="0">
                    <a:latin typeface="Cambria Math" panose="02040503050406030204" pitchFamily="18" charset="0"/>
                  </a:rPr>
                  <a:t>𝑥_𝑒  </a:t>
                </a:r>
                <a:r>
                  <a:rPr kumimoji="1" lang="en" altLang="ja-JP" dirty="0"/>
                  <a:t>becomes 1 when a path contains the edge </a:t>
                </a:r>
                <a:r>
                  <a:rPr kumimoji="1" lang="en" altLang="ja-JP" i="0" dirty="0">
                    <a:latin typeface="Cambria Math" panose="02040503050406030204" pitchFamily="18" charset="0"/>
                  </a:rPr>
                  <a:t>𝑒</a:t>
                </a:r>
                <a:r>
                  <a:rPr kumimoji="1" lang="en" altLang="ja-JP" dirty="0"/>
                  <a:t>,</a:t>
                </a:r>
              </a:p>
              <a:p>
                <a:r>
                  <a:rPr kumimoji="1" lang="en" altLang="ja-JP" dirty="0"/>
                  <a:t>and becomes 0 when a path does not contain the edge </a:t>
                </a:r>
                <a:r>
                  <a:rPr kumimoji="1" lang="en" altLang="ja-JP" i="0" dirty="0">
                    <a:latin typeface="Cambria Math" panose="02040503050406030204" pitchFamily="18" charset="0"/>
                  </a:rPr>
                  <a:t>𝑒</a:t>
                </a:r>
                <a:r>
                  <a:rPr kumimoji="1" lang="en" altLang="ja-JP" dirty="0"/>
                  <a:t>.</a:t>
                </a:r>
              </a:p>
              <a:p>
                <a:endParaRPr kumimoji="1" lang="en" altLang="ja-JP" dirty="0"/>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23</a:t>
            </a:fld>
            <a:endParaRPr kumimoji="1" lang="ja-JP" altLang="en-US"/>
          </a:p>
        </p:txBody>
      </p:sp>
    </p:spTree>
    <p:extLst>
      <p:ext uri="{BB962C8B-B14F-4D97-AF65-F5344CB8AC3E}">
        <p14:creationId xmlns:p14="http://schemas.microsoft.com/office/powerpoint/2010/main" val="2456072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24</a:t>
            </a:fld>
            <a:endParaRPr kumimoji="1" lang="ja-JP" altLang="en-US"/>
          </a:p>
        </p:txBody>
      </p:sp>
    </p:spTree>
    <p:extLst>
      <p:ext uri="{BB962C8B-B14F-4D97-AF65-F5344CB8AC3E}">
        <p14:creationId xmlns:p14="http://schemas.microsoft.com/office/powerpoint/2010/main" val="3387182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 explain the reduction of the search space and calculation time</a:t>
            </a:r>
          </a:p>
          <a:p>
            <a:r>
              <a:rPr kumimoji="1" lang="en-US" altLang="ja-JP" dirty="0"/>
              <a:t>In our proposed algorithm, we solve …</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25</a:t>
            </a:fld>
            <a:endParaRPr kumimoji="1" lang="ja-JP" altLang="en-US"/>
          </a:p>
        </p:txBody>
      </p:sp>
    </p:spTree>
    <p:extLst>
      <p:ext uri="{BB962C8B-B14F-4D97-AF65-F5344CB8AC3E}">
        <p14:creationId xmlns:p14="http://schemas.microsoft.com/office/powerpoint/2010/main" val="557275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we define the fixed-SOC-CSP</a:t>
                </a:r>
              </a:p>
              <a:p>
                <a:r>
                  <a:rPr kumimoji="1" lang="en-US" altLang="ja-JP" dirty="0"/>
                  <a:t>this problem obtains </a:t>
                </a:r>
              </a:p>
              <a:p>
                <a:r>
                  <a:rPr kumimoji="1" lang="en-US" altLang="ja-JP" dirty="0"/>
                  <a:t>because variable </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𝑥</m:t>
                        </m:r>
                      </m:e>
                      <m:sub>
                        <m:r>
                          <a:rPr kumimoji="1" lang="en-US" altLang="ja-JP" i="1" dirty="0" smtClean="0">
                            <a:latin typeface="Cambria Math" panose="02040503050406030204" pitchFamily="18" charset="0"/>
                          </a:rPr>
                          <m:t>𝑒</m:t>
                        </m:r>
                      </m:sub>
                    </m:sSub>
                  </m:oMath>
                </a14:m>
                <a:r>
                  <a:rPr kumimoji="1" lang="en-US" altLang="ja-JP" dirty="0"/>
                  <a:t> =</a:t>
                </a:r>
                <a:r>
                  <a:rPr kumimoji="1" lang="en-US" altLang="ja-JP" baseline="0" dirty="0"/>
                  <a:t> 1 means a path contains edge </a:t>
                </a:r>
                <a14:m>
                  <m:oMath xmlns:m="http://schemas.openxmlformats.org/officeDocument/2006/math">
                    <m:r>
                      <a:rPr kumimoji="1" lang="en-US" altLang="ja-JP" i="1" baseline="0" dirty="0" smtClean="0">
                        <a:latin typeface="Cambria Math" panose="02040503050406030204" pitchFamily="18" charset="0"/>
                      </a:rPr>
                      <m:t>𝑒</m:t>
                    </m:r>
                  </m:oMath>
                </a14:m>
                <a:endParaRPr kumimoji="1" lang="ja-JP" altLang="en-US"/>
              </a:p>
            </p:txBody>
          </p:sp>
        </mc:Choice>
        <mc:Fallback xmlns="">
          <p:sp>
            <p:nvSpPr>
              <p:cNvPr id="3" name="ノート プレースホルダー 2"/>
              <p:cNvSpPr>
                <a:spLocks noGrp="1"/>
              </p:cNvSpPr>
              <p:nvPr>
                <p:ph type="body" idx="1"/>
              </p:nvPr>
            </p:nvSpPr>
            <p:spPr/>
            <p:txBody>
              <a:bodyPr/>
              <a:lstStyle/>
              <a:p>
                <a:r>
                  <a:rPr kumimoji="1" lang="en-US" altLang="ja-JP" dirty="0"/>
                  <a:t>this problem obtains </a:t>
                </a:r>
              </a:p>
              <a:p>
                <a:r>
                  <a:rPr kumimoji="1" lang="en-US" altLang="ja-JP" dirty="0"/>
                  <a:t>because variable </a:t>
                </a:r>
                <a:r>
                  <a:rPr kumimoji="1" lang="en-US" altLang="ja-JP" i="0" dirty="0">
                    <a:latin typeface="Cambria Math" panose="02040503050406030204" pitchFamily="18" charset="0"/>
                  </a:rPr>
                  <a:t>𝑥_𝑒</a:t>
                </a:r>
                <a:r>
                  <a:rPr kumimoji="1" lang="en-US" altLang="ja-JP" dirty="0"/>
                  <a:t> =</a:t>
                </a:r>
                <a:r>
                  <a:rPr kumimoji="1" lang="en-US" altLang="ja-JP" baseline="0" dirty="0"/>
                  <a:t> 1 means a path contains edge </a:t>
                </a:r>
                <a:r>
                  <a:rPr kumimoji="1" lang="en-US" altLang="ja-JP" i="0" baseline="0" dirty="0">
                    <a:latin typeface="Cambria Math" panose="02040503050406030204" pitchFamily="18" charset="0"/>
                  </a:rPr>
                  <a:t>𝑒</a:t>
                </a:r>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26</a:t>
            </a:fld>
            <a:endParaRPr kumimoji="1" lang="ja-JP" altLang="en-US"/>
          </a:p>
        </p:txBody>
      </p:sp>
    </p:spTree>
    <p:extLst>
      <p:ext uri="{BB962C8B-B14F-4D97-AF65-F5344CB8AC3E}">
        <p14:creationId xmlns:p14="http://schemas.microsoft.com/office/powerpoint/2010/main" val="4082498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 CSP(G) be length …, and let fixed-CSP(G) be …</a:t>
            </a:r>
          </a:p>
          <a:p>
            <a:r>
              <a:rPr kumimoji="1" lang="en-US" altLang="ja-JP" dirty="0"/>
              <a:t>we generate imitation graph …</a:t>
            </a:r>
          </a:p>
          <a:p>
            <a:r>
              <a:rPr kumimoji="1" lang="en-US" altLang="ja-JP" dirty="0"/>
              <a:t>define the set of edge satisfies the fixed-CSP(G-tilde, e) ≤ a CSP(G-tilde)</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27</a:t>
            </a:fld>
            <a:endParaRPr kumimoji="1" lang="ja-JP" altLang="en-US"/>
          </a:p>
        </p:txBody>
      </p:sp>
    </p:spTree>
    <p:extLst>
      <p:ext uri="{BB962C8B-B14F-4D97-AF65-F5344CB8AC3E}">
        <p14:creationId xmlns:p14="http://schemas.microsoft.com/office/powerpoint/2010/main" val="2306705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succeed the reduce the number of edge, and reduce total calculation time in this table.</a:t>
            </a:r>
          </a:p>
          <a:p>
            <a:r>
              <a:rPr kumimoji="1" lang="en-US" altLang="ja-JP" dirty="0"/>
              <a:t>the total of (1) and (2) is the time to generate Imitation graph, and </a:t>
            </a:r>
          </a:p>
          <a:p>
            <a:r>
              <a:rPr kumimoji="1" lang="en-US" altLang="ja-JP" dirty="0"/>
              <a:t>the total of (4) – (6) is the time to generate State Transition Graph</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28</a:t>
            </a:fld>
            <a:endParaRPr kumimoji="1" lang="ja-JP" altLang="en-US"/>
          </a:p>
        </p:txBody>
      </p:sp>
    </p:spTree>
    <p:extLst>
      <p:ext uri="{BB962C8B-B14F-4D97-AF65-F5344CB8AC3E}">
        <p14:creationId xmlns:p14="http://schemas.microsoft.com/office/powerpoint/2010/main" val="1010130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Finally, I show the result of the numerical experiments</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29</a:t>
            </a:fld>
            <a:endParaRPr kumimoji="1" lang="ja-JP" altLang="en-US"/>
          </a:p>
        </p:txBody>
      </p:sp>
    </p:spTree>
    <p:extLst>
      <p:ext uri="{BB962C8B-B14F-4D97-AF65-F5344CB8AC3E}">
        <p14:creationId xmlns:p14="http://schemas.microsoft.com/office/powerpoint/2010/main" val="416264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Here is the outline of my presentation.</a:t>
            </a:r>
          </a:p>
          <a:p>
            <a:r>
              <a:rPr kumimoji="1" lang="en-US" altLang="ja-JP" dirty="0"/>
              <a:t>First, I talk about </a:t>
            </a:r>
          </a:p>
          <a:p>
            <a:r>
              <a:rPr kumimoji="1" lang="en-US" altLang="ja-JP" dirty="0"/>
              <a:t>Nest, I explain</a:t>
            </a:r>
          </a:p>
          <a:p>
            <a:r>
              <a:rPr kumimoji="1" lang="en-US" altLang="ja-JP" dirty="0"/>
              <a:t>Finally, I show the result of Numerical experiments </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3</a:t>
            </a:fld>
            <a:endParaRPr kumimoji="1" lang="ja-JP" altLang="en-US"/>
          </a:p>
        </p:txBody>
      </p:sp>
    </p:spTree>
    <p:extLst>
      <p:ext uri="{BB962C8B-B14F-4D97-AF65-F5344CB8AC3E}">
        <p14:creationId xmlns:p14="http://schemas.microsoft.com/office/powerpoint/2010/main" val="1603504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Finally, we show the result of our proposed algorithm.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This show the 2 case of the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We use WLTC Driving Cycle, and we set  𝛽 to 10%, that is the vehicle should always keep SOC above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Orange Case 1 is the case that started driving with 16.3%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Blue Case 2 is the case that started driving with 12% SOC.</a:t>
                </a:r>
              </a:p>
              <a:p>
                <a:r>
                  <a:rPr kumimoji="1" lang="en-US" altLang="ja-JP" dirty="0"/>
                  <a:t>We succeeded to obtain the car control satisfies the two SOC constraints of the original problem.</a:t>
                </a:r>
              </a:p>
              <a:p>
                <a:r>
                  <a:rPr kumimoji="1" lang="en-US" altLang="ja-JP" dirty="0"/>
                  <a:t>One is that Initial SOC and final SOC were nearly equal shown in the table.</a:t>
                </a:r>
              </a:p>
              <a:p>
                <a:r>
                  <a:rPr kumimoji="1" lang="en-US" altLang="ja-JP" dirty="0"/>
                  <a:t>And the other is SOC always kept above 10% shown in the fourth figure. This figure shows the transition of SOC of experiments.</a:t>
                </a:r>
              </a:p>
              <a:p>
                <a:r>
                  <a:rPr kumimoji="1" lang="en-US" altLang="ja-JP" dirty="0"/>
                  <a:t>The first and second figure shows the transition of engine torque of Case 1 and Case 2, respectively.</a:t>
                </a:r>
              </a:p>
              <a:p>
                <a:r>
                  <a:rPr kumimoji="1" lang="en-US" altLang="ja-JP" dirty="0"/>
                  <a:t>Case 2 started driving with 12% SOC, so in order not SOC to fall below 10%, Case 2 drives to charge the battery earlier than Case 1 by increasing the HV driving section.</a:t>
                </a:r>
              </a:p>
              <a:p>
                <a:endParaRPr kumimoji="1" lang="en-US" altLang="ja-JP" dirty="0"/>
              </a:p>
            </p:txBody>
          </p:sp>
        </mc:Choice>
        <mc:Fallback xmlns="">
          <p:sp>
            <p:nvSpPr>
              <p:cNvPr id="3" name="ノート プレースホルダー 2"/>
              <p:cNvSpPr>
                <a:spLocks noGrp="1"/>
              </p:cNvSpPr>
              <p:nvPr>
                <p:ph type="body" idx="1"/>
              </p:nvPr>
            </p:nvSpPr>
            <p:spPr/>
            <p:txBody>
              <a:bodyPr/>
              <a:lstStyle/>
              <a:p>
                <a:r>
                  <a:rPr kumimoji="1" lang="en-US" altLang="ja-JP" dirty="0"/>
                  <a:t>We conducted experiments under two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Case one is the case that started driving with 16.3% SOC and color is orange. Case two is the case that started driving with 12% SOC and color is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Driving Cycle is WLTP, and we set </a:t>
                </a:r>
                <a:r>
                  <a:rPr kumimoji="1" lang="en-US" altLang="ja-JP" baseline="0" dirty="0"/>
                  <a:t> </a:t>
                </a:r>
                <a:r>
                  <a:rPr kumimoji="1" lang="en-US" altLang="ja-JP" b="0" i="0">
                    <a:latin typeface="Cambria Math" panose="02040503050406030204" pitchFamily="18" charset="0"/>
                  </a:rPr>
                  <a:t>𝛽</a:t>
                </a:r>
                <a:r>
                  <a:rPr kumimoji="1" lang="en-US" altLang="ja-JP" dirty="0"/>
                  <a:t> to</a:t>
                </a:r>
                <a:r>
                  <a:rPr kumimoji="1" lang="en-US" altLang="ja-JP" baseline="0" dirty="0"/>
                  <a:t> </a:t>
                </a:r>
                <a:r>
                  <a:rPr kumimoji="1" lang="en-US" altLang="ja-JP" dirty="0"/>
                  <a:t>10%</a:t>
                </a:r>
                <a:r>
                  <a:rPr kumimoji="1" lang="en-US" altLang="ja-JP" baseline="0" dirty="0"/>
                  <a:t>, that is </a:t>
                </a:r>
                <a:r>
                  <a:rPr kumimoji="1" lang="en-US" altLang="ja-JP" dirty="0"/>
                  <a:t>the vehicle always keeps above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We succeeded to obtain the car control satisfies the two SOC constraints of the original problem.</a:t>
                </a:r>
              </a:p>
              <a:p>
                <a:r>
                  <a:rPr kumimoji="1" lang="en-US" altLang="ja-JP" dirty="0"/>
                  <a:t>One is that Initial SOC and target SOC were nearly equal shown in the table.</a:t>
                </a:r>
              </a:p>
              <a:p>
                <a:r>
                  <a:rPr kumimoji="1" lang="en-US" altLang="ja-JP" dirty="0"/>
                  <a:t>And the other is SOC always kept above 10% shown in the fourth figure. This shows the transition of SOC of experiments.</a:t>
                </a:r>
              </a:p>
              <a:p>
                <a:r>
                  <a:rPr kumimoji="1" lang="en-US" altLang="ja-JP" dirty="0"/>
                  <a:t>The first and second figure shows the transition of engine torque of Case one and two, respectively.</a:t>
                </a:r>
              </a:p>
              <a:p>
                <a:r>
                  <a:rPr kumimoji="1" lang="en-US" altLang="ja-JP" dirty="0"/>
                  <a:t>Case 2 started driving with 12% SOC and so that SOC does not fall below 10%, Case 2 drives to charging the battery earlier than Case 1 by increasing the HV traveling section.</a:t>
                </a:r>
              </a:p>
            </p:txBody>
          </p:sp>
        </mc:Fallback>
      </mc:AlternateContent>
      <p:sp>
        <p:nvSpPr>
          <p:cNvPr id="4" name="スライド番号プレースホルダー 3"/>
          <p:cNvSpPr>
            <a:spLocks noGrp="1"/>
          </p:cNvSpPr>
          <p:nvPr>
            <p:ph type="sldNum" sz="quarter" idx="10"/>
          </p:nvPr>
        </p:nvSpPr>
        <p:spPr/>
        <p:txBody>
          <a:bodyPr/>
          <a:lstStyle/>
          <a:p>
            <a:fld id="{516EA8C1-4DFD-F748-9A24-FF68BC62263D}" type="slidenum">
              <a:rPr kumimoji="1" lang="ja-JP" altLang="en-US" smtClean="0"/>
              <a:t>30</a:t>
            </a:fld>
            <a:endParaRPr kumimoji="1" lang="ja-JP" altLang="en-US"/>
          </a:p>
        </p:txBody>
      </p:sp>
    </p:spTree>
    <p:extLst>
      <p:ext uri="{BB962C8B-B14F-4D97-AF65-F5344CB8AC3E}">
        <p14:creationId xmlns:p14="http://schemas.microsoft.com/office/powerpoint/2010/main" val="2099161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One is that Initial SOC and final SOC were nearly equal shown in the table.</a:t>
                </a:r>
              </a:p>
            </p:txBody>
          </p:sp>
        </mc:Choice>
        <mc:Fallback xmlns="">
          <p:sp>
            <p:nvSpPr>
              <p:cNvPr id="3" name="ノート プレースホルダー 2"/>
              <p:cNvSpPr>
                <a:spLocks noGrp="1"/>
              </p:cNvSpPr>
              <p:nvPr>
                <p:ph type="body" idx="1"/>
              </p:nvPr>
            </p:nvSpPr>
            <p:spPr/>
            <p:txBody>
              <a:bodyPr/>
              <a:lstStyle/>
              <a:p>
                <a:r>
                  <a:rPr kumimoji="1" lang="en-US" altLang="ja-JP" dirty="0"/>
                  <a:t>We conducted experiments under two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Case one is the case that started driving with 16.3% SOC and color is orange. Case two is the case that started driving with 12% SOC and color is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Driving Cycle is WLTP, and we set </a:t>
                </a:r>
                <a:r>
                  <a:rPr kumimoji="1" lang="en-US" altLang="ja-JP" baseline="0" dirty="0"/>
                  <a:t> </a:t>
                </a:r>
                <a:r>
                  <a:rPr kumimoji="1" lang="en-US" altLang="ja-JP" b="0" i="0">
                    <a:latin typeface="Cambria Math" panose="02040503050406030204" pitchFamily="18" charset="0"/>
                  </a:rPr>
                  <a:t>𝛽</a:t>
                </a:r>
                <a:r>
                  <a:rPr kumimoji="1" lang="en-US" altLang="ja-JP" dirty="0"/>
                  <a:t> to</a:t>
                </a:r>
                <a:r>
                  <a:rPr kumimoji="1" lang="en-US" altLang="ja-JP" baseline="0" dirty="0"/>
                  <a:t> </a:t>
                </a:r>
                <a:r>
                  <a:rPr kumimoji="1" lang="en-US" altLang="ja-JP" dirty="0"/>
                  <a:t>10%</a:t>
                </a:r>
                <a:r>
                  <a:rPr kumimoji="1" lang="en-US" altLang="ja-JP" baseline="0" dirty="0"/>
                  <a:t>, that is </a:t>
                </a:r>
                <a:r>
                  <a:rPr kumimoji="1" lang="en-US" altLang="ja-JP" dirty="0"/>
                  <a:t>the vehicle always keeps above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We succeeded to obtain the car control satisfies the two SOC constraints of the original problem.</a:t>
                </a:r>
              </a:p>
              <a:p>
                <a:r>
                  <a:rPr kumimoji="1" lang="en-US" altLang="ja-JP" dirty="0"/>
                  <a:t>One is that Initial SOC and target SOC were nearly equal shown in the table.</a:t>
                </a:r>
              </a:p>
              <a:p>
                <a:r>
                  <a:rPr kumimoji="1" lang="en-US" altLang="ja-JP" dirty="0"/>
                  <a:t>And the other is SOC always kept above 10% shown in the fourth figure. This shows the transition of SOC of experiments.</a:t>
                </a:r>
              </a:p>
              <a:p>
                <a:r>
                  <a:rPr kumimoji="1" lang="en-US" altLang="ja-JP" dirty="0"/>
                  <a:t>The first and second figure shows the transition of engine torque of Case one and two, respectively.</a:t>
                </a:r>
              </a:p>
              <a:p>
                <a:r>
                  <a:rPr kumimoji="1" lang="en-US" altLang="ja-JP" dirty="0"/>
                  <a:t>Case 2 started driving with 12% SOC and so that SOC does not fall below 10%, Case 2 drives to charging the battery earlier than Case 1 by increasing the HV traveling section.</a:t>
                </a:r>
              </a:p>
            </p:txBody>
          </p:sp>
        </mc:Fallback>
      </mc:AlternateContent>
      <p:sp>
        <p:nvSpPr>
          <p:cNvPr id="4" name="スライド番号プレースホルダー 3"/>
          <p:cNvSpPr>
            <a:spLocks noGrp="1"/>
          </p:cNvSpPr>
          <p:nvPr>
            <p:ph type="sldNum" sz="quarter" idx="10"/>
          </p:nvPr>
        </p:nvSpPr>
        <p:spPr/>
        <p:txBody>
          <a:bodyPr/>
          <a:lstStyle/>
          <a:p>
            <a:fld id="{516EA8C1-4DFD-F748-9A24-FF68BC62263D}" type="slidenum">
              <a:rPr kumimoji="1" lang="ja-JP" altLang="en-US" smtClean="0"/>
              <a:t>31</a:t>
            </a:fld>
            <a:endParaRPr kumimoji="1" lang="ja-JP" altLang="en-US"/>
          </a:p>
        </p:txBody>
      </p:sp>
    </p:spTree>
    <p:extLst>
      <p:ext uri="{BB962C8B-B14F-4D97-AF65-F5344CB8AC3E}">
        <p14:creationId xmlns:p14="http://schemas.microsoft.com/office/powerpoint/2010/main" val="213961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 altLang="ja-JP" dirty="0"/>
                  <a:t>And the other is SOC always kept above 10% shown in the fourth figure. This figure shows the transition of SOC of experiments.</a:t>
                </a:r>
              </a:p>
            </p:txBody>
          </p:sp>
        </mc:Choice>
        <mc:Fallback xmlns="">
          <p:sp>
            <p:nvSpPr>
              <p:cNvPr id="3" name="ノート プレースホルダー 2"/>
              <p:cNvSpPr>
                <a:spLocks noGrp="1"/>
              </p:cNvSpPr>
              <p:nvPr>
                <p:ph type="body" idx="1"/>
              </p:nvPr>
            </p:nvSpPr>
            <p:spPr/>
            <p:txBody>
              <a:bodyPr/>
              <a:lstStyle/>
              <a:p>
                <a:r>
                  <a:rPr kumimoji="1" lang="en-US" altLang="ja-JP" dirty="0"/>
                  <a:t>We conducted experiments under two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Case one is the case that started driving with 16.3% SOC and color is orange. Case two is the case that started driving with 12% SOC and color is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Driving Cycle is WLTP, and we set </a:t>
                </a:r>
                <a:r>
                  <a:rPr kumimoji="1" lang="en-US" altLang="ja-JP" baseline="0" dirty="0"/>
                  <a:t> </a:t>
                </a:r>
                <a:r>
                  <a:rPr kumimoji="1" lang="en-US" altLang="ja-JP" b="0" i="0">
                    <a:latin typeface="Cambria Math" panose="02040503050406030204" pitchFamily="18" charset="0"/>
                  </a:rPr>
                  <a:t>𝛽</a:t>
                </a:r>
                <a:r>
                  <a:rPr kumimoji="1" lang="en-US" altLang="ja-JP" dirty="0"/>
                  <a:t> to</a:t>
                </a:r>
                <a:r>
                  <a:rPr kumimoji="1" lang="en-US" altLang="ja-JP" baseline="0" dirty="0"/>
                  <a:t> </a:t>
                </a:r>
                <a:r>
                  <a:rPr kumimoji="1" lang="en-US" altLang="ja-JP" dirty="0"/>
                  <a:t>10%</a:t>
                </a:r>
                <a:r>
                  <a:rPr kumimoji="1" lang="en-US" altLang="ja-JP" baseline="0" dirty="0"/>
                  <a:t>, that is </a:t>
                </a:r>
                <a:r>
                  <a:rPr kumimoji="1" lang="en-US" altLang="ja-JP" dirty="0"/>
                  <a:t>the vehicle always keeps above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We succeeded to obtain the car control satisfies the two SOC constraints of the original problem.</a:t>
                </a:r>
              </a:p>
              <a:p>
                <a:r>
                  <a:rPr kumimoji="1" lang="en-US" altLang="ja-JP" dirty="0"/>
                  <a:t>One is that Initial SOC and target SOC were nearly equal shown in the table.</a:t>
                </a:r>
              </a:p>
              <a:p>
                <a:r>
                  <a:rPr kumimoji="1" lang="en-US" altLang="ja-JP" dirty="0"/>
                  <a:t>And the other is SOC always kept above 10% shown in the fourth figure. This shows the transition of SOC of experiments.</a:t>
                </a:r>
              </a:p>
              <a:p>
                <a:r>
                  <a:rPr kumimoji="1" lang="en-US" altLang="ja-JP" dirty="0"/>
                  <a:t>The first and second figure shows the transition of engine torque of Case one and two, respectively.</a:t>
                </a:r>
              </a:p>
              <a:p>
                <a:r>
                  <a:rPr kumimoji="1" lang="en-US" altLang="ja-JP" dirty="0"/>
                  <a:t>Case 2 started driving with 12% SOC and so that SOC does not fall below 10%, Case 2 drives to charging the battery earlier than Case 1 by increasing the HV traveling section.</a:t>
                </a:r>
              </a:p>
            </p:txBody>
          </p:sp>
        </mc:Fallback>
      </mc:AlternateContent>
      <p:sp>
        <p:nvSpPr>
          <p:cNvPr id="4" name="スライド番号プレースホルダー 3"/>
          <p:cNvSpPr>
            <a:spLocks noGrp="1"/>
          </p:cNvSpPr>
          <p:nvPr>
            <p:ph type="sldNum" sz="quarter" idx="10"/>
          </p:nvPr>
        </p:nvSpPr>
        <p:spPr/>
        <p:txBody>
          <a:bodyPr/>
          <a:lstStyle/>
          <a:p>
            <a:fld id="{516EA8C1-4DFD-F748-9A24-FF68BC62263D}" type="slidenum">
              <a:rPr kumimoji="1" lang="ja-JP" altLang="en-US" smtClean="0"/>
              <a:t>32</a:t>
            </a:fld>
            <a:endParaRPr kumimoji="1" lang="ja-JP" altLang="en-US"/>
          </a:p>
        </p:txBody>
      </p:sp>
    </p:spTree>
    <p:extLst>
      <p:ext uri="{BB962C8B-B14F-4D97-AF65-F5344CB8AC3E}">
        <p14:creationId xmlns:p14="http://schemas.microsoft.com/office/powerpoint/2010/main" val="2733879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The first and second figure shows the transition of engine torque of Case 1 and Case 2, respectively.</a:t>
                </a:r>
              </a:p>
              <a:p>
                <a:r>
                  <a:rPr kumimoji="1" lang="en-US" altLang="ja-JP" dirty="0"/>
                  <a:t>Case 2 started driving with 12% SOC, so in order not SOC to fall below 10%, Case 2 drives to charge the battery earlier than Case 1 by increasing the HV driving section.</a:t>
                </a:r>
              </a:p>
              <a:p>
                <a:r>
                  <a:rPr kumimoji="1" lang="en-US" altLang="ja-JP" dirty="0"/>
                  <a:t>Because of that, the fuel consumption of case 2 is greater than case 1</a:t>
                </a:r>
              </a:p>
              <a:p>
                <a:endParaRPr kumimoji="1" lang="en-US" altLang="ja-JP" dirty="0"/>
              </a:p>
            </p:txBody>
          </p:sp>
        </mc:Choice>
        <mc:Fallback xmlns="">
          <p:sp>
            <p:nvSpPr>
              <p:cNvPr id="3" name="ノート プレースホルダー 2"/>
              <p:cNvSpPr>
                <a:spLocks noGrp="1"/>
              </p:cNvSpPr>
              <p:nvPr>
                <p:ph type="body" idx="1"/>
              </p:nvPr>
            </p:nvSpPr>
            <p:spPr/>
            <p:txBody>
              <a:bodyPr/>
              <a:lstStyle/>
              <a:p>
                <a:r>
                  <a:rPr kumimoji="1" lang="en-US" altLang="ja-JP" dirty="0"/>
                  <a:t>We conducted experiments under two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Case one is the case that started driving with 16.3% SOC and color is orange. Case two is the case that started driving with 12% SOC and color is blue.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Driving Cycle is WLTP, and we set </a:t>
                </a:r>
                <a:r>
                  <a:rPr kumimoji="1" lang="en-US" altLang="ja-JP" baseline="0" dirty="0"/>
                  <a:t> </a:t>
                </a:r>
                <a:r>
                  <a:rPr kumimoji="1" lang="en-US" altLang="ja-JP" b="0" i="0">
                    <a:latin typeface="Cambria Math" panose="02040503050406030204" pitchFamily="18" charset="0"/>
                  </a:rPr>
                  <a:t>𝛽</a:t>
                </a:r>
                <a:r>
                  <a:rPr kumimoji="1" lang="en-US" altLang="ja-JP" dirty="0"/>
                  <a:t> to</a:t>
                </a:r>
                <a:r>
                  <a:rPr kumimoji="1" lang="en-US" altLang="ja-JP" baseline="0" dirty="0"/>
                  <a:t> </a:t>
                </a:r>
                <a:r>
                  <a:rPr kumimoji="1" lang="en-US" altLang="ja-JP" dirty="0"/>
                  <a:t>10%</a:t>
                </a:r>
                <a:r>
                  <a:rPr kumimoji="1" lang="en-US" altLang="ja-JP" baseline="0" dirty="0"/>
                  <a:t>, that is </a:t>
                </a:r>
                <a:r>
                  <a:rPr kumimoji="1" lang="en-US" altLang="ja-JP" dirty="0"/>
                  <a:t>the vehicle always keeps above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We succeeded to obtain the car control satisfies the two SOC constraints of the original problem.</a:t>
                </a:r>
              </a:p>
              <a:p>
                <a:r>
                  <a:rPr kumimoji="1" lang="en-US" altLang="ja-JP" dirty="0"/>
                  <a:t>One is that Initial SOC and target SOC were nearly equal shown in the table.</a:t>
                </a:r>
              </a:p>
              <a:p>
                <a:r>
                  <a:rPr kumimoji="1" lang="en-US" altLang="ja-JP" dirty="0"/>
                  <a:t>And the other is SOC always kept above 10% shown in the fourth figure. This shows the transition of SOC of experiments.</a:t>
                </a:r>
              </a:p>
              <a:p>
                <a:r>
                  <a:rPr kumimoji="1" lang="en-US" altLang="ja-JP" dirty="0"/>
                  <a:t>The first and second figure shows the transition of engine torque of Case one and two, respectively.</a:t>
                </a:r>
              </a:p>
              <a:p>
                <a:r>
                  <a:rPr kumimoji="1" lang="en-US" altLang="ja-JP" dirty="0"/>
                  <a:t>Case 2 started driving with 12% SOC and so that SOC does not fall below 10%, Case 2 drives to charging the battery earlier than Case 1 by increasing the HV traveling section.</a:t>
                </a:r>
              </a:p>
            </p:txBody>
          </p:sp>
        </mc:Fallback>
      </mc:AlternateContent>
      <p:sp>
        <p:nvSpPr>
          <p:cNvPr id="4" name="スライド番号プレースホルダー 3"/>
          <p:cNvSpPr>
            <a:spLocks noGrp="1"/>
          </p:cNvSpPr>
          <p:nvPr>
            <p:ph type="sldNum" sz="quarter" idx="10"/>
          </p:nvPr>
        </p:nvSpPr>
        <p:spPr/>
        <p:txBody>
          <a:bodyPr/>
          <a:lstStyle/>
          <a:p>
            <a:fld id="{516EA8C1-4DFD-F748-9A24-FF68BC62263D}" type="slidenum">
              <a:rPr kumimoji="1" lang="ja-JP" altLang="en-US" smtClean="0"/>
              <a:t>33</a:t>
            </a:fld>
            <a:endParaRPr kumimoji="1" lang="ja-JP" altLang="en-US"/>
          </a:p>
        </p:txBody>
      </p:sp>
    </p:spTree>
    <p:extLst>
      <p:ext uri="{BB962C8B-B14F-4D97-AF65-F5344CB8AC3E}">
        <p14:creationId xmlns:p14="http://schemas.microsoft.com/office/powerpoint/2010/main" val="885763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the main points of my presentation.</a:t>
            </a: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dirty="0">
                <a:solidFill>
                  <a:schemeClr val="tx1"/>
                </a:solidFill>
                <a:effectLst/>
                <a:latin typeface="+mn-lt"/>
                <a:ea typeface="+mn-ea"/>
                <a:cs typeface="+mn-cs"/>
              </a:rPr>
              <a:t>Thank you for your time and attention.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dirty="0">
                <a:solidFill>
                  <a:schemeClr val="tx1"/>
                </a:solidFill>
                <a:effectLst/>
                <a:latin typeface="+mn-lt"/>
                <a:ea typeface="+mn-ea"/>
                <a:cs typeface="+mn-cs"/>
              </a:rPr>
              <a:t>Do you have any question?</a:t>
            </a:r>
            <a:endParaRPr kumimoji="1" lang="en-US" altLang="ja-JP" b="0" dirty="0"/>
          </a:p>
        </p:txBody>
      </p:sp>
      <p:sp>
        <p:nvSpPr>
          <p:cNvPr id="4" name="スライド番号プレースホルダー 3"/>
          <p:cNvSpPr>
            <a:spLocks noGrp="1"/>
          </p:cNvSpPr>
          <p:nvPr>
            <p:ph type="sldNum" sz="quarter" idx="10"/>
          </p:nvPr>
        </p:nvSpPr>
        <p:spPr/>
        <p:txBody>
          <a:bodyPr/>
          <a:lstStyle/>
          <a:p>
            <a:fld id="{516EA8C1-4DFD-F748-9A24-FF68BC62263D}" type="slidenum">
              <a:rPr kumimoji="1" lang="ja-JP" altLang="en-US" smtClean="0"/>
              <a:t>34</a:t>
            </a:fld>
            <a:endParaRPr kumimoji="1" lang="ja-JP" altLang="en-US"/>
          </a:p>
        </p:txBody>
      </p:sp>
    </p:spTree>
    <p:extLst>
      <p:ext uri="{BB962C8B-B14F-4D97-AF65-F5344CB8AC3E}">
        <p14:creationId xmlns:p14="http://schemas.microsoft.com/office/powerpoint/2010/main" val="27828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Here is the outline of my presentation.</a:t>
            </a:r>
          </a:p>
          <a:p>
            <a:r>
              <a:rPr kumimoji="1" lang="en-US" altLang="ja-JP" dirty="0"/>
              <a:t>First, I talk about </a:t>
            </a:r>
          </a:p>
          <a:p>
            <a:r>
              <a:rPr kumimoji="1" lang="en-US" altLang="ja-JP" dirty="0"/>
              <a:t>Nest, I explain</a:t>
            </a:r>
          </a:p>
          <a:p>
            <a:r>
              <a:rPr kumimoji="1" lang="en-US" altLang="ja-JP" dirty="0"/>
              <a:t>Finally, I show the result of Numerical experiments </a:t>
            </a:r>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4</a:t>
            </a:fld>
            <a:endParaRPr kumimoji="1" lang="ja-JP" altLang="en-US"/>
          </a:p>
        </p:txBody>
      </p:sp>
    </p:spTree>
    <p:extLst>
      <p:ext uri="{BB962C8B-B14F-4D97-AF65-F5344CB8AC3E}">
        <p14:creationId xmlns:p14="http://schemas.microsoft.com/office/powerpoint/2010/main" val="1313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The model based development is a mainstream in the field of the development of new vehicles.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In model based development, we model a powertrain of vehicle and generate a powertrain-simulator, and evaluate the performance of the simulator instead of the original powertrain.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In the development stage, the developers should consider the numerous candidates of the configuration of the powertrain due to the based configuration design and selection of engine and motor.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and they have to find the best configuration of the powertrain from these.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Therefore, it is important to evaluate each candidate of the configuration fast and at low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Next, I explain how to evaluate the performance of powertrain simulator.</a:t>
            </a:r>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5</a:t>
            </a:fld>
            <a:endParaRPr kumimoji="1" lang="ja-JP" altLang="en-US"/>
          </a:p>
        </p:txBody>
      </p:sp>
    </p:spTree>
    <p:extLst>
      <p:ext uri="{BB962C8B-B14F-4D97-AF65-F5344CB8AC3E}">
        <p14:creationId xmlns:p14="http://schemas.microsoft.com/office/powerpoint/2010/main" val="371972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we evaluate the performance of the simulator,</a:t>
            </a:r>
          </a:p>
          <a:p>
            <a:r>
              <a:rPr kumimoji="1" lang="en-US" altLang="ja-JP" dirty="0"/>
              <a:t>we measure the fuel …</a:t>
            </a:r>
          </a:p>
          <a:p>
            <a:r>
              <a:rPr kumimoji="1" lang="en-US" altLang="ja-JP" dirty="0"/>
              <a:t>the lower figure shows the WLTC Driving Cycle, and this is the vehicle speed pattern about 30 minute, and this is world standard driving cycle.</a:t>
            </a:r>
          </a:p>
          <a:p>
            <a:r>
              <a:rPr kumimoji="1" lang="en-US" altLang="ja-JP" dirty="0"/>
              <a:t>To control the vehicle using simulator, we input the target engine torque and motor torque.</a:t>
            </a:r>
          </a:p>
          <a:p>
            <a:r>
              <a:rPr kumimoji="1" lang="en-US" altLang="ja-JP" dirty="0"/>
              <a:t>The greater we input engine torque, the greater engine shaft speed is.</a:t>
            </a:r>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6</a:t>
            </a:fld>
            <a:endParaRPr kumimoji="1" lang="ja-JP" altLang="en-US"/>
          </a:p>
        </p:txBody>
      </p:sp>
    </p:spTree>
    <p:extLst>
      <p:ext uri="{BB962C8B-B14F-4D97-AF65-F5344CB8AC3E}">
        <p14:creationId xmlns:p14="http://schemas.microsoft.com/office/powerpoint/2010/main" val="291109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 altLang="ja-JP" dirty="0"/>
                  <a:t>In the case of HEV simulator, we should add two other SOC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dirty="0"/>
                  <a:t>SOC means the </a:t>
                </a:r>
                <a:r>
                  <a:rPr kumimoji="1" lang="en-US" altLang="ja-JP" dirty="0"/>
                  <a:t>battery remaining quantity.</a:t>
                </a:r>
                <a:endParaRPr kumimoji="1" lang="en" altLang="ja-JP" dirty="0"/>
              </a:p>
              <a:p>
                <a:r>
                  <a:rPr kumimoji="1" lang="en" altLang="ja-JP" dirty="0"/>
                  <a:t>First constraint is we should …, for example if we start to drive with 16% SOC, we should end to drive with 16% SOC.</a:t>
                </a:r>
              </a:p>
              <a:p>
                <a:r>
                  <a:rPr kumimoji="1" lang="en" altLang="ja-JP" dirty="0"/>
                  <a:t>Another is that we should always keep SOC is greater than or equal a constant value </a:t>
                </a:r>
                <a14:m>
                  <m:oMath xmlns:m="http://schemas.openxmlformats.org/officeDocument/2006/math">
                    <m:r>
                      <a:rPr kumimoji="1" lang="en-US" altLang="ja-JP" b="0" i="1" smtClean="0">
                        <a:latin typeface="Cambria Math" panose="02040503050406030204" pitchFamily="18" charset="0"/>
                      </a:rPr>
                      <m:t>𝛽</m:t>
                    </m:r>
                  </m:oMath>
                </a14:m>
                <a:r>
                  <a:rPr kumimoji="1" lang="en" altLang="ja-JP" dirty="0"/>
                  <a:t> for the sake of the electric equipment of</a:t>
                </a:r>
                <a:r>
                  <a:rPr kumimoji="1" lang="en" altLang="ja-JP" baseline="0" dirty="0"/>
                  <a:t> vehicle.</a:t>
                </a:r>
                <a:endParaRPr kumimoji="1" lang="en" altLang="ja-JP" dirty="0"/>
              </a:p>
              <a:p>
                <a:endParaRPr kumimoji="1" lang="ja-JP" altLang="en-US"/>
              </a:p>
            </p:txBody>
          </p:sp>
        </mc:Choice>
        <mc:Fallback xmlns="">
          <p:sp>
            <p:nvSpPr>
              <p:cNvPr id="3" name="ノート プレースホルダー 2"/>
              <p:cNvSpPr>
                <a:spLocks noGrp="1"/>
              </p:cNvSpPr>
              <p:nvPr>
                <p:ph type="body" idx="1"/>
              </p:nvPr>
            </p:nvSpPr>
            <p:spPr/>
            <p:txBody>
              <a:bodyPr/>
              <a:lstStyle/>
              <a:p>
                <a:r>
                  <a:rPr kumimoji="1" lang="en" altLang="ja-JP" dirty="0"/>
                  <a:t>In the case of HEV simulator, we should add two other SOC constraints.</a:t>
                </a:r>
              </a:p>
              <a:p>
                <a:r>
                  <a:rPr kumimoji="1" lang="en" altLang="ja-JP" dirty="0"/>
                  <a:t>SOC is the state of charge.</a:t>
                </a:r>
              </a:p>
              <a:p>
                <a:r>
                  <a:rPr kumimoji="1" lang="en" altLang="ja-JP" dirty="0"/>
                  <a:t>First constraint is …, for example if we start to drive with 16.3% SOC, we should end to drive with 16.3% SOC.</a:t>
                </a:r>
              </a:p>
              <a:p>
                <a:r>
                  <a:rPr kumimoji="1" lang="en" altLang="ja-JP" dirty="0"/>
                  <a:t>Another is that we should keep SOC is greater than or equal a constant value </a:t>
                </a:r>
                <a:r>
                  <a:rPr kumimoji="1" lang="en-US" altLang="ja-JP" b="0" i="0">
                    <a:latin typeface="Cambria Math" panose="02040503050406030204" pitchFamily="18" charset="0"/>
                  </a:rPr>
                  <a:t>𝛽</a:t>
                </a:r>
                <a:r>
                  <a:rPr kumimoji="1" lang="en" altLang="ja-JP" dirty="0"/>
                  <a:t> for the sake of the electric equipment of</a:t>
                </a:r>
                <a:r>
                  <a:rPr kumimoji="1" lang="en" altLang="ja-JP" baseline="0" dirty="0"/>
                  <a:t> vehicle.</a:t>
                </a:r>
                <a:endParaRPr kumimoji="1" lang="en" altLang="ja-JP" dirty="0"/>
              </a:p>
              <a:p>
                <a:endParaRPr kumimoji="1" lang="ja-JP" altLang="en-US"/>
              </a:p>
            </p:txBody>
          </p:sp>
        </mc:Fallback>
      </mc:AlternateContent>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7</a:t>
            </a:fld>
            <a:endParaRPr kumimoji="1" lang="ja-JP" altLang="en-US"/>
          </a:p>
        </p:txBody>
      </p:sp>
    </p:spTree>
    <p:extLst>
      <p:ext uri="{BB962C8B-B14F-4D97-AF65-F5344CB8AC3E}">
        <p14:creationId xmlns:p14="http://schemas.microsoft.com/office/powerpoint/2010/main" val="199964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are 2 important points to drive the Driving Cycle efficiency are </a:t>
            </a:r>
          </a:p>
          <a:p>
            <a:r>
              <a:rPr kumimoji="1" lang="en-US" altLang="ja-JP" dirty="0"/>
              <a:t>When…</a:t>
            </a:r>
          </a:p>
          <a:p>
            <a:r>
              <a:rPr kumimoji="1" lang="en-US" altLang="ja-JP" dirty="0"/>
              <a:t>EV driving mode is driving only motor, and HV driving mode is driving with a engine and motors.</a:t>
            </a:r>
          </a:p>
          <a:p>
            <a:r>
              <a:rPr kumimoji="1" lang="en-US" altLang="ja-JP" dirty="0"/>
              <a:t>Basically, in the HV driving mode, vehicle charge the buttery, and in the EV driving mode vehicle use the buttery, so we hove to </a:t>
            </a:r>
            <a:r>
              <a:rPr kumimoji="1" lang="en" altLang="ja-JP" dirty="0"/>
              <a:t>combine the HV and EV driving mode well to satisfy the SOC-constraints.</a:t>
            </a:r>
            <a:endParaRPr kumimoji="1" lang="en-US" altLang="ja-JP" dirty="0"/>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8</a:t>
            </a:fld>
            <a:endParaRPr kumimoji="1" lang="ja-JP" altLang="en-US"/>
          </a:p>
        </p:txBody>
      </p:sp>
    </p:spTree>
    <p:extLst>
      <p:ext uri="{BB962C8B-B14F-4D97-AF65-F5344CB8AC3E}">
        <p14:creationId xmlns:p14="http://schemas.microsoft.com/office/powerpoint/2010/main" val="114878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The engine output and fuel consumption are mainly determined by the engine torque and the engine shaft speed.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This figure is the example of the fuel consumption map. The lower the value, the more the engine work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kern="1200" dirty="0">
                <a:solidFill>
                  <a:schemeClr val="tx1"/>
                </a:solidFill>
                <a:effectLst/>
                <a:latin typeface="+mn-lt"/>
                <a:ea typeface="+mn-ea"/>
                <a:cs typeface="+mn-cs"/>
              </a:rPr>
              <a:t>The lowest value area of map is the optimal operating points of the engine, and we call this sweet spot.  However t</a:t>
            </a:r>
            <a:r>
              <a:rPr lang="en" altLang="ja-JP" dirty="0"/>
              <a:t>he engine output at the sweet spot is much higher than the energy</a:t>
            </a:r>
            <a:r>
              <a:rPr lang="ja-JP" altLang="en-US"/>
              <a:t> </a:t>
            </a:r>
            <a:r>
              <a:rPr lang="en" altLang="ja-JP" dirty="0"/>
              <a:t>which is needed during normal traveling, so it is difficult to operate always the engine at the sweet spot.</a:t>
            </a:r>
          </a:p>
          <a:p>
            <a:endParaRPr kumimoji="1" lang="ja-JP" altLang="en-US"/>
          </a:p>
        </p:txBody>
      </p:sp>
      <p:sp>
        <p:nvSpPr>
          <p:cNvPr id="4" name="スライド番号プレースホルダー 3"/>
          <p:cNvSpPr>
            <a:spLocks noGrp="1"/>
          </p:cNvSpPr>
          <p:nvPr>
            <p:ph type="sldNum" sz="quarter" idx="5"/>
          </p:nvPr>
        </p:nvSpPr>
        <p:spPr/>
        <p:txBody>
          <a:bodyPr/>
          <a:lstStyle/>
          <a:p>
            <a:fld id="{516EA8C1-4DFD-F748-9A24-FF68BC62263D}" type="slidenum">
              <a:rPr kumimoji="1" lang="ja-JP" altLang="en-US" smtClean="0"/>
              <a:t>9</a:t>
            </a:fld>
            <a:endParaRPr kumimoji="1" lang="ja-JP" altLang="en-US"/>
          </a:p>
        </p:txBody>
      </p:sp>
    </p:spTree>
    <p:extLst>
      <p:ext uri="{BB962C8B-B14F-4D97-AF65-F5344CB8AC3E}">
        <p14:creationId xmlns:p14="http://schemas.microsoft.com/office/powerpoint/2010/main" val="123099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BB856-E6B5-274C-9ED2-82946408E8C8}"/>
              </a:ext>
            </a:extLst>
          </p:cNvPr>
          <p:cNvSpPr>
            <a:spLocks noGrp="1"/>
          </p:cNvSpPr>
          <p:nvPr>
            <p:ph type="title"/>
          </p:nvPr>
        </p:nvSpPr>
        <p:spPr>
          <a:xfrm>
            <a:off x="628649" y="1475367"/>
            <a:ext cx="7886700" cy="2431473"/>
          </a:xfrm>
        </p:spPr>
        <p:txBody>
          <a:bodyPr>
            <a:noAutofit/>
          </a:bodyPr>
          <a:lstStyle>
            <a:lvl1pPr algn="ctr">
              <a:defRPr sz="6000">
                <a:solidFill>
                  <a:schemeClr val="tx1">
                    <a:lumMod val="85000"/>
                    <a:lumOff val="15000"/>
                  </a:schemeClr>
                </a:solidFill>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F6B57F61-3F22-1548-BDE2-F384FC02CBA8}"/>
              </a:ext>
            </a:extLst>
          </p:cNvPr>
          <p:cNvSpPr>
            <a:spLocks noGrp="1"/>
          </p:cNvSpPr>
          <p:nvPr>
            <p:ph type="body" sz="quarter" idx="10" hasCustomPrompt="1"/>
          </p:nvPr>
        </p:nvSpPr>
        <p:spPr>
          <a:xfrm>
            <a:off x="1132681" y="4197786"/>
            <a:ext cx="6878637" cy="1704975"/>
          </a:xfrm>
        </p:spPr>
        <p:txBody>
          <a:bodyPr>
            <a:normAutofit/>
          </a:bodyPr>
          <a:lstStyle>
            <a:lvl1pPr algn="ctr">
              <a:defRPr sz="2400"/>
            </a:lvl1pPr>
          </a:lstStyle>
          <a:p>
            <a:pPr lvl="0"/>
            <a:r>
              <a:rPr kumimoji="1" lang="ja-JP" altLang="en-US"/>
              <a:t>テキスト</a:t>
            </a:r>
          </a:p>
        </p:txBody>
      </p:sp>
    </p:spTree>
    <p:extLst>
      <p:ext uri="{BB962C8B-B14F-4D97-AF65-F5344CB8AC3E}">
        <p14:creationId xmlns:p14="http://schemas.microsoft.com/office/powerpoint/2010/main" val="272956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357444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164866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1552787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318105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395126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590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407635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382929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3128744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BB856-E6B5-274C-9ED2-82946408E8C8}"/>
              </a:ext>
            </a:extLst>
          </p:cNvPr>
          <p:cNvSpPr>
            <a:spLocks noGrp="1"/>
          </p:cNvSpPr>
          <p:nvPr>
            <p:ph type="title"/>
          </p:nvPr>
        </p:nvSpPr>
        <p:spPr>
          <a:xfrm>
            <a:off x="628649" y="1475367"/>
            <a:ext cx="7886700" cy="2431473"/>
          </a:xfrm>
        </p:spPr>
        <p:txBody>
          <a:bodyPr>
            <a:noAutofit/>
          </a:bodyPr>
          <a:lstStyle>
            <a:lvl1pPr algn="ctr">
              <a:defRPr sz="6000"/>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F6B57F61-3F22-1548-BDE2-F384FC02CBA8}"/>
              </a:ext>
            </a:extLst>
          </p:cNvPr>
          <p:cNvSpPr>
            <a:spLocks noGrp="1"/>
          </p:cNvSpPr>
          <p:nvPr>
            <p:ph type="body" sz="quarter" idx="10" hasCustomPrompt="1"/>
          </p:nvPr>
        </p:nvSpPr>
        <p:spPr>
          <a:xfrm>
            <a:off x="1132681" y="4197786"/>
            <a:ext cx="6878637" cy="1704975"/>
          </a:xfrm>
        </p:spPr>
        <p:txBody>
          <a:bodyPr>
            <a:normAutofit/>
          </a:bodyPr>
          <a:lstStyle>
            <a:lvl1pPr algn="ctr">
              <a:defRPr sz="2400"/>
            </a:lvl1pPr>
          </a:lstStyle>
          <a:p>
            <a:pPr lvl="0"/>
            <a:r>
              <a:rPr kumimoji="1" lang="ja-JP" altLang="en-US"/>
              <a:t>テキスト</a:t>
            </a:r>
          </a:p>
        </p:txBody>
      </p:sp>
    </p:spTree>
    <p:extLst>
      <p:ext uri="{BB962C8B-B14F-4D97-AF65-F5344CB8AC3E}">
        <p14:creationId xmlns:p14="http://schemas.microsoft.com/office/powerpoint/2010/main" val="417932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ormal">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8626-3FBD-0A42-BDCF-C133B6E6D95B}"/>
              </a:ext>
            </a:extLst>
          </p:cNvPr>
          <p:cNvSpPr>
            <a:spLocks noGrp="1"/>
          </p:cNvSpPr>
          <p:nvPr>
            <p:ph type="title" hasCustomPrompt="1"/>
          </p:nvPr>
        </p:nvSpPr>
        <p:spPr/>
        <p:txBody>
          <a:bodyPr>
            <a:normAutofit/>
          </a:bodyPr>
          <a:lstStyle>
            <a:lvl1pPr>
              <a:defRPr sz="3000"/>
            </a:lvl1pPr>
          </a:lstStyle>
          <a:p>
            <a:r>
              <a:rPr kumimoji="1" lang="ja-JP" altLang="en-US"/>
              <a:t>タイトル</a:t>
            </a:r>
            <a:r>
              <a:rPr kumimoji="1" lang="en-US" altLang="ja-JP" dirty="0"/>
              <a:t> 26.8pt</a:t>
            </a:r>
            <a:endParaRPr kumimoji="1" lang="ja-JP" altLang="en-US"/>
          </a:p>
        </p:txBody>
      </p:sp>
      <p:sp>
        <p:nvSpPr>
          <p:cNvPr id="3" name="スライド番号プレースホルダー 2">
            <a:extLst>
              <a:ext uri="{FF2B5EF4-FFF2-40B4-BE49-F238E27FC236}">
                <a16:creationId xmlns:a16="http://schemas.microsoft.com/office/drawing/2014/main" id="{15D0E619-A088-AE40-B9FD-355323A9A5FC}"/>
              </a:ext>
            </a:extLst>
          </p:cNvPr>
          <p:cNvSpPr>
            <a:spLocks noGrp="1"/>
          </p:cNvSpPr>
          <p:nvPr>
            <p:ph type="sldNum" sz="quarter" idx="10"/>
          </p:nvPr>
        </p:nvSpPr>
        <p:spPr/>
        <p:txBody>
          <a:bodyPr/>
          <a:lstStyle>
            <a:lvl1pPr algn="ctr">
              <a:defRPr/>
            </a:lvl1pPr>
          </a:lstStyle>
          <a:p>
            <a:fld id="{4E24F90A-FF2F-9F41-89D7-D74261B91ACF}" type="slidenum">
              <a:rPr kumimoji="1" lang="ja-JP" altLang="en-US" smtClean="0"/>
              <a:t>‹#›</a:t>
            </a:fld>
            <a:endParaRPr kumimoji="1" lang="ja-JP" altLang="en-US"/>
          </a:p>
        </p:txBody>
      </p:sp>
      <p:sp>
        <p:nvSpPr>
          <p:cNvPr id="7" name="コンテンツ プレースホルダー 6">
            <a:extLst>
              <a:ext uri="{FF2B5EF4-FFF2-40B4-BE49-F238E27FC236}">
                <a16:creationId xmlns:a16="http://schemas.microsoft.com/office/drawing/2014/main" id="{134F42C1-64C8-B34E-83EA-ED588A51BC62}"/>
              </a:ext>
            </a:extLst>
          </p:cNvPr>
          <p:cNvSpPr>
            <a:spLocks noGrp="1"/>
          </p:cNvSpPr>
          <p:nvPr>
            <p:ph sz="quarter" idx="12" hasCustomPrompt="1"/>
          </p:nvPr>
        </p:nvSpPr>
        <p:spPr>
          <a:xfrm>
            <a:off x="628650" y="1226127"/>
            <a:ext cx="7886700" cy="5193924"/>
          </a:xfrm>
        </p:spPr>
        <p:txBody>
          <a:bodyPr>
            <a:normAutofit/>
          </a:bodyPr>
          <a:lstStyle>
            <a:lvl1pPr>
              <a:defRPr sz="2000"/>
            </a:lvl1pPr>
          </a:lstStyle>
          <a:p>
            <a:pPr lvl="0"/>
            <a:r>
              <a:rPr kumimoji="1" lang="ja-JP" altLang="en-US"/>
              <a:t>本文　</a:t>
            </a:r>
            <a:r>
              <a:rPr kumimoji="1" lang="en-US" altLang="ja-JP" dirty="0"/>
              <a:t>18pt</a:t>
            </a:r>
            <a:endParaRPr kumimoji="1" lang="ja-JP" altLang="en-US"/>
          </a:p>
        </p:txBody>
      </p:sp>
    </p:spTree>
    <p:extLst>
      <p:ext uri="{BB962C8B-B14F-4D97-AF65-F5344CB8AC3E}">
        <p14:creationId xmlns:p14="http://schemas.microsoft.com/office/powerpoint/2010/main" val="330852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ormal">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8626-3FBD-0A42-BDCF-C133B6E6D95B}"/>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15D0E619-A088-AE40-B9FD-355323A9A5FC}"/>
              </a:ext>
            </a:extLst>
          </p:cNvPr>
          <p:cNvSpPr>
            <a:spLocks noGrp="1"/>
          </p:cNvSpPr>
          <p:nvPr>
            <p:ph type="sldNum" sz="quarter" idx="10"/>
          </p:nvPr>
        </p:nvSpPr>
        <p:spPr/>
        <p:txBody>
          <a:bodyPr/>
          <a:lstStyle>
            <a:lvl1pPr algn="ctr">
              <a:defRPr/>
            </a:lvl1pPr>
          </a:lstStyle>
          <a:p>
            <a:fld id="{5008E707-E614-E343-91F8-1AAB8A67A6D6}" type="slidenum">
              <a:rPr kumimoji="1" lang="ja-JP" altLang="en-US" smtClean="0"/>
              <a:t>‹#›</a:t>
            </a:fld>
            <a:endParaRPr kumimoji="1" lang="ja-JP" altLang="en-US"/>
          </a:p>
        </p:txBody>
      </p:sp>
      <p:sp>
        <p:nvSpPr>
          <p:cNvPr id="7" name="コンテンツ プレースホルダー 6">
            <a:extLst>
              <a:ext uri="{FF2B5EF4-FFF2-40B4-BE49-F238E27FC236}">
                <a16:creationId xmlns:a16="http://schemas.microsoft.com/office/drawing/2014/main" id="{134F42C1-64C8-B34E-83EA-ED588A51BC62}"/>
              </a:ext>
            </a:extLst>
          </p:cNvPr>
          <p:cNvSpPr>
            <a:spLocks noGrp="1"/>
          </p:cNvSpPr>
          <p:nvPr>
            <p:ph sz="quarter" idx="12" hasCustomPrompt="1"/>
          </p:nvPr>
        </p:nvSpPr>
        <p:spPr>
          <a:xfrm>
            <a:off x="628650" y="1226127"/>
            <a:ext cx="7886700" cy="5193924"/>
          </a:xfrm>
        </p:spPr>
        <p:txBody>
          <a:bodyPr/>
          <a:lstStyle/>
          <a:p>
            <a:pPr lvl="0"/>
            <a:r>
              <a:rPr kumimoji="1" lang="ja-JP" altLang="en-US"/>
              <a:t>本文　</a:t>
            </a:r>
            <a:r>
              <a:rPr kumimoji="1" lang="en-US" altLang="ja-JP" dirty="0"/>
              <a:t>18pt</a:t>
            </a:r>
            <a:endParaRPr kumimoji="1" lang="ja-JP" altLang="en-US"/>
          </a:p>
        </p:txBody>
      </p:sp>
    </p:spTree>
    <p:extLst>
      <p:ext uri="{BB962C8B-B14F-4D97-AF65-F5344CB8AC3E}">
        <p14:creationId xmlns:p14="http://schemas.microsoft.com/office/powerpoint/2010/main" val="311106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rmal (mini-titl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8626-3FBD-0A42-BDCF-C133B6E6D95B}"/>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15D0E619-A088-AE40-B9FD-355323A9A5FC}"/>
              </a:ext>
            </a:extLst>
          </p:cNvPr>
          <p:cNvSpPr>
            <a:spLocks noGrp="1"/>
          </p:cNvSpPr>
          <p:nvPr>
            <p:ph type="sldNum" sz="quarter" idx="10"/>
          </p:nvPr>
        </p:nvSpPr>
        <p:spPr>
          <a:xfrm>
            <a:off x="8302336" y="6224157"/>
            <a:ext cx="573014" cy="633845"/>
          </a:xfrm>
        </p:spPr>
        <p:txBody>
          <a:bodyPr/>
          <a:lstStyle>
            <a:lvl1pPr algn="ctr">
              <a:defRPr/>
            </a:lvl1pPr>
          </a:lstStyle>
          <a:p>
            <a:fld id="{5008E707-E614-E343-91F8-1AAB8A67A6D6}" type="slidenum">
              <a:rPr kumimoji="1" lang="ja-JP" altLang="en-US" smtClean="0"/>
              <a:t>‹#›</a:t>
            </a:fld>
            <a:endParaRPr kumimoji="1" lang="ja-JP" altLang="en-US"/>
          </a:p>
        </p:txBody>
      </p:sp>
      <p:sp>
        <p:nvSpPr>
          <p:cNvPr id="5" name="コンテンツ プレースホルダー 4">
            <a:extLst>
              <a:ext uri="{FF2B5EF4-FFF2-40B4-BE49-F238E27FC236}">
                <a16:creationId xmlns:a16="http://schemas.microsoft.com/office/drawing/2014/main" id="{5EC8BCB0-76DC-3E43-BBB9-99A4E6B5C324}"/>
              </a:ext>
            </a:extLst>
          </p:cNvPr>
          <p:cNvSpPr>
            <a:spLocks noGrp="1"/>
          </p:cNvSpPr>
          <p:nvPr>
            <p:ph sz="quarter" idx="11" hasCustomPrompt="1"/>
          </p:nvPr>
        </p:nvSpPr>
        <p:spPr>
          <a:xfrm>
            <a:off x="628650" y="1167740"/>
            <a:ext cx="7886700" cy="491223"/>
          </a:xfrm>
        </p:spPr>
        <p:txBody>
          <a:bodyPr>
            <a:normAutofit/>
          </a:bodyPr>
          <a:lstStyle>
            <a:lvl1pPr>
              <a:defRPr sz="2800"/>
            </a:lvl1pPr>
          </a:lstStyle>
          <a:p>
            <a:pPr lvl="0"/>
            <a:r>
              <a:rPr kumimoji="1" lang="ja-JP" altLang="en-US"/>
              <a:t>見出し</a:t>
            </a:r>
            <a:r>
              <a:rPr kumimoji="1" lang="en-US" altLang="ja-JP" dirty="0"/>
              <a:t> 28pt</a:t>
            </a:r>
            <a:endParaRPr kumimoji="1" lang="ja-JP" altLang="en-US"/>
          </a:p>
        </p:txBody>
      </p:sp>
      <p:sp>
        <p:nvSpPr>
          <p:cNvPr id="7" name="コンテンツ プレースホルダー 6">
            <a:extLst>
              <a:ext uri="{FF2B5EF4-FFF2-40B4-BE49-F238E27FC236}">
                <a16:creationId xmlns:a16="http://schemas.microsoft.com/office/drawing/2014/main" id="{134F42C1-64C8-B34E-83EA-ED588A51BC62}"/>
              </a:ext>
            </a:extLst>
          </p:cNvPr>
          <p:cNvSpPr>
            <a:spLocks noGrp="1"/>
          </p:cNvSpPr>
          <p:nvPr>
            <p:ph sz="quarter" idx="12" hasCustomPrompt="1"/>
          </p:nvPr>
        </p:nvSpPr>
        <p:spPr>
          <a:xfrm>
            <a:off x="628650" y="1775411"/>
            <a:ext cx="7886700" cy="4644640"/>
          </a:xfrm>
        </p:spPr>
        <p:txBody>
          <a:bodyPr/>
          <a:lstStyle/>
          <a:p>
            <a:pPr lvl="0"/>
            <a:r>
              <a:rPr kumimoji="1" lang="ja-JP" altLang="en-US"/>
              <a:t>本文　</a:t>
            </a:r>
            <a:r>
              <a:rPr kumimoji="1" lang="en-US" altLang="ja-JP" dirty="0"/>
              <a:t>18pt</a:t>
            </a:r>
            <a:endParaRPr kumimoji="1" lang="ja-JP" altLang="en-US"/>
          </a:p>
        </p:txBody>
      </p:sp>
    </p:spTree>
    <p:extLst>
      <p:ext uri="{BB962C8B-B14F-4D97-AF65-F5344CB8AC3E}">
        <p14:creationId xmlns:p14="http://schemas.microsoft.com/office/powerpoint/2010/main" val="4076929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5F34A-066B-DC49-B9C1-B87194F2179B}"/>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9B7863ED-107E-BB49-A6EE-B5A2FF4D6A8A}"/>
              </a:ext>
            </a:extLst>
          </p:cNvPr>
          <p:cNvSpPr>
            <a:spLocks noGrp="1"/>
          </p:cNvSpPr>
          <p:nvPr>
            <p:ph type="sldNum" sz="quarter" idx="10"/>
          </p:nvPr>
        </p:nvSpPr>
        <p:spPr/>
        <p:txBody>
          <a:bodyPr/>
          <a:lstStyle/>
          <a:p>
            <a:fld id="{5008E707-E614-E343-91F8-1AAB8A67A6D6}" type="slidenum">
              <a:rPr kumimoji="1" lang="ja-JP" altLang="en-US" smtClean="0"/>
              <a:t>‹#›</a:t>
            </a:fld>
            <a:endParaRPr kumimoji="1" lang="ja-JP" altLang="en-US"/>
          </a:p>
        </p:txBody>
      </p:sp>
      <p:sp>
        <p:nvSpPr>
          <p:cNvPr id="5" name="図プレースホルダー 4">
            <a:extLst>
              <a:ext uri="{FF2B5EF4-FFF2-40B4-BE49-F238E27FC236}">
                <a16:creationId xmlns:a16="http://schemas.microsoft.com/office/drawing/2014/main" id="{18540BF1-21FB-454E-95A7-1746E4ABA0AA}"/>
              </a:ext>
            </a:extLst>
          </p:cNvPr>
          <p:cNvSpPr>
            <a:spLocks noGrp="1"/>
          </p:cNvSpPr>
          <p:nvPr>
            <p:ph type="pic" sz="quarter" idx="11"/>
          </p:nvPr>
        </p:nvSpPr>
        <p:spPr>
          <a:xfrm>
            <a:off x="357133" y="1334829"/>
            <a:ext cx="5665788" cy="5024438"/>
          </a:xfrm>
        </p:spPr>
        <p:txBody>
          <a:bodyPr/>
          <a:lstStyle/>
          <a:p>
            <a:r>
              <a:rPr kumimoji="1" lang="ja-JP" altLang="en-US"/>
              <a:t>アイコンをクリックして図を追加</a:t>
            </a:r>
          </a:p>
        </p:txBody>
      </p:sp>
    </p:spTree>
    <p:extLst>
      <p:ext uri="{BB962C8B-B14F-4D97-AF65-F5344CB8AC3E}">
        <p14:creationId xmlns:p14="http://schemas.microsoft.com/office/powerpoint/2010/main" val="2217686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4/3/19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8E707-E614-E343-91F8-1AAB8A67A6D6}" type="slidenum">
              <a:rPr lang="ja-JP" altLang="en-US" smtClean="0"/>
              <a:pPr/>
              <a:t>‹#›</a:t>
            </a:fld>
            <a:endParaRPr lang="ja-JP"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186228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t>4/3/19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8E707-E614-E343-91F8-1AAB8A67A6D6}" type="slidenum">
              <a:rPr lang="ja-JP" altLang="en-US" smtClean="0"/>
              <a:pPr/>
              <a:t>‹#›</a:t>
            </a:fld>
            <a:endParaRPr lang="ja-JP" altLang="en-US"/>
          </a:p>
        </p:txBody>
      </p:sp>
    </p:spTree>
    <p:extLst>
      <p:ext uri="{BB962C8B-B14F-4D97-AF65-F5344CB8AC3E}">
        <p14:creationId xmlns:p14="http://schemas.microsoft.com/office/powerpoint/2010/main" val="2005572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t>4/3/19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8E707-E614-E343-91F8-1AAB8A67A6D6}" type="slidenum">
              <a:rPr lang="ja-JP" altLang="en-US" smtClean="0"/>
              <a:pPr/>
              <a:t>‹#›</a:t>
            </a:fld>
            <a:endParaRPr lang="ja-JP" altLang="en-US"/>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84856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ja-JP" altLang="en-US"/>
              <a:t>マスター テキストの書式設定</a:t>
            </a:r>
          </a:p>
        </p:txBody>
      </p:sp>
      <p:sp>
        <p:nvSpPr>
          <p:cNvPr id="4" name="Content Placeholder 3"/>
          <p:cNvSpPr>
            <a:spLocks noGrp="1"/>
          </p:cNvSpPr>
          <p:nvPr>
            <p:ph sz="half" idx="2"/>
          </p:nvPr>
        </p:nvSpPr>
        <p:spPr>
          <a:xfrm>
            <a:off x="4491990" y="2286000"/>
            <a:ext cx="3566160" cy="4023360"/>
          </a:xfrm>
        </p:spPr>
        <p:txBody>
          <a:body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smtClean="0"/>
              <a:t>4/3/19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8E707-E614-E343-91F8-1AAB8A67A6D6}" type="slidenum">
              <a:rPr lang="ja-JP" altLang="en-US" smtClean="0"/>
              <a:pPr/>
              <a:t>‹#›</a:t>
            </a:fld>
            <a:endParaRPr lang="ja-JP" altLang="en-US"/>
          </a:p>
        </p:txBody>
      </p:sp>
    </p:spTree>
    <p:extLst>
      <p:ext uri="{BB962C8B-B14F-4D97-AF65-F5344CB8AC3E}">
        <p14:creationId xmlns:p14="http://schemas.microsoft.com/office/powerpoint/2010/main" val="16362581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68096" y="2967788"/>
            <a:ext cx="3566160" cy="3341572"/>
          </a:xfrm>
        </p:spPr>
        <p:txBody>
          <a:bodyPr/>
          <a:lstStyle/>
          <a:p>
            <a:pPr lvl="0"/>
            <a:r>
              <a:rPr lang="ja-JP" altLang="en-US"/>
              <a:t>マスター テキストの書式設定</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491990" y="2967788"/>
            <a:ext cx="3566160" cy="3341572"/>
          </a:xfrm>
        </p:spPr>
        <p:txBody>
          <a:body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96DFF08F-DC6B-4601-B491-B0F83F6DD2DA}" type="datetimeFigureOut">
              <a:rPr lang="en-US" smtClean="0"/>
              <a:t>4/3/19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8E707-E614-E343-91F8-1AAB8A67A6D6}" type="slidenum">
              <a:rPr lang="ja-JP" altLang="en-US" smtClean="0"/>
              <a:pPr/>
              <a:t>‹#›</a:t>
            </a:fld>
            <a:endParaRPr lang="ja-JP" altLang="en-US"/>
          </a:p>
        </p:txBody>
      </p:sp>
    </p:spTree>
    <p:extLst>
      <p:ext uri="{BB962C8B-B14F-4D97-AF65-F5344CB8AC3E}">
        <p14:creationId xmlns:p14="http://schemas.microsoft.com/office/powerpoint/2010/main" val="12167780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A1194B-0F43-CA42-AB16-BFE8CF05E5C1}" type="datetimeFigureOut">
              <a:rPr kumimoji="1" lang="ja-JP" altLang="en-US" smtClean="0"/>
              <a:t>2019/4/3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2502481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8E707-E614-E343-91F8-1AAB8A67A6D6}" type="slidenum">
              <a:rPr lang="ja-JP" altLang="en-US" smtClean="0"/>
              <a:pPr/>
              <a:t>‹#›</a:t>
            </a:fld>
            <a:endParaRPr lang="ja-JP" altLang="en-US"/>
          </a:p>
        </p:txBody>
      </p:sp>
    </p:spTree>
    <p:extLst>
      <p:ext uri="{BB962C8B-B14F-4D97-AF65-F5344CB8AC3E}">
        <p14:creationId xmlns:p14="http://schemas.microsoft.com/office/powerpoint/2010/main" val="42847312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ormal (mini-titl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8626-3FBD-0A42-BDCF-C133B6E6D95B}"/>
              </a:ext>
            </a:extLst>
          </p:cNvPr>
          <p:cNvSpPr>
            <a:spLocks noGrp="1"/>
          </p:cNvSpPr>
          <p:nvPr>
            <p:ph type="title" hasCustomPrompt="1"/>
          </p:nvPr>
        </p:nvSpPr>
        <p:spPr/>
        <p:txBody>
          <a:bodyPr/>
          <a:lstStyle>
            <a:lvl1pPr algn="l">
              <a:defRPr/>
            </a:lvl1pPr>
          </a:lstStyle>
          <a:p>
            <a:r>
              <a:rPr kumimoji="1" lang="ja-JP" altLang="en-US"/>
              <a:t>タイトル </a:t>
            </a:r>
            <a:r>
              <a:rPr kumimoji="1" lang="en-US" altLang="ja-JP" dirty="0"/>
              <a:t>26.8</a:t>
            </a:r>
            <a:r>
              <a:rPr kumimoji="1" lang="en" altLang="ja-JP" dirty="0" err="1"/>
              <a:t>pt</a:t>
            </a:r>
            <a:endParaRPr kumimoji="1" lang="ja-JP" altLang="en-US"/>
          </a:p>
        </p:txBody>
      </p:sp>
      <p:sp>
        <p:nvSpPr>
          <p:cNvPr id="5" name="コンテンツ プレースホルダー 4">
            <a:extLst>
              <a:ext uri="{FF2B5EF4-FFF2-40B4-BE49-F238E27FC236}">
                <a16:creationId xmlns:a16="http://schemas.microsoft.com/office/drawing/2014/main" id="{5EC8BCB0-76DC-3E43-BBB9-99A4E6B5C324}"/>
              </a:ext>
            </a:extLst>
          </p:cNvPr>
          <p:cNvSpPr>
            <a:spLocks noGrp="1"/>
          </p:cNvSpPr>
          <p:nvPr>
            <p:ph sz="quarter" idx="11" hasCustomPrompt="1"/>
          </p:nvPr>
        </p:nvSpPr>
        <p:spPr>
          <a:xfrm>
            <a:off x="628650" y="1091848"/>
            <a:ext cx="7886700" cy="491223"/>
          </a:xfrm>
        </p:spPr>
        <p:txBody>
          <a:bodyPr>
            <a:normAutofit/>
          </a:bodyPr>
          <a:lstStyle>
            <a:lvl1pPr>
              <a:defRPr sz="2200"/>
            </a:lvl1pPr>
          </a:lstStyle>
          <a:p>
            <a:pPr lvl="0"/>
            <a:r>
              <a:rPr kumimoji="1" lang="ja-JP" altLang="en-US"/>
              <a:t>見出し</a:t>
            </a:r>
            <a:r>
              <a:rPr kumimoji="1" lang="en-US" altLang="ja-JP" dirty="0"/>
              <a:t> 22pt</a:t>
            </a:r>
            <a:endParaRPr kumimoji="1" lang="ja-JP" altLang="en-US"/>
          </a:p>
        </p:txBody>
      </p:sp>
      <p:sp>
        <p:nvSpPr>
          <p:cNvPr id="7" name="コンテンツ プレースホルダー 6">
            <a:extLst>
              <a:ext uri="{FF2B5EF4-FFF2-40B4-BE49-F238E27FC236}">
                <a16:creationId xmlns:a16="http://schemas.microsoft.com/office/drawing/2014/main" id="{134F42C1-64C8-B34E-83EA-ED588A51BC62}"/>
              </a:ext>
            </a:extLst>
          </p:cNvPr>
          <p:cNvSpPr>
            <a:spLocks noGrp="1"/>
          </p:cNvSpPr>
          <p:nvPr>
            <p:ph sz="quarter" idx="12" hasCustomPrompt="1"/>
          </p:nvPr>
        </p:nvSpPr>
        <p:spPr>
          <a:xfrm>
            <a:off x="628650" y="1775411"/>
            <a:ext cx="7886700" cy="4644640"/>
          </a:xfrm>
        </p:spPr>
        <p:txBody>
          <a:bodyPr/>
          <a:lstStyle/>
          <a:p>
            <a:pPr lvl="0"/>
            <a:r>
              <a:rPr kumimoji="1" lang="ja-JP" altLang="en-US"/>
              <a:t>本文　</a:t>
            </a:r>
            <a:r>
              <a:rPr kumimoji="1" lang="en-US" altLang="ja-JP" dirty="0"/>
              <a:t>18pt</a:t>
            </a:r>
            <a:endParaRPr kumimoji="1" lang="ja-JP" altLang="en-US"/>
          </a:p>
        </p:txBody>
      </p:sp>
      <p:sp>
        <p:nvSpPr>
          <p:cNvPr id="6" name="スライド番号プレースホルダー 5">
            <a:extLst>
              <a:ext uri="{FF2B5EF4-FFF2-40B4-BE49-F238E27FC236}">
                <a16:creationId xmlns:a16="http://schemas.microsoft.com/office/drawing/2014/main" id="{218B6A02-9338-1F4B-A75B-2659B6A9BD2B}"/>
              </a:ext>
            </a:extLst>
          </p:cNvPr>
          <p:cNvSpPr>
            <a:spLocks noGrp="1"/>
          </p:cNvSpPr>
          <p:nvPr>
            <p:ph type="sldNum" sz="quarter" idx="4"/>
          </p:nvPr>
        </p:nvSpPr>
        <p:spPr>
          <a:xfrm>
            <a:off x="8515350" y="-4239"/>
            <a:ext cx="628650" cy="519546"/>
          </a:xfrm>
          <a:prstGeom prst="rect">
            <a:avLst/>
          </a:prstGeom>
          <a:noFill/>
        </p:spPr>
        <p:txBody>
          <a:bodyPr vert="horz" lIns="91440" tIns="45720" rIns="91440" bIns="45720" rtlCol="0" anchor="ctr"/>
          <a:lstStyle>
            <a:lvl1pPr algn="ctr">
              <a:defRPr sz="2000">
                <a:solidFill>
                  <a:schemeClr val="accent6"/>
                </a:solidFill>
              </a:defRPr>
            </a:lvl1p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1983768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smtClean="0"/>
              <a:t>4/3/19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8E707-E614-E343-91F8-1AAB8A67A6D6}" type="slidenum">
              <a:rPr lang="ja-JP" altLang="en-US" smtClean="0"/>
              <a:pPr/>
              <a:t>‹#›</a:t>
            </a:fld>
            <a:endParaRPr lang="ja-JP" altLang="en-US"/>
          </a:p>
        </p:txBody>
      </p:sp>
    </p:spTree>
    <p:extLst>
      <p:ext uri="{BB962C8B-B14F-4D97-AF65-F5344CB8AC3E}">
        <p14:creationId xmlns:p14="http://schemas.microsoft.com/office/powerpoint/2010/main" val="2200854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DD058F-B960-4439-B370-43D89816EE05}" type="datetimeFigureOut">
              <a:rPr lang="en-US" smtClean="0"/>
              <a:t>4/3/19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8E707-E614-E343-91F8-1AAB8A67A6D6}" type="slidenum">
              <a:rPr lang="ja-JP" altLang="en-US" smtClean="0"/>
              <a:pPr/>
              <a:t>‹#›</a:t>
            </a:fld>
            <a:endParaRPr lang="ja-JP"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6131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t>4/3/19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8E707-E614-E343-91F8-1AAB8A67A6D6}" type="slidenum">
              <a:rPr lang="ja-JP" altLang="en-US" smtClean="0"/>
              <a:pPr/>
              <a:t>‹#›</a:t>
            </a:fld>
            <a:endParaRPr lang="ja-JP" altLang="en-US"/>
          </a:p>
        </p:txBody>
      </p:sp>
    </p:spTree>
    <p:extLst>
      <p:ext uri="{BB962C8B-B14F-4D97-AF65-F5344CB8AC3E}">
        <p14:creationId xmlns:p14="http://schemas.microsoft.com/office/powerpoint/2010/main" val="60207451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t>4/3/19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8E707-E614-E343-91F8-1AAB8A67A6D6}" type="slidenum">
              <a:rPr lang="ja-JP" altLang="en-US" smtClean="0"/>
              <a:pPr/>
              <a:t>‹#›</a:t>
            </a:fld>
            <a:endParaRPr lang="ja-JP"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44669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ormal">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8626-3FBD-0A42-BDCF-C133B6E6D95B}"/>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15D0E619-A088-AE40-B9FD-355323A9A5FC}"/>
              </a:ext>
            </a:extLst>
          </p:cNvPr>
          <p:cNvSpPr>
            <a:spLocks noGrp="1"/>
          </p:cNvSpPr>
          <p:nvPr>
            <p:ph type="sldNum" sz="quarter" idx="10"/>
          </p:nvPr>
        </p:nvSpPr>
        <p:spPr/>
        <p:txBody>
          <a:bodyPr/>
          <a:lstStyle>
            <a:lvl1pPr algn="ctr">
              <a:defRPr/>
            </a:lvl1pPr>
          </a:lstStyle>
          <a:p>
            <a:fld id="{5008E707-E614-E343-91F8-1AAB8A67A6D6}" type="slidenum">
              <a:rPr kumimoji="1" lang="ja-JP" altLang="en-US" smtClean="0"/>
              <a:t>‹#›</a:t>
            </a:fld>
            <a:endParaRPr kumimoji="1" lang="ja-JP" altLang="en-US"/>
          </a:p>
        </p:txBody>
      </p:sp>
      <p:sp>
        <p:nvSpPr>
          <p:cNvPr id="7" name="コンテンツ プレースホルダー 6">
            <a:extLst>
              <a:ext uri="{FF2B5EF4-FFF2-40B4-BE49-F238E27FC236}">
                <a16:creationId xmlns:a16="http://schemas.microsoft.com/office/drawing/2014/main" id="{134F42C1-64C8-B34E-83EA-ED588A51BC62}"/>
              </a:ext>
            </a:extLst>
          </p:cNvPr>
          <p:cNvSpPr>
            <a:spLocks noGrp="1"/>
          </p:cNvSpPr>
          <p:nvPr>
            <p:ph sz="quarter" idx="12" hasCustomPrompt="1"/>
          </p:nvPr>
        </p:nvSpPr>
        <p:spPr>
          <a:xfrm>
            <a:off x="628650" y="1226127"/>
            <a:ext cx="7886700" cy="5193924"/>
          </a:xfrm>
        </p:spPr>
        <p:txBody>
          <a:bodyPr/>
          <a:lstStyle/>
          <a:p>
            <a:pPr lvl="0"/>
            <a:r>
              <a:rPr kumimoji="1" lang="ja-JP" altLang="en-US"/>
              <a:t>本文　</a:t>
            </a:r>
            <a:r>
              <a:rPr kumimoji="1" lang="en-US" altLang="ja-JP" dirty="0"/>
              <a:t>18pt</a:t>
            </a:r>
            <a:endParaRPr kumimoji="1" lang="ja-JP" altLang="en-US"/>
          </a:p>
        </p:txBody>
      </p:sp>
    </p:spTree>
    <p:extLst>
      <p:ext uri="{BB962C8B-B14F-4D97-AF65-F5344CB8AC3E}">
        <p14:creationId xmlns:p14="http://schemas.microsoft.com/office/powerpoint/2010/main" val="178407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10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rmal">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8626-3FBD-0A42-BDCF-C133B6E6D95B}"/>
              </a:ext>
            </a:extLst>
          </p:cNvPr>
          <p:cNvSpPr>
            <a:spLocks noGrp="1"/>
          </p:cNvSpPr>
          <p:nvPr>
            <p:ph type="title"/>
          </p:nvPr>
        </p:nvSpPr>
        <p:spPr/>
        <p:txBody>
          <a:bodyPr/>
          <a:lstStyle>
            <a:lvl1pPr>
              <a:defRPr>
                <a:solidFill>
                  <a:schemeClr val="bg1"/>
                </a:solidFill>
              </a:defRPr>
            </a:lvl1p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15D0E619-A088-AE40-B9FD-355323A9A5FC}"/>
              </a:ext>
            </a:extLst>
          </p:cNvPr>
          <p:cNvSpPr>
            <a:spLocks noGrp="1"/>
          </p:cNvSpPr>
          <p:nvPr>
            <p:ph type="sldNum" sz="quarter" idx="10"/>
          </p:nvPr>
        </p:nvSpPr>
        <p:spPr/>
        <p:txBody>
          <a:bodyPr/>
          <a:lstStyle>
            <a:lvl1pPr algn="ctr">
              <a:defRPr/>
            </a:lvl1pPr>
          </a:lstStyle>
          <a:p>
            <a:fld id="{5008E707-E614-E343-91F8-1AAB8A67A6D6}" type="slidenum">
              <a:rPr kumimoji="1" lang="ja-JP" altLang="en-US" smtClean="0"/>
              <a:t>‹#›</a:t>
            </a:fld>
            <a:endParaRPr kumimoji="1" lang="ja-JP" altLang="en-US"/>
          </a:p>
        </p:txBody>
      </p:sp>
      <p:sp>
        <p:nvSpPr>
          <p:cNvPr id="7" name="コンテンツ プレースホルダー 6">
            <a:extLst>
              <a:ext uri="{FF2B5EF4-FFF2-40B4-BE49-F238E27FC236}">
                <a16:creationId xmlns:a16="http://schemas.microsoft.com/office/drawing/2014/main" id="{134F42C1-64C8-B34E-83EA-ED588A51BC62}"/>
              </a:ext>
            </a:extLst>
          </p:cNvPr>
          <p:cNvSpPr>
            <a:spLocks noGrp="1"/>
          </p:cNvSpPr>
          <p:nvPr>
            <p:ph sz="quarter" idx="12" hasCustomPrompt="1"/>
          </p:nvPr>
        </p:nvSpPr>
        <p:spPr>
          <a:xfrm>
            <a:off x="628650" y="1226127"/>
            <a:ext cx="7886700" cy="5193924"/>
          </a:xfrm>
        </p:spPr>
        <p:txBody>
          <a:bodyPr/>
          <a:lstStyle/>
          <a:p>
            <a:pPr lvl="0"/>
            <a:r>
              <a:rPr kumimoji="1" lang="ja-JP" altLang="en-US"/>
              <a:t>本文　</a:t>
            </a:r>
            <a:r>
              <a:rPr kumimoji="1" lang="en-US" altLang="ja-JP" dirty="0"/>
              <a:t>18pt</a:t>
            </a:r>
            <a:endParaRPr kumimoji="1" lang="ja-JP" altLang="en-US"/>
          </a:p>
        </p:txBody>
      </p:sp>
    </p:spTree>
    <p:extLst>
      <p:ext uri="{BB962C8B-B14F-4D97-AF65-F5344CB8AC3E}">
        <p14:creationId xmlns:p14="http://schemas.microsoft.com/office/powerpoint/2010/main" val="246661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ormal (mini-title)">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F8626-3FBD-0A42-BDCF-C133B6E6D95B}"/>
              </a:ext>
            </a:extLst>
          </p:cNvPr>
          <p:cNvSpPr>
            <a:spLocks noGrp="1"/>
          </p:cNvSpPr>
          <p:nvPr>
            <p:ph type="title" hasCustomPrompt="1"/>
          </p:nvPr>
        </p:nvSpPr>
        <p:spPr/>
        <p:txBody>
          <a:bodyPr/>
          <a:lstStyle>
            <a:lvl1pPr algn="l">
              <a:defRPr>
                <a:solidFill>
                  <a:schemeClr val="bg1"/>
                </a:solidFill>
              </a:defRPr>
            </a:lvl1pPr>
          </a:lstStyle>
          <a:p>
            <a:r>
              <a:rPr kumimoji="1" lang="ja-JP" altLang="en-US"/>
              <a:t>タイトル </a:t>
            </a:r>
            <a:r>
              <a:rPr kumimoji="1" lang="en-US" altLang="ja-JP" dirty="0"/>
              <a:t>26.8</a:t>
            </a:r>
            <a:r>
              <a:rPr kumimoji="1" lang="en" altLang="ja-JP" dirty="0" err="1"/>
              <a:t>pt</a:t>
            </a:r>
            <a:endParaRPr kumimoji="1" lang="ja-JP" altLang="en-US"/>
          </a:p>
        </p:txBody>
      </p:sp>
      <p:sp>
        <p:nvSpPr>
          <p:cNvPr id="5" name="コンテンツ プレースホルダー 4">
            <a:extLst>
              <a:ext uri="{FF2B5EF4-FFF2-40B4-BE49-F238E27FC236}">
                <a16:creationId xmlns:a16="http://schemas.microsoft.com/office/drawing/2014/main" id="{5EC8BCB0-76DC-3E43-BBB9-99A4E6B5C324}"/>
              </a:ext>
            </a:extLst>
          </p:cNvPr>
          <p:cNvSpPr>
            <a:spLocks noGrp="1"/>
          </p:cNvSpPr>
          <p:nvPr>
            <p:ph sz="quarter" idx="11" hasCustomPrompt="1"/>
          </p:nvPr>
        </p:nvSpPr>
        <p:spPr>
          <a:xfrm>
            <a:off x="628650" y="1091848"/>
            <a:ext cx="7886700" cy="491223"/>
          </a:xfrm>
        </p:spPr>
        <p:txBody>
          <a:bodyPr>
            <a:normAutofit/>
          </a:bodyPr>
          <a:lstStyle>
            <a:lvl1pPr>
              <a:defRPr sz="2200"/>
            </a:lvl1pPr>
          </a:lstStyle>
          <a:p>
            <a:pPr lvl="0"/>
            <a:r>
              <a:rPr kumimoji="1" lang="ja-JP" altLang="en-US"/>
              <a:t>見出し</a:t>
            </a:r>
            <a:r>
              <a:rPr kumimoji="1" lang="en-US" altLang="ja-JP" dirty="0"/>
              <a:t> 22pt</a:t>
            </a:r>
            <a:endParaRPr kumimoji="1" lang="ja-JP" altLang="en-US"/>
          </a:p>
        </p:txBody>
      </p:sp>
      <p:sp>
        <p:nvSpPr>
          <p:cNvPr id="7" name="コンテンツ プレースホルダー 6">
            <a:extLst>
              <a:ext uri="{FF2B5EF4-FFF2-40B4-BE49-F238E27FC236}">
                <a16:creationId xmlns:a16="http://schemas.microsoft.com/office/drawing/2014/main" id="{134F42C1-64C8-B34E-83EA-ED588A51BC62}"/>
              </a:ext>
            </a:extLst>
          </p:cNvPr>
          <p:cNvSpPr>
            <a:spLocks noGrp="1"/>
          </p:cNvSpPr>
          <p:nvPr>
            <p:ph sz="quarter" idx="12" hasCustomPrompt="1"/>
          </p:nvPr>
        </p:nvSpPr>
        <p:spPr>
          <a:xfrm>
            <a:off x="628650" y="1775411"/>
            <a:ext cx="7886700" cy="4644640"/>
          </a:xfrm>
        </p:spPr>
        <p:txBody>
          <a:bodyPr/>
          <a:lstStyle/>
          <a:p>
            <a:pPr lvl="0"/>
            <a:r>
              <a:rPr kumimoji="1" lang="ja-JP" altLang="en-US"/>
              <a:t>本文　</a:t>
            </a:r>
            <a:r>
              <a:rPr kumimoji="1" lang="en-US" altLang="ja-JP" dirty="0"/>
              <a:t>18pt</a:t>
            </a:r>
            <a:endParaRPr kumimoji="1" lang="ja-JP" altLang="en-US"/>
          </a:p>
        </p:txBody>
      </p:sp>
      <p:sp>
        <p:nvSpPr>
          <p:cNvPr id="6" name="スライド番号プレースホルダー 5">
            <a:extLst>
              <a:ext uri="{FF2B5EF4-FFF2-40B4-BE49-F238E27FC236}">
                <a16:creationId xmlns:a16="http://schemas.microsoft.com/office/drawing/2014/main" id="{60A0DEC2-5141-164A-92D4-A59DDC6E2E60}"/>
              </a:ext>
            </a:extLst>
          </p:cNvPr>
          <p:cNvSpPr>
            <a:spLocks noGrp="1"/>
          </p:cNvSpPr>
          <p:nvPr>
            <p:ph type="sldNum" sz="quarter" idx="4"/>
          </p:nvPr>
        </p:nvSpPr>
        <p:spPr>
          <a:xfrm>
            <a:off x="8515350" y="0"/>
            <a:ext cx="628650" cy="519546"/>
          </a:xfrm>
          <a:prstGeom prst="rect">
            <a:avLst/>
          </a:prstGeom>
          <a:noFill/>
        </p:spPr>
        <p:txBody>
          <a:bodyPr vert="horz" lIns="91440" tIns="45720" rIns="91440" bIns="45720" rtlCol="0" anchor="ctr"/>
          <a:lstStyle>
            <a:lvl1pPr algn="ctr">
              <a:defRPr sz="2000">
                <a:solidFill>
                  <a:schemeClr val="accent3"/>
                </a:solidFill>
              </a:defRPr>
            </a:lvl1pPr>
          </a:lstStyle>
          <a:p>
            <a:fld id="{5008E707-E614-E343-91F8-1AAB8A67A6D6}" type="slidenum">
              <a:rPr lang="ja-JP" altLang="en-US" smtClean="0"/>
              <a:pPr/>
              <a:t>‹#›</a:t>
            </a:fld>
            <a:endParaRPr lang="ja-JP" altLang="en-US"/>
          </a:p>
        </p:txBody>
      </p:sp>
    </p:spTree>
    <p:extLst>
      <p:ext uri="{BB962C8B-B14F-4D97-AF65-F5344CB8AC3E}">
        <p14:creationId xmlns:p14="http://schemas.microsoft.com/office/powerpoint/2010/main" val="114207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24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0938" y="6594477"/>
            <a:ext cx="145415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プレースホルダー 1"/>
          <p:cNvSpPr>
            <a:spLocks noGrp="1"/>
          </p:cNvSpPr>
          <p:nvPr>
            <p:ph type="title" hasCustomPrompt="1"/>
          </p:nvPr>
        </p:nvSpPr>
        <p:spPr>
          <a:xfrm>
            <a:off x="456406" y="554035"/>
            <a:ext cx="8229601" cy="519504"/>
          </a:xfrm>
          <a:prstGeom prst="rect">
            <a:avLst/>
          </a:prstGeom>
        </p:spPr>
        <p:txBody>
          <a:bodyPr rtlCol="0">
            <a:noAutofit/>
          </a:bodyPr>
          <a:lstStyle>
            <a:lvl1pPr>
              <a:defRPr sz="2677">
                <a:solidFill>
                  <a:schemeClr val="tx2"/>
                </a:solidFill>
                <a:latin typeface="メイリオ" panose="020B0604030504040204" pitchFamily="50" charset="-128"/>
                <a:ea typeface="メイリオ" panose="020B0604030504040204" pitchFamily="50" charset="-128"/>
              </a:defRPr>
            </a:lvl1pPr>
          </a:lstStyle>
          <a:p>
            <a:r>
              <a:rPr lang="ja-JP" altLang="en-US" b="1" dirty="0"/>
              <a:t>マスタータイトルの書式設定</a:t>
            </a:r>
            <a:endParaRPr lang="ja-JP" altLang="en-US" dirty="0"/>
          </a:p>
        </p:txBody>
      </p:sp>
      <p:pic>
        <p:nvPicPr>
          <p:cNvPr id="14" name="図 1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6706" y="6548069"/>
            <a:ext cx="938413" cy="189282"/>
          </a:xfrm>
          <a:prstGeom prst="rect">
            <a:avLst/>
          </a:prstGeom>
        </p:spPr>
      </p:pic>
      <p:sp>
        <p:nvSpPr>
          <p:cNvPr id="16" name="角丸四角形 15"/>
          <p:cNvSpPr/>
          <p:nvPr/>
        </p:nvSpPr>
        <p:spPr>
          <a:xfrm>
            <a:off x="8228014" y="234465"/>
            <a:ext cx="661216" cy="213697"/>
          </a:xfrm>
          <a:prstGeom prst="roundRect">
            <a:avLst>
              <a:gd name="adj" fmla="val 7753"/>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33231" rIns="0" bIns="33231" rtlCol="0" anchor="ctr"/>
          <a:lstStyle/>
          <a:p>
            <a:pPr algn="ctr" fontAlgn="base">
              <a:spcBef>
                <a:spcPct val="0"/>
              </a:spcBef>
              <a:spcAft>
                <a:spcPct val="0"/>
              </a:spcAft>
            </a:pPr>
            <a:r>
              <a:rPr lang="en-US" altLang="ja-JP" sz="738" dirty="0">
                <a:solidFill>
                  <a:srgbClr val="000000"/>
                </a:solidFill>
                <a:latin typeface="Meiryo UI" panose="020B0604030504040204" pitchFamily="50" charset="-128"/>
                <a:ea typeface="Meiryo UI" panose="020B0604030504040204" pitchFamily="50" charset="-128"/>
              </a:rPr>
              <a:t>Confidential</a:t>
            </a:r>
            <a:endParaRPr lang="ja-JP" altLang="en-US" sz="738"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195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normAutofit/>
          </a:bodyPr>
          <a:lstStyle>
            <a:lvl1pPr algn="ctr">
              <a:defRPr sz="4800" b="0" i="0">
                <a:latin typeface="Yu Gothic" charset="-128"/>
                <a:ea typeface="Yu Gothic" charset="-128"/>
                <a:cs typeface="Yu Gothic" charset="-128"/>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b="0" i="0">
                <a:latin typeface="Yu Gothic" charset="-128"/>
                <a:ea typeface="Yu Gothic" charset="-128"/>
                <a:cs typeface="Yu Gothic"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b="0" i="0">
                <a:latin typeface="Yu Gothic" charset="-128"/>
                <a:ea typeface="Yu Gothic" charset="-128"/>
                <a:cs typeface="Yu Gothic" charset="-128"/>
              </a:defRPr>
            </a:lvl1pPr>
          </a:lstStyle>
          <a:p>
            <a:endParaRPr kumimoji="1" lang="ja-JP" altLang="en-US"/>
          </a:p>
        </p:txBody>
      </p:sp>
      <p:sp>
        <p:nvSpPr>
          <p:cNvPr id="5" name="フッター プレースホルダー 4"/>
          <p:cNvSpPr>
            <a:spLocks noGrp="1"/>
          </p:cNvSpPr>
          <p:nvPr>
            <p:ph type="ftr" sz="quarter" idx="11"/>
          </p:nvPr>
        </p:nvSpPr>
        <p:spPr/>
        <p:txBody>
          <a:bodyPr/>
          <a:lstStyle>
            <a:lvl1pPr>
              <a:defRPr b="0" i="0">
                <a:latin typeface="Yu Gothic" charset="-128"/>
                <a:ea typeface="Yu Gothic" charset="-128"/>
                <a:cs typeface="Yu Gothic" charset="-128"/>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b="0" i="0">
                <a:latin typeface="Yu Gothic" charset="-128"/>
                <a:ea typeface="Yu Gothic" charset="-128"/>
                <a:cs typeface="Yu Gothic" charset="-128"/>
              </a:defRPr>
            </a:lvl1p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61610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i="0">
                <a:latin typeface="Osaka-Mono" panose="020B0600000000000000" pitchFamily="34" charset="-128"/>
                <a:ea typeface="Osaka-Mono" panose="020B0600000000000000" pitchFamily="34" charset="-128"/>
                <a:cs typeface="Osaka-Mono" panose="020B0600000000000000" pitchFamily="34" charset="-128"/>
              </a:defRPr>
            </a:lvl1p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b="0" i="0">
                <a:latin typeface="Osaka-Mono" panose="020B0600000000000000" pitchFamily="34" charset="-128"/>
                <a:ea typeface="Osaka-Mono" panose="020B0600000000000000" pitchFamily="34" charset="-128"/>
                <a:cs typeface="Osaka-Mono" panose="020B0600000000000000" pitchFamily="34" charset="-128"/>
              </a:defRPr>
            </a:lvl1pPr>
            <a:lvl2pPr>
              <a:defRPr b="0" i="0">
                <a:latin typeface="+mn-ea"/>
                <a:ea typeface="+mn-ea"/>
                <a:cs typeface="Osaka-Mono" panose="020B0600000000000000" pitchFamily="34" charset="-128"/>
              </a:defRPr>
            </a:lvl2pPr>
            <a:lvl3pPr>
              <a:defRPr b="0" i="0">
                <a:latin typeface="+mn-ea"/>
                <a:ea typeface="+mn-ea"/>
                <a:cs typeface="Osaka-Mono" panose="020B0600000000000000" pitchFamily="34" charset="-128"/>
              </a:defRPr>
            </a:lvl3pPr>
            <a:lvl4pPr>
              <a:defRPr b="0" i="0">
                <a:latin typeface="+mn-ea"/>
                <a:ea typeface="+mn-ea"/>
                <a:cs typeface="Osaka-Mono" panose="020B0600000000000000" pitchFamily="34" charset="-128"/>
              </a:defRPr>
            </a:lvl4pPr>
            <a:lvl5pPr>
              <a:defRPr b="0" i="0">
                <a:latin typeface="+mn-ea"/>
                <a:ea typeface="+mn-ea"/>
                <a:cs typeface="Osaka-Mono" panose="020B0600000000000000" pitchFamily="34" charset="-128"/>
              </a:defRPr>
            </a:lvl5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lvl1pPr>
              <a:defRPr>
                <a:latin typeface="+mn-ea"/>
                <a:ea typeface="+mn-ea"/>
              </a:defRPr>
            </a:lvl1pPr>
          </a:lstStyle>
          <a:p>
            <a:endParaRPr kumimoji="1" lang="ja-JP" altLang="en-US"/>
          </a:p>
        </p:txBody>
      </p:sp>
      <p:sp>
        <p:nvSpPr>
          <p:cNvPr id="5" name="フッター プレースホルダー 4"/>
          <p:cNvSpPr>
            <a:spLocks noGrp="1"/>
          </p:cNvSpPr>
          <p:nvPr>
            <p:ph type="ftr" sz="quarter" idx="11"/>
          </p:nvPr>
        </p:nvSpPr>
        <p:spPr/>
        <p:txBody>
          <a:bodyPr/>
          <a:lstStyle>
            <a:lvl1pPr>
              <a:defRPr>
                <a:latin typeface="+mn-ea"/>
                <a:ea typeface="+mn-ea"/>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mn-ea"/>
                <a:ea typeface="+mn-ea"/>
              </a:defRPr>
            </a:lvl1p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2006958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4E228A-E3DE-3543-BE63-1A4E22F99715}"/>
              </a:ext>
            </a:extLst>
          </p:cNvPr>
          <p:cNvSpPr>
            <a:spLocks noGrp="1"/>
          </p:cNvSpPr>
          <p:nvPr>
            <p:ph type="title"/>
          </p:nvPr>
        </p:nvSpPr>
        <p:spPr>
          <a:xfrm>
            <a:off x="628650" y="313172"/>
            <a:ext cx="7886700" cy="553654"/>
          </a:xfrm>
          <a:prstGeom prst="rect">
            <a:avLst/>
          </a:prstGeom>
        </p:spPr>
        <p:txBody>
          <a:bodyPr vert="horz" lIns="91440" tIns="45720" rIns="91440" bIns="45720" rtlCol="0" anchor="ctr">
            <a:normAutofit/>
          </a:bodyPr>
          <a:lstStyle/>
          <a:p>
            <a:r>
              <a:rPr kumimoji="1" lang="ja-JP" altLang="en-US"/>
              <a:t>タイトル</a:t>
            </a:r>
            <a:r>
              <a:rPr kumimoji="1" lang="en-US" altLang="ja-JP" dirty="0"/>
              <a:t> 26.8pt</a:t>
            </a:r>
            <a:endParaRPr kumimoji="1" lang="ja-JP" altLang="en-US"/>
          </a:p>
        </p:txBody>
      </p:sp>
      <p:sp>
        <p:nvSpPr>
          <p:cNvPr id="3" name="テキスト プレースホルダー 2">
            <a:extLst>
              <a:ext uri="{FF2B5EF4-FFF2-40B4-BE49-F238E27FC236}">
                <a16:creationId xmlns:a16="http://schemas.microsoft.com/office/drawing/2014/main" id="{8D606A66-FFEF-7147-AAE6-6A31E2D398C2}"/>
              </a:ext>
            </a:extLst>
          </p:cNvPr>
          <p:cNvSpPr>
            <a:spLocks noGrp="1"/>
          </p:cNvSpPr>
          <p:nvPr>
            <p:ph type="body" idx="1"/>
          </p:nvPr>
        </p:nvSpPr>
        <p:spPr>
          <a:xfrm>
            <a:off x="628650" y="1111170"/>
            <a:ext cx="7886700" cy="5112985"/>
          </a:xfrm>
          <a:prstGeom prst="rect">
            <a:avLst/>
          </a:prstGeom>
        </p:spPr>
        <p:txBody>
          <a:bodyPr vert="horz" lIns="91440" tIns="45720" rIns="91440" bIns="45720" rtlCol="0">
            <a:normAutofit/>
          </a:bodyPr>
          <a:lstStyle/>
          <a:p>
            <a:pPr lvl="0"/>
            <a:r>
              <a:rPr kumimoji="1" lang="ja-JP" altLang="en-US"/>
              <a:t>本文</a:t>
            </a:r>
            <a:r>
              <a:rPr kumimoji="1" lang="en-US" altLang="ja-JP" dirty="0"/>
              <a:t> 18pt</a:t>
            </a:r>
          </a:p>
        </p:txBody>
      </p:sp>
      <p:sp>
        <p:nvSpPr>
          <p:cNvPr id="6" name="スライド番号プレースホルダー 5">
            <a:extLst>
              <a:ext uri="{FF2B5EF4-FFF2-40B4-BE49-F238E27FC236}">
                <a16:creationId xmlns:a16="http://schemas.microsoft.com/office/drawing/2014/main" id="{3FAA4532-E17A-F944-BD45-50B4C5BE0925}"/>
              </a:ext>
            </a:extLst>
          </p:cNvPr>
          <p:cNvSpPr>
            <a:spLocks noGrp="1"/>
          </p:cNvSpPr>
          <p:nvPr>
            <p:ph type="sldNum" sz="quarter" idx="4"/>
          </p:nvPr>
        </p:nvSpPr>
        <p:spPr>
          <a:xfrm>
            <a:off x="8515350" y="-4239"/>
            <a:ext cx="628650" cy="519546"/>
          </a:xfrm>
          <a:prstGeom prst="rect">
            <a:avLst/>
          </a:prstGeom>
          <a:noFill/>
        </p:spPr>
        <p:txBody>
          <a:bodyPr vert="horz" lIns="91440" tIns="45720" rIns="91440" bIns="45720" rtlCol="0" anchor="ctr"/>
          <a:lstStyle>
            <a:lvl1pPr algn="ctr">
              <a:defRPr sz="2000">
                <a:solidFill>
                  <a:schemeClr val="accent6"/>
                </a:solidFill>
              </a:defRPr>
            </a:lvl1pPr>
          </a:lstStyle>
          <a:p>
            <a:fld id="{0DBD730D-1B76-804D-A495-32E5DB76CEA2}" type="slidenum">
              <a:rPr lang="ja-JP" altLang="en-US" smtClean="0"/>
              <a:pPr/>
              <a:t>‹#›</a:t>
            </a:fld>
            <a:endParaRPr lang="ja-JP" altLang="en-US"/>
          </a:p>
        </p:txBody>
      </p:sp>
      <p:sp>
        <p:nvSpPr>
          <p:cNvPr id="4" name="正方形/長方形 3">
            <a:extLst>
              <a:ext uri="{FF2B5EF4-FFF2-40B4-BE49-F238E27FC236}">
                <a16:creationId xmlns:a16="http://schemas.microsoft.com/office/drawing/2014/main" id="{284B3621-626B-A24B-B0B1-94EA6660F3BB}"/>
              </a:ext>
            </a:extLst>
          </p:cNvPr>
          <p:cNvSpPr/>
          <p:nvPr/>
        </p:nvSpPr>
        <p:spPr>
          <a:xfrm flipV="1">
            <a:off x="628650" y="866826"/>
            <a:ext cx="78867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174993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Lst>
  <p:hf hdr="0" ftr="0" dt="0"/>
  <p:txStyles>
    <p:titleStyle>
      <a:lvl1pPr algn="l" defTabSz="685800" rtl="0" eaLnBrk="1" latinLnBrk="0" hangingPunct="1">
        <a:lnSpc>
          <a:spcPct val="90000"/>
        </a:lnSpc>
        <a:spcBef>
          <a:spcPct val="0"/>
        </a:spcBef>
        <a:buNone/>
        <a:defRPr kumimoji="1" sz="2800" b="1" kern="1200">
          <a:solidFill>
            <a:schemeClr val="tx1">
              <a:lumMod val="85000"/>
              <a:lumOff val="15000"/>
            </a:schemeClr>
          </a:solidFill>
          <a:latin typeface="+mn-lt"/>
          <a:ea typeface="Meiryo" panose="020B0604030504040204" pitchFamily="34" charset="-128"/>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lumMod val="85000"/>
              <a:lumOff val="15000"/>
            </a:schemeClr>
          </a:solidFill>
          <a:latin typeface="+mn-lt"/>
          <a:ea typeface="Meiryo" panose="020B0604030504040204" pitchFamily="34"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4E228A-E3DE-3543-BE63-1A4E22F99715}"/>
              </a:ext>
            </a:extLst>
          </p:cNvPr>
          <p:cNvSpPr>
            <a:spLocks noGrp="1"/>
          </p:cNvSpPr>
          <p:nvPr>
            <p:ph type="title"/>
          </p:nvPr>
        </p:nvSpPr>
        <p:spPr>
          <a:xfrm>
            <a:off x="628650" y="409236"/>
            <a:ext cx="7886700" cy="553654"/>
          </a:xfrm>
          <a:prstGeom prst="rect">
            <a:avLst/>
          </a:prstGeom>
        </p:spPr>
        <p:txBody>
          <a:bodyPr vert="horz" lIns="91440" tIns="45720" rIns="91440" bIns="45720" rtlCol="0" anchor="ctr">
            <a:normAutofit/>
          </a:bodyPr>
          <a:lstStyle/>
          <a:p>
            <a:r>
              <a:rPr kumimoji="1" lang="ja-JP" altLang="en-US"/>
              <a:t>タイトル</a:t>
            </a:r>
            <a:r>
              <a:rPr kumimoji="1" lang="en-US" altLang="ja-JP" dirty="0"/>
              <a:t> 26.8pt</a:t>
            </a:r>
            <a:endParaRPr kumimoji="1" lang="ja-JP" altLang="en-US"/>
          </a:p>
        </p:txBody>
      </p:sp>
      <p:sp>
        <p:nvSpPr>
          <p:cNvPr id="3" name="テキスト プレースホルダー 2">
            <a:extLst>
              <a:ext uri="{FF2B5EF4-FFF2-40B4-BE49-F238E27FC236}">
                <a16:creationId xmlns:a16="http://schemas.microsoft.com/office/drawing/2014/main" id="{8D606A66-FFEF-7147-AAE6-6A31E2D398C2}"/>
              </a:ext>
            </a:extLst>
          </p:cNvPr>
          <p:cNvSpPr>
            <a:spLocks noGrp="1"/>
          </p:cNvSpPr>
          <p:nvPr>
            <p:ph type="body" idx="1"/>
          </p:nvPr>
        </p:nvSpPr>
        <p:spPr>
          <a:xfrm>
            <a:off x="628650" y="1111170"/>
            <a:ext cx="7886700" cy="5112985"/>
          </a:xfrm>
          <a:prstGeom prst="rect">
            <a:avLst/>
          </a:prstGeom>
        </p:spPr>
        <p:txBody>
          <a:bodyPr vert="horz" lIns="91440" tIns="45720" rIns="91440" bIns="45720" rtlCol="0">
            <a:normAutofit/>
          </a:bodyPr>
          <a:lstStyle/>
          <a:p>
            <a:pPr lvl="0"/>
            <a:r>
              <a:rPr kumimoji="1" lang="ja-JP" altLang="en-US"/>
              <a:t>本文</a:t>
            </a:r>
            <a:r>
              <a:rPr kumimoji="1" lang="en-US" altLang="ja-JP" dirty="0"/>
              <a:t> 18pt</a:t>
            </a:r>
          </a:p>
        </p:txBody>
      </p:sp>
      <p:sp>
        <p:nvSpPr>
          <p:cNvPr id="6" name="スライド番号プレースホルダー 5">
            <a:extLst>
              <a:ext uri="{FF2B5EF4-FFF2-40B4-BE49-F238E27FC236}">
                <a16:creationId xmlns:a16="http://schemas.microsoft.com/office/drawing/2014/main" id="{3FAA4532-E17A-F944-BD45-50B4C5BE0925}"/>
              </a:ext>
            </a:extLst>
          </p:cNvPr>
          <p:cNvSpPr>
            <a:spLocks noGrp="1"/>
          </p:cNvSpPr>
          <p:nvPr>
            <p:ph type="sldNum" sz="quarter" idx="4"/>
          </p:nvPr>
        </p:nvSpPr>
        <p:spPr>
          <a:xfrm>
            <a:off x="8515350" y="0"/>
            <a:ext cx="628650" cy="519546"/>
          </a:xfrm>
          <a:prstGeom prst="rect">
            <a:avLst/>
          </a:prstGeom>
          <a:noFill/>
        </p:spPr>
        <p:txBody>
          <a:bodyPr vert="horz" lIns="91440" tIns="45720" rIns="91440" bIns="45720" rtlCol="0" anchor="ctr"/>
          <a:lstStyle>
            <a:lvl1pPr algn="ctr">
              <a:defRPr sz="2000">
                <a:solidFill>
                  <a:schemeClr val="accent3"/>
                </a:solidFill>
              </a:defRPr>
            </a:lvl1pPr>
          </a:lstStyle>
          <a:p>
            <a:fld id="{5008E707-E614-E343-91F8-1AAB8A67A6D6}" type="slidenum">
              <a:rPr lang="ja-JP" altLang="en-US" smtClean="0"/>
              <a:pPr/>
              <a:t>‹#›</a:t>
            </a:fld>
            <a:endParaRPr lang="ja-JP" altLang="en-US"/>
          </a:p>
        </p:txBody>
      </p:sp>
      <p:sp>
        <p:nvSpPr>
          <p:cNvPr id="5" name="正方形/長方形 4">
            <a:extLst>
              <a:ext uri="{FF2B5EF4-FFF2-40B4-BE49-F238E27FC236}">
                <a16:creationId xmlns:a16="http://schemas.microsoft.com/office/drawing/2014/main" id="{D17F5326-EC4C-4D49-A091-553B51CA91D1}"/>
              </a:ext>
            </a:extLst>
          </p:cNvPr>
          <p:cNvSpPr/>
          <p:nvPr/>
        </p:nvSpPr>
        <p:spPr>
          <a:xfrm>
            <a:off x="628650" y="353059"/>
            <a:ext cx="7895590" cy="5615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808667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685800" rtl="0" eaLnBrk="1" latinLnBrk="0" hangingPunct="1">
        <a:lnSpc>
          <a:spcPct val="90000"/>
        </a:lnSpc>
        <a:spcBef>
          <a:spcPct val="0"/>
        </a:spcBef>
        <a:buNone/>
        <a:defRPr kumimoji="1" sz="2680" b="1" kern="1200">
          <a:solidFill>
            <a:schemeClr val="tx1">
              <a:lumMod val="85000"/>
              <a:lumOff val="15000"/>
            </a:schemeClr>
          </a:solidFill>
          <a:latin typeface="Meiryo" panose="020B0604030504040204" pitchFamily="34" charset="-128"/>
          <a:ea typeface="Meiryo" panose="020B0604030504040204" pitchFamily="34" charset="-128"/>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lumMod val="85000"/>
              <a:lumOff val="15000"/>
            </a:schemeClr>
          </a:solidFill>
          <a:latin typeface="Meiryo" panose="020B0604030504040204" pitchFamily="34" charset="-128"/>
          <a:ea typeface="Meiryo" panose="020B0604030504040204" pitchFamily="34"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40"/>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p:cNvSpPr>
            <a:spLocks noGrp="1"/>
          </p:cNvSpPr>
          <p:nvPr>
            <p:ph type="body" idx="1"/>
          </p:nvPr>
        </p:nvSpPr>
        <p:spPr bwMode="auto">
          <a:xfrm>
            <a:off x="457200" y="1268413"/>
            <a:ext cx="82296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1"/>
          <p:cNvSpPr>
            <a:spLocks noChangeArrowheads="1"/>
          </p:cNvSpPr>
          <p:nvPr/>
        </p:nvSpPr>
        <p:spPr bwMode="auto">
          <a:xfrm>
            <a:off x="4119695" y="6567117"/>
            <a:ext cx="90461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000" b="1">
                <a:solidFill>
                  <a:srgbClr val="0000FF"/>
                </a:solidFill>
                <a:latin typeface="Trebuchet MS" pitchFamily="34" charset="0"/>
                <a:ea typeface="ＭＳ Ｐゴシック" pitchFamily="50" charset="-128"/>
              </a:defRPr>
            </a:lvl1pPr>
            <a:lvl2pPr marL="742950" indent="-285750" eaLnBrk="0" hangingPunct="0">
              <a:defRPr kumimoji="1" sz="1000" b="1">
                <a:solidFill>
                  <a:srgbClr val="0000FF"/>
                </a:solidFill>
                <a:latin typeface="Trebuchet MS" pitchFamily="34" charset="0"/>
                <a:ea typeface="ＭＳ Ｐゴシック" pitchFamily="50" charset="-128"/>
              </a:defRPr>
            </a:lvl2pPr>
            <a:lvl3pPr marL="1143000" indent="-228600" eaLnBrk="0" hangingPunct="0">
              <a:defRPr kumimoji="1" sz="1000" b="1">
                <a:solidFill>
                  <a:srgbClr val="0000FF"/>
                </a:solidFill>
                <a:latin typeface="Trebuchet MS" pitchFamily="34" charset="0"/>
                <a:ea typeface="ＭＳ Ｐゴシック" pitchFamily="50" charset="-128"/>
              </a:defRPr>
            </a:lvl3pPr>
            <a:lvl4pPr marL="1600200" indent="-228600" eaLnBrk="0" hangingPunct="0">
              <a:defRPr kumimoji="1" sz="1000" b="1">
                <a:solidFill>
                  <a:srgbClr val="0000FF"/>
                </a:solidFill>
                <a:latin typeface="Trebuchet MS" pitchFamily="34" charset="0"/>
                <a:ea typeface="ＭＳ Ｐゴシック" pitchFamily="50" charset="-128"/>
              </a:defRPr>
            </a:lvl4pPr>
            <a:lvl5pPr marL="2057400" indent="-228600" eaLnBrk="0" hangingPunct="0">
              <a:defRPr kumimoji="1" sz="1000" b="1">
                <a:solidFill>
                  <a:srgbClr val="0000FF"/>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sz="1000" b="1">
                <a:solidFill>
                  <a:srgbClr val="0000FF"/>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sz="1000" b="1">
                <a:solidFill>
                  <a:srgbClr val="0000FF"/>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sz="1000" b="1">
                <a:solidFill>
                  <a:srgbClr val="0000FF"/>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sz="1000" b="1">
                <a:solidFill>
                  <a:srgbClr val="0000FF"/>
                </a:solidFill>
                <a:latin typeface="Trebuchet MS" pitchFamily="34" charset="0"/>
                <a:ea typeface="ＭＳ Ｐゴシック" pitchFamily="50" charset="-128"/>
              </a:defRPr>
            </a:lvl9pPr>
          </a:lstStyle>
          <a:p>
            <a:pPr algn="ctr" eaLnBrk="1" fontAlgn="base" hangingPunct="1">
              <a:spcBef>
                <a:spcPct val="0"/>
              </a:spcBef>
              <a:spcAft>
                <a:spcPct val="0"/>
              </a:spcAft>
              <a:defRPr/>
            </a:pPr>
            <a:endParaRPr lang="en-US" altLang="ja-JP" sz="1662" b="0" dirty="0">
              <a:solidFill>
                <a:srgbClr val="000000"/>
              </a:solidFill>
              <a:latin typeface="Arial" pitchFamily="34" charset="0"/>
            </a:endParaRPr>
          </a:p>
        </p:txBody>
      </p:sp>
      <p:sp>
        <p:nvSpPr>
          <p:cNvPr id="2" name="テキスト ボックス 1"/>
          <p:cNvSpPr txBox="1"/>
          <p:nvPr/>
        </p:nvSpPr>
        <p:spPr>
          <a:xfrm>
            <a:off x="4073483" y="6510827"/>
            <a:ext cx="997034" cy="319639"/>
          </a:xfrm>
          <a:prstGeom prst="rect">
            <a:avLst/>
          </a:prstGeom>
          <a:noFill/>
        </p:spPr>
        <p:txBody>
          <a:bodyPr wrap="square" rtlCol="0">
            <a:spAutoFit/>
          </a:bodyPr>
          <a:lstStyle/>
          <a:p>
            <a:pPr algn="ctr"/>
            <a:fld id="{24DD4B49-9BAA-4683-A63F-C24DFEC193E9}" type="slidenum">
              <a:rPr kumimoji="1" lang="ja-JP" altLang="en-US" sz="1477" smtClean="0"/>
              <a:pPr algn="ctr"/>
              <a:t>‹#›</a:t>
            </a:fld>
            <a:r>
              <a:rPr kumimoji="1" lang="en-US" altLang="ja-JP" sz="1477" dirty="0"/>
              <a:t>/50</a:t>
            </a:r>
            <a:endParaRPr kumimoji="1" lang="ja-JP" altLang="en-US" sz="1477" dirty="0"/>
          </a:p>
        </p:txBody>
      </p:sp>
    </p:spTree>
    <p:extLst>
      <p:ext uri="{BB962C8B-B14F-4D97-AF65-F5344CB8AC3E}">
        <p14:creationId xmlns:p14="http://schemas.microsoft.com/office/powerpoint/2010/main" val="1611057258"/>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422041" rtl="0" eaLnBrk="1" fontAlgn="base" hangingPunct="1">
        <a:spcBef>
          <a:spcPct val="0"/>
        </a:spcBef>
        <a:spcAft>
          <a:spcPct val="0"/>
        </a:spcAft>
        <a:defRPr kumimoji="1" sz="2677" b="1" kern="1200">
          <a:solidFill>
            <a:schemeClr val="tx2"/>
          </a:solidFill>
          <a:latin typeface="+mj-lt"/>
          <a:ea typeface="+mj-ea"/>
          <a:cs typeface="+mj-cs"/>
        </a:defRPr>
      </a:lvl1pPr>
      <a:lvl2pPr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2pPr>
      <a:lvl3pPr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3pPr>
      <a:lvl4pPr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4pPr>
      <a:lvl5pPr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5pPr>
      <a:lvl6pPr marL="422041"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6pPr>
      <a:lvl7pPr marL="844083"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7pPr>
      <a:lvl8pPr marL="1266124"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8pPr>
      <a:lvl9pPr marL="1688165" algn="l" defTabSz="422041" rtl="0" eaLnBrk="1" fontAlgn="base" hangingPunct="1">
        <a:spcBef>
          <a:spcPct val="0"/>
        </a:spcBef>
        <a:spcAft>
          <a:spcPct val="0"/>
        </a:spcAft>
        <a:defRPr kumimoji="1" sz="2585" b="1">
          <a:solidFill>
            <a:schemeClr val="bg2"/>
          </a:solidFill>
          <a:latin typeface="Verdana" panose="020B0604030504040204" pitchFamily="34" charset="0"/>
          <a:ea typeface="メイリオ" panose="020B0604030504040204" pitchFamily="50" charset="-128"/>
        </a:defRPr>
      </a:lvl9pPr>
    </p:titleStyle>
    <p:bodyStyle>
      <a:lvl1pPr marL="337047" indent="-337047" algn="l" defTabSz="422041" rtl="0" eaLnBrk="1" fontAlgn="base" hangingPunct="1">
        <a:spcBef>
          <a:spcPct val="0"/>
        </a:spcBef>
        <a:spcAft>
          <a:spcPts val="554"/>
        </a:spcAft>
        <a:buClr>
          <a:schemeClr val="bg1"/>
        </a:buClr>
        <a:buFont typeface="Wingdings" panose="05000000000000000000" pitchFamily="2" charset="2"/>
        <a:buChar char="n"/>
        <a:defRPr kumimoji="1" sz="2400" kern="1200">
          <a:solidFill>
            <a:schemeClr val="tx1"/>
          </a:solidFill>
          <a:latin typeface="+mn-lt"/>
          <a:ea typeface="+mn-ea"/>
          <a:cs typeface="+mn-cs"/>
        </a:defRPr>
      </a:lvl1pPr>
      <a:lvl2pPr marL="685817" indent="-348770" algn="l" defTabSz="422041" rtl="0" eaLnBrk="1" fontAlgn="base" hangingPunct="1">
        <a:spcBef>
          <a:spcPct val="0"/>
        </a:spcBef>
        <a:spcAft>
          <a:spcPts val="554"/>
        </a:spcAft>
        <a:buClr>
          <a:schemeClr val="bg1"/>
        </a:buClr>
        <a:buFont typeface="Wingdings" panose="05000000000000000000" pitchFamily="2" charset="2"/>
        <a:buChar char="l"/>
        <a:defRPr kumimoji="1" sz="1477" kern="1200">
          <a:solidFill>
            <a:srgbClr val="000000"/>
          </a:solidFill>
          <a:latin typeface="+mn-lt"/>
          <a:ea typeface="+mn-ea"/>
          <a:cs typeface="+mn-cs"/>
        </a:defRPr>
      </a:lvl2pPr>
      <a:lvl3pPr marL="1055103" indent="-211021" algn="l" defTabSz="422041" rtl="0" eaLnBrk="1" fontAlgn="base" hangingPunct="1">
        <a:spcBef>
          <a:spcPct val="0"/>
        </a:spcBef>
        <a:spcAft>
          <a:spcPts val="554"/>
        </a:spcAft>
        <a:buClr>
          <a:schemeClr val="bg1"/>
        </a:buClr>
        <a:buFont typeface="Arial" panose="020B0604020202020204" pitchFamily="34" charset="0"/>
        <a:buChar char="•"/>
        <a:defRPr kumimoji="1" sz="1477" kern="1200">
          <a:solidFill>
            <a:srgbClr val="000000"/>
          </a:solidFill>
          <a:latin typeface="+mn-lt"/>
          <a:ea typeface="+mn-ea"/>
          <a:cs typeface="+mn-cs"/>
        </a:defRPr>
      </a:lvl3pPr>
      <a:lvl4pPr marL="1477145" indent="-211021" algn="l" defTabSz="422041" rtl="0" eaLnBrk="1" fontAlgn="base" hangingPunct="1">
        <a:spcBef>
          <a:spcPct val="0"/>
        </a:spcBef>
        <a:spcAft>
          <a:spcPts val="554"/>
        </a:spcAft>
        <a:buClr>
          <a:schemeClr val="bg1"/>
        </a:buClr>
        <a:buFont typeface="Arial" panose="020B0604020202020204" pitchFamily="34" charset="0"/>
        <a:buChar char="–"/>
        <a:defRPr kumimoji="1" sz="1477" kern="1200">
          <a:solidFill>
            <a:srgbClr val="000000"/>
          </a:solidFill>
          <a:latin typeface="+mn-lt"/>
          <a:ea typeface="+mn-ea"/>
          <a:cs typeface="+mn-cs"/>
        </a:defRPr>
      </a:lvl4pPr>
      <a:lvl5pPr marL="1899186" indent="-211021" algn="l" defTabSz="422041" rtl="0" eaLnBrk="1" fontAlgn="base" hangingPunct="1">
        <a:spcBef>
          <a:spcPct val="0"/>
        </a:spcBef>
        <a:spcAft>
          <a:spcPts val="554"/>
        </a:spcAft>
        <a:buClr>
          <a:schemeClr val="bg1"/>
        </a:buClr>
        <a:buFont typeface="Arial" panose="020B0604020202020204" pitchFamily="34" charset="0"/>
        <a:buChar char="»"/>
        <a:defRPr kumimoji="1" sz="1477" kern="1200">
          <a:solidFill>
            <a:srgbClr val="000000"/>
          </a:solidFill>
          <a:latin typeface="+mn-lt"/>
          <a:ea typeface="+mn-ea"/>
          <a:cs typeface="+mn-cs"/>
        </a:defRPr>
      </a:lvl5pPr>
      <a:lvl6pPr marL="2321227"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886700" cy="58585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121664"/>
            <a:ext cx="7886700" cy="505529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Yu Gothic" charset="-128"/>
                <a:ea typeface="Yu Gothic" charset="-128"/>
                <a:cs typeface="Yu Gothic" charset="-128"/>
              </a:defRPr>
            </a:lvl1pPr>
          </a:lstStyle>
          <a:p>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Yu Gothic" charset="-128"/>
                <a:ea typeface="Yu Gothic" charset="-128"/>
                <a:cs typeface="Yu Gothic" charset="-128"/>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Yu Gothic" charset="-128"/>
                <a:ea typeface="Yu Gothic" charset="-128"/>
                <a:cs typeface="Yu Gothic" charset="-128"/>
              </a:defRPr>
            </a:lvl1pPr>
          </a:lstStyle>
          <a:p>
            <a:fld id="{4E24F90A-FF2F-9F41-89D7-D74261B91ACF}" type="slidenum">
              <a:rPr kumimoji="1" lang="ja-JP" altLang="en-US" smtClean="0"/>
              <a:t>‹#›</a:t>
            </a:fld>
            <a:endParaRPr kumimoji="1" lang="ja-JP" altLang="en-US"/>
          </a:p>
        </p:txBody>
      </p:sp>
    </p:spTree>
    <p:extLst>
      <p:ext uri="{BB962C8B-B14F-4D97-AF65-F5344CB8AC3E}">
        <p14:creationId xmlns:p14="http://schemas.microsoft.com/office/powerpoint/2010/main" val="39812809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685800" rtl="0" eaLnBrk="1" latinLnBrk="0" hangingPunct="1">
        <a:lnSpc>
          <a:spcPct val="90000"/>
        </a:lnSpc>
        <a:spcBef>
          <a:spcPct val="0"/>
        </a:spcBef>
        <a:buNone/>
        <a:defRPr kumimoji="1" sz="3300" b="0" i="0" kern="1200">
          <a:solidFill>
            <a:schemeClr val="tx1"/>
          </a:solidFill>
          <a:latin typeface="Yu Gothic" charset="-128"/>
          <a:ea typeface="Yu Gothic" charset="-128"/>
          <a:cs typeface="Yu Gothic" charset="-128"/>
        </a:defRPr>
      </a:lvl1pPr>
    </p:titleStyle>
    <p:bodyStyle>
      <a:lvl1pPr marL="171450" indent="-171450" algn="l" defTabSz="685800" rtl="0" eaLnBrk="1" latinLnBrk="0" hangingPunct="1">
        <a:lnSpc>
          <a:spcPct val="90000"/>
        </a:lnSpc>
        <a:spcBef>
          <a:spcPts val="750"/>
        </a:spcBef>
        <a:buFont typeface="Arial"/>
        <a:buChar char="•"/>
        <a:defRPr kumimoji="1" sz="2100" b="0" i="0" kern="1200">
          <a:solidFill>
            <a:schemeClr val="tx1"/>
          </a:solidFill>
          <a:latin typeface="Yu Gothic" charset="-128"/>
          <a:ea typeface="Yu Gothic" charset="-128"/>
          <a:cs typeface="Yu Gothic" charset="-128"/>
        </a:defRPr>
      </a:lvl1pPr>
      <a:lvl2pPr marL="342900" indent="0" algn="l" defTabSz="685800" rtl="0" eaLnBrk="1" latinLnBrk="0" hangingPunct="1">
        <a:lnSpc>
          <a:spcPct val="90000"/>
        </a:lnSpc>
        <a:spcBef>
          <a:spcPts val="375"/>
        </a:spcBef>
        <a:buFont typeface="Arial"/>
        <a:buNone/>
        <a:defRPr kumimoji="1" sz="1800" b="0" i="0" kern="1200">
          <a:solidFill>
            <a:schemeClr val="tx1"/>
          </a:solidFill>
          <a:latin typeface="Yu Gothic" charset="-128"/>
          <a:ea typeface="Yu Gothic" charset="-128"/>
          <a:cs typeface="Yu Gothic" charset="-128"/>
        </a:defRPr>
      </a:lvl2pPr>
      <a:lvl3pPr marL="685800" indent="0" algn="l" defTabSz="685800" rtl="0" eaLnBrk="1" latinLnBrk="0" hangingPunct="1">
        <a:lnSpc>
          <a:spcPct val="90000"/>
        </a:lnSpc>
        <a:spcBef>
          <a:spcPts val="375"/>
        </a:spcBef>
        <a:buFont typeface="Arial"/>
        <a:buNone/>
        <a:defRPr kumimoji="1" sz="1500" b="0" i="0" kern="1200">
          <a:solidFill>
            <a:schemeClr val="tx1"/>
          </a:solidFill>
          <a:latin typeface="Yu Gothic" charset="-128"/>
          <a:ea typeface="Yu Gothic" charset="-128"/>
          <a:cs typeface="Yu Gothic" charset="-128"/>
        </a:defRPr>
      </a:lvl3pPr>
      <a:lvl4pPr marL="1028700" indent="0" algn="l" defTabSz="685800" rtl="0" eaLnBrk="1" latinLnBrk="0" hangingPunct="1">
        <a:lnSpc>
          <a:spcPct val="90000"/>
        </a:lnSpc>
        <a:spcBef>
          <a:spcPts val="375"/>
        </a:spcBef>
        <a:buFont typeface="Arial"/>
        <a:buNone/>
        <a:defRPr kumimoji="1" sz="1350" b="0" i="0" kern="1200">
          <a:solidFill>
            <a:schemeClr val="tx1"/>
          </a:solidFill>
          <a:latin typeface="Yu Gothic" charset="-128"/>
          <a:ea typeface="Yu Gothic" charset="-128"/>
          <a:cs typeface="Yu Gothic" charset="-128"/>
        </a:defRPr>
      </a:lvl4pPr>
      <a:lvl5pPr marL="1371600" indent="0" algn="l" defTabSz="685800" rtl="0" eaLnBrk="1" latinLnBrk="0" hangingPunct="1">
        <a:lnSpc>
          <a:spcPct val="90000"/>
        </a:lnSpc>
        <a:spcBef>
          <a:spcPts val="375"/>
        </a:spcBef>
        <a:buFont typeface="Arial"/>
        <a:buNone/>
        <a:defRPr kumimoji="1" sz="1350" b="0" i="0" kern="1200">
          <a:solidFill>
            <a:schemeClr val="tx1"/>
          </a:solidFill>
          <a:latin typeface="Yu Gothic" charset="-128"/>
          <a:ea typeface="Yu Gothic" charset="-128"/>
          <a:cs typeface="Yu Gothic" charset="-128"/>
        </a:defRPr>
      </a:lvl5pPr>
      <a:lvl6pPr marL="1885950" indent="-171450" algn="l" defTabSz="685800" rtl="0" eaLnBrk="1" latinLnBrk="0" hangingPunct="1">
        <a:lnSpc>
          <a:spcPct val="90000"/>
        </a:lnSpc>
        <a:spcBef>
          <a:spcPts val="375"/>
        </a:spcBef>
        <a:buFont typeface="Arial"/>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4E228A-E3DE-3543-BE63-1A4E22F99715}"/>
              </a:ext>
            </a:extLst>
          </p:cNvPr>
          <p:cNvSpPr>
            <a:spLocks noGrp="1"/>
          </p:cNvSpPr>
          <p:nvPr>
            <p:ph type="title"/>
          </p:nvPr>
        </p:nvSpPr>
        <p:spPr>
          <a:xfrm>
            <a:off x="628650" y="313173"/>
            <a:ext cx="7886700" cy="738117"/>
          </a:xfrm>
          <a:prstGeom prst="rect">
            <a:avLst/>
          </a:prstGeom>
        </p:spPr>
        <p:txBody>
          <a:bodyPr vert="horz" lIns="91440" tIns="45720" rIns="91440" bIns="45720" rtlCol="0" anchor="ctr">
            <a:normAutofit/>
          </a:bodyPr>
          <a:lstStyle/>
          <a:p>
            <a:r>
              <a:rPr kumimoji="1" lang="ja-JP" altLang="en-US"/>
              <a:t>タイトル</a:t>
            </a:r>
            <a:r>
              <a:rPr kumimoji="1" lang="en-US" altLang="ja-JP" dirty="0"/>
              <a:t> 44pt</a:t>
            </a:r>
            <a:endParaRPr kumimoji="1" lang="ja-JP" altLang="en-US"/>
          </a:p>
        </p:txBody>
      </p:sp>
      <p:sp>
        <p:nvSpPr>
          <p:cNvPr id="3" name="テキスト プレースホルダー 2">
            <a:extLst>
              <a:ext uri="{FF2B5EF4-FFF2-40B4-BE49-F238E27FC236}">
                <a16:creationId xmlns:a16="http://schemas.microsoft.com/office/drawing/2014/main" id="{8D606A66-FFEF-7147-AAE6-6A31E2D398C2}"/>
              </a:ext>
            </a:extLst>
          </p:cNvPr>
          <p:cNvSpPr>
            <a:spLocks noGrp="1"/>
          </p:cNvSpPr>
          <p:nvPr>
            <p:ph type="body" idx="1"/>
          </p:nvPr>
        </p:nvSpPr>
        <p:spPr>
          <a:xfrm>
            <a:off x="628650" y="1261241"/>
            <a:ext cx="7886700" cy="4962914"/>
          </a:xfrm>
          <a:prstGeom prst="rect">
            <a:avLst/>
          </a:prstGeom>
        </p:spPr>
        <p:txBody>
          <a:bodyPr vert="horz" lIns="91440" tIns="45720" rIns="91440" bIns="45720" rtlCol="0">
            <a:normAutofit/>
          </a:bodyPr>
          <a:lstStyle/>
          <a:p>
            <a:pPr lvl="0"/>
            <a:r>
              <a:rPr kumimoji="1" lang="ja-JP" altLang="en-US"/>
              <a:t>本文</a:t>
            </a:r>
            <a:r>
              <a:rPr kumimoji="1" lang="en-US" altLang="ja-JP" dirty="0"/>
              <a:t> 18pt</a:t>
            </a:r>
          </a:p>
          <a:p>
            <a:pPr lvl="0"/>
            <a:endParaRPr kumimoji="1" lang="ja-JP" altLang="en-US"/>
          </a:p>
        </p:txBody>
      </p:sp>
      <p:sp>
        <p:nvSpPr>
          <p:cNvPr id="6" name="スライド番号プレースホルダー 5">
            <a:extLst>
              <a:ext uri="{FF2B5EF4-FFF2-40B4-BE49-F238E27FC236}">
                <a16:creationId xmlns:a16="http://schemas.microsoft.com/office/drawing/2014/main" id="{3FAA4532-E17A-F944-BD45-50B4C5BE0925}"/>
              </a:ext>
            </a:extLst>
          </p:cNvPr>
          <p:cNvSpPr>
            <a:spLocks noGrp="1"/>
          </p:cNvSpPr>
          <p:nvPr>
            <p:ph type="sldNum" sz="quarter" idx="4"/>
          </p:nvPr>
        </p:nvSpPr>
        <p:spPr>
          <a:xfrm>
            <a:off x="8515350" y="6328064"/>
            <a:ext cx="628650" cy="519546"/>
          </a:xfrm>
          <a:prstGeom prst="rect">
            <a:avLst/>
          </a:prstGeom>
          <a:noFill/>
        </p:spPr>
        <p:txBody>
          <a:bodyPr vert="horz" lIns="91440" tIns="45720" rIns="91440" bIns="45720" rtlCol="0" anchor="ctr"/>
          <a:lstStyle>
            <a:lvl1pPr algn="ctr">
              <a:defRPr sz="1600">
                <a:solidFill>
                  <a:schemeClr val="accent6"/>
                </a:solidFill>
              </a:defRPr>
            </a:lvl1pPr>
          </a:lstStyle>
          <a:p>
            <a:fld id="{5008E707-E614-E343-91F8-1AAB8A67A6D6}" type="slidenum">
              <a:rPr kumimoji="1" lang="ja-JP" altLang="en-US" smtClean="0"/>
              <a:t>‹#›</a:t>
            </a:fld>
            <a:endParaRPr kumimoji="1" lang="ja-JP" altLang="en-US"/>
          </a:p>
        </p:txBody>
      </p:sp>
      <p:sp>
        <p:nvSpPr>
          <p:cNvPr id="13" name="正方形/長方形 12">
            <a:extLst>
              <a:ext uri="{FF2B5EF4-FFF2-40B4-BE49-F238E27FC236}">
                <a16:creationId xmlns:a16="http://schemas.microsoft.com/office/drawing/2014/main" id="{F5D4B074-091B-D24D-8FCA-8606C28D8052}"/>
              </a:ext>
            </a:extLst>
          </p:cNvPr>
          <p:cNvSpPr/>
          <p:nvPr/>
        </p:nvSpPr>
        <p:spPr>
          <a:xfrm>
            <a:off x="1" y="313172"/>
            <a:ext cx="197427" cy="738117"/>
          </a:xfrm>
          <a:prstGeom prst="rect">
            <a:avLst/>
          </a:prstGeom>
          <a:solidFill>
            <a:srgbClr val="208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FF0000"/>
              </a:solidFill>
            </a:endParaRPr>
          </a:p>
        </p:txBody>
      </p:sp>
    </p:spTree>
    <p:extLst>
      <p:ext uri="{BB962C8B-B14F-4D97-AF65-F5344CB8AC3E}">
        <p14:creationId xmlns:p14="http://schemas.microsoft.com/office/powerpoint/2010/main" val="7896071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defTabSz="6858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4/3/19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008E707-E614-E343-91F8-1AAB8A67A6D6}" type="slidenum">
              <a:rPr lang="ja-JP" altLang="en-US" smtClean="0"/>
              <a:pPr/>
              <a:t>‹#›</a:t>
            </a:fld>
            <a:endParaRPr lang="ja-JP"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9C0CC4F1-621C-9041-99C0-1B6C5C844734}"/>
              </a:ext>
            </a:extLst>
          </p:cNvPr>
          <p:cNvSpPr/>
          <p:nvPr/>
        </p:nvSpPr>
        <p:spPr>
          <a:xfrm flipV="1">
            <a:off x="628650" y="866826"/>
            <a:ext cx="78867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2503535"/>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2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2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7" Type="http://schemas.openxmlformats.org/officeDocument/2006/relationships/image" Target="../media/image11.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22.png"/></Relationships>
</file>

<file path=ppt/slides/_rels/slide13.xml.rels><?xml version="1.0" encoding="UTF-8" standalone="yes"?>
<Relationships xmlns="http://schemas.openxmlformats.org/package/2006/relationships"><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15.sv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211.png"/><Relationship Id="rId18" Type="http://schemas.openxmlformats.org/officeDocument/2006/relationships/image" Target="../media/image261.png"/><Relationship Id="rId26" Type="http://schemas.openxmlformats.org/officeDocument/2006/relationships/image" Target="../media/image34.png"/><Relationship Id="rId3" Type="http://schemas.openxmlformats.org/officeDocument/2006/relationships/image" Target="../media/image31.png"/><Relationship Id="rId21" Type="http://schemas.openxmlformats.org/officeDocument/2006/relationships/image" Target="../media/image290.png"/><Relationship Id="rId7" Type="http://schemas.openxmlformats.org/officeDocument/2006/relationships/image" Target="../media/image111.png"/><Relationship Id="rId12" Type="http://schemas.openxmlformats.org/officeDocument/2006/relationships/image" Target="../media/image200.png"/><Relationship Id="rId17" Type="http://schemas.openxmlformats.org/officeDocument/2006/relationships/image" Target="../media/image251.png"/><Relationship Id="rId25"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image" Target="../media/image241.png"/><Relationship Id="rId20" Type="http://schemas.openxmlformats.org/officeDocument/2006/relationships/image" Target="../media/image281.png"/><Relationship Id="rId29"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311.png"/><Relationship Id="rId11" Type="http://schemas.openxmlformats.org/officeDocument/2006/relationships/image" Target="../media/image191.png"/><Relationship Id="rId24" Type="http://schemas.openxmlformats.org/officeDocument/2006/relationships/image" Target="../media/image320.png"/><Relationship Id="rId15" Type="http://schemas.openxmlformats.org/officeDocument/2006/relationships/image" Target="../media/image143.png"/><Relationship Id="rId23" Type="http://schemas.openxmlformats.org/officeDocument/2006/relationships/image" Target="../media/image310.png"/><Relationship Id="rId28" Type="http://schemas.openxmlformats.org/officeDocument/2006/relationships/image" Target="../media/image28.png"/><Relationship Id="rId10" Type="http://schemas.openxmlformats.org/officeDocument/2006/relationships/image" Target="../media/image161.png"/><Relationship Id="rId19" Type="http://schemas.openxmlformats.org/officeDocument/2006/relationships/image" Target="../media/image271.png"/><Relationship Id="rId4" Type="http://schemas.openxmlformats.org/officeDocument/2006/relationships/image" Target="../media/image27.png"/><Relationship Id="rId9" Type="http://schemas.openxmlformats.org/officeDocument/2006/relationships/image" Target="../media/image132.png"/><Relationship Id="rId14" Type="http://schemas.openxmlformats.org/officeDocument/2006/relationships/image" Target="../media/image221.png"/><Relationship Id="rId22" Type="http://schemas.openxmlformats.org/officeDocument/2006/relationships/image" Target="../media/image300.png"/><Relationship Id="rId27" Type="http://schemas.openxmlformats.org/officeDocument/2006/relationships/image" Target="../media/image35.png"/><Relationship Id="rId30"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oyota-europe.com/world-of-toyota/feel/environment/better-air/hybrid-vehicle/howHybridwork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64.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7.emf"/><Relationship Id="rId5"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221.png"/><Relationship Id="rId18" Type="http://schemas.openxmlformats.org/officeDocument/2006/relationships/image" Target="../media/image271.png"/><Relationship Id="rId26" Type="http://schemas.openxmlformats.org/officeDocument/2006/relationships/image" Target="../media/image35.png"/><Relationship Id="rId3" Type="http://schemas.openxmlformats.org/officeDocument/2006/relationships/image" Target="../media/image422.png"/><Relationship Id="rId21" Type="http://schemas.openxmlformats.org/officeDocument/2006/relationships/image" Target="../media/image300.png"/><Relationship Id="rId7" Type="http://schemas.openxmlformats.org/officeDocument/2006/relationships/image" Target="../media/image120.png"/><Relationship Id="rId12" Type="http://schemas.openxmlformats.org/officeDocument/2006/relationships/image" Target="../media/image211.png"/><Relationship Id="rId17" Type="http://schemas.openxmlformats.org/officeDocument/2006/relationships/image" Target="../media/image261.png"/><Relationship Id="rId25" Type="http://schemas.openxmlformats.org/officeDocument/2006/relationships/image" Target="../media/image34.png"/><Relationship Id="rId2" Type="http://schemas.openxmlformats.org/officeDocument/2006/relationships/notesSlide" Target="../notesSlides/notesSlide21.xml"/><Relationship Id="rId16" Type="http://schemas.openxmlformats.org/officeDocument/2006/relationships/image" Target="../media/image251.png"/><Relationship Id="rId20" Type="http://schemas.openxmlformats.org/officeDocument/2006/relationships/image" Target="../media/image290.png"/><Relationship Id="rId29"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111.png"/><Relationship Id="rId11" Type="http://schemas.openxmlformats.org/officeDocument/2006/relationships/image" Target="../media/image200.png"/><Relationship Id="rId24" Type="http://schemas.openxmlformats.org/officeDocument/2006/relationships/image" Target="../media/image33.png"/><Relationship Id="rId15" Type="http://schemas.openxmlformats.org/officeDocument/2006/relationships/image" Target="../media/image241.png"/><Relationship Id="rId23" Type="http://schemas.openxmlformats.org/officeDocument/2006/relationships/image" Target="../media/image320.png"/><Relationship Id="rId28" Type="http://schemas.openxmlformats.org/officeDocument/2006/relationships/image" Target="../media/image37.png"/><Relationship Id="rId10" Type="http://schemas.openxmlformats.org/officeDocument/2006/relationships/image" Target="../media/image191.png"/><Relationship Id="rId19" Type="http://schemas.openxmlformats.org/officeDocument/2006/relationships/image" Target="../media/image281.png"/><Relationship Id="rId4" Type="http://schemas.openxmlformats.org/officeDocument/2006/relationships/image" Target="../media/image68.png"/><Relationship Id="rId9" Type="http://schemas.openxmlformats.org/officeDocument/2006/relationships/image" Target="../media/image161.png"/><Relationship Id="rId14" Type="http://schemas.openxmlformats.org/officeDocument/2006/relationships/image" Target="../media/image143.png"/><Relationship Id="rId22" Type="http://schemas.openxmlformats.org/officeDocument/2006/relationships/image" Target="../media/image310.png"/><Relationship Id="rId27"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46.png"/><Relationship Id="rId3" Type="http://schemas.openxmlformats.org/officeDocument/2006/relationships/image" Target="../media/image70.png"/><Relationship Id="rId7" Type="http://schemas.openxmlformats.org/officeDocument/2006/relationships/image" Target="../media/image75.png"/><Relationship Id="rId12"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image" Target="../media/image79.png"/><Relationship Id="rId4" Type="http://schemas.openxmlformats.org/officeDocument/2006/relationships/image" Target="../media/image39.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4.emf"/><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nul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6.(null)"/></Relationships>
</file>

<file path=ppt/slides/_rels/slide32.xml.rels><?xml version="1.0" encoding="UTF-8" standalone="yes"?>
<Relationships xmlns="http://schemas.openxmlformats.org/package/2006/relationships"><Relationship Id="rId3" Type="http://schemas.openxmlformats.org/officeDocument/2006/relationships/image" Target="../media/image46.(nul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61.png"/></Relationships>
</file>

<file path=ppt/slides/_rels/slide33.xml.rels><?xml version="1.0" encoding="UTF-8" standalone="yes"?>
<Relationships xmlns="http://schemas.openxmlformats.org/package/2006/relationships"><Relationship Id="rId3" Type="http://schemas.openxmlformats.org/officeDocument/2006/relationships/image" Target="../media/image46.(nul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nul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879C235-3866-C443-8914-0E46A215DF49}"/>
              </a:ext>
            </a:extLst>
          </p:cNvPr>
          <p:cNvSpPr txBox="1"/>
          <p:nvPr/>
        </p:nvSpPr>
        <p:spPr>
          <a:xfrm>
            <a:off x="652013" y="1870862"/>
            <a:ext cx="6903820" cy="1846659"/>
          </a:xfrm>
          <a:prstGeom prst="rect">
            <a:avLst/>
          </a:prstGeom>
          <a:noFill/>
        </p:spPr>
        <p:txBody>
          <a:bodyPr wrap="square" rtlCol="0">
            <a:spAutoFit/>
          </a:bodyPr>
          <a:lstStyle/>
          <a:p>
            <a:r>
              <a:rPr lang="en" altLang="ja-JP" sz="3800" b="1" dirty="0">
                <a:solidFill>
                  <a:schemeClr val="tx1">
                    <a:lumMod val="85000"/>
                    <a:lumOff val="15000"/>
                  </a:schemeClr>
                </a:solidFill>
                <a:ea typeface="Hiragino Kaku Gothic ProN W6" panose="020B0300000000000000" pitchFamily="34" charset="-128"/>
              </a:rPr>
              <a:t>Construction and Evaluation of </a:t>
            </a:r>
            <a:br>
              <a:rPr lang="en" altLang="ja-JP" sz="3800" b="1" dirty="0">
                <a:solidFill>
                  <a:schemeClr val="tx1">
                    <a:lumMod val="85000"/>
                    <a:lumOff val="15000"/>
                  </a:schemeClr>
                </a:solidFill>
                <a:ea typeface="Hiragino Kaku Gothic ProN W6" panose="020B0300000000000000" pitchFamily="34" charset="-128"/>
              </a:rPr>
            </a:br>
            <a:r>
              <a:rPr lang="en" altLang="ja-JP" sz="3800" b="1" dirty="0">
                <a:solidFill>
                  <a:schemeClr val="tx1">
                    <a:lumMod val="85000"/>
                    <a:lumOff val="15000"/>
                  </a:schemeClr>
                </a:solidFill>
                <a:ea typeface="Hiragino Kaku Gothic ProN W6" panose="020B0300000000000000" pitchFamily="34" charset="-128"/>
              </a:rPr>
              <a:t>the HEV Control Algorithm using</a:t>
            </a:r>
            <a:br>
              <a:rPr lang="en" altLang="ja-JP" sz="3800" b="1" dirty="0">
                <a:solidFill>
                  <a:schemeClr val="tx1">
                    <a:lumMod val="85000"/>
                    <a:lumOff val="15000"/>
                  </a:schemeClr>
                </a:solidFill>
                <a:ea typeface="Hiragino Kaku Gothic ProN W6" panose="020B0300000000000000" pitchFamily="34" charset="-128"/>
              </a:rPr>
            </a:br>
            <a:r>
              <a:rPr lang="en" altLang="ja-JP" sz="3800" b="1" dirty="0">
                <a:solidFill>
                  <a:schemeClr val="tx1">
                    <a:lumMod val="85000"/>
                    <a:lumOff val="15000"/>
                  </a:schemeClr>
                </a:solidFill>
                <a:ea typeface="Hiragino Kaku Gothic ProN W6" panose="020B0300000000000000" pitchFamily="34" charset="-128"/>
              </a:rPr>
              <a:t>a Black-Box simulator</a:t>
            </a:r>
            <a:endParaRPr kumimoji="1" lang="ja-JP" altLang="en-US" sz="3800" b="1">
              <a:solidFill>
                <a:schemeClr val="tx1">
                  <a:lumMod val="85000"/>
                  <a:lumOff val="15000"/>
                </a:schemeClr>
              </a:solidFill>
              <a:ea typeface="Hiragino Kaku Gothic ProN W6" panose="020B0300000000000000" pitchFamily="34" charset="-128"/>
            </a:endParaRPr>
          </a:p>
        </p:txBody>
      </p:sp>
      <p:sp>
        <p:nvSpPr>
          <p:cNvPr id="5" name="テキスト ボックス 4">
            <a:extLst>
              <a:ext uri="{FF2B5EF4-FFF2-40B4-BE49-F238E27FC236}">
                <a16:creationId xmlns:a16="http://schemas.microsoft.com/office/drawing/2014/main" id="{BE6AF267-D5B9-EE40-B535-115628313778}"/>
              </a:ext>
            </a:extLst>
          </p:cNvPr>
          <p:cNvSpPr txBox="1"/>
          <p:nvPr/>
        </p:nvSpPr>
        <p:spPr>
          <a:xfrm>
            <a:off x="652012" y="4003457"/>
            <a:ext cx="7154523" cy="707886"/>
          </a:xfrm>
          <a:prstGeom prst="rect">
            <a:avLst/>
          </a:prstGeom>
          <a:noFill/>
        </p:spPr>
        <p:txBody>
          <a:bodyPr wrap="none" rtlCol="0">
            <a:spAutoFit/>
          </a:bodyPr>
          <a:lstStyle/>
          <a:p>
            <a:r>
              <a:rPr kumimoji="1" lang="ja-JP" altLang="en-US" sz="2000">
                <a:solidFill>
                  <a:schemeClr val="tx1">
                    <a:lumMod val="85000"/>
                    <a:lumOff val="15000"/>
                  </a:schemeClr>
                </a:solidFill>
                <a:ea typeface="Hiragino Kaku Gothic ProN W3" panose="020B0300000000000000" pitchFamily="34" charset="-128"/>
              </a:rPr>
              <a:t>❇︎</a:t>
            </a:r>
            <a:r>
              <a:rPr kumimoji="1" lang="en-US" altLang="ja-JP" sz="2000" b="1" dirty="0">
                <a:solidFill>
                  <a:schemeClr val="tx1">
                    <a:lumMod val="85000"/>
                    <a:lumOff val="15000"/>
                  </a:schemeClr>
                </a:solidFill>
                <a:ea typeface="Hiragino Kaku Gothic ProN W6" panose="020B0300000000000000" pitchFamily="34" charset="-128"/>
              </a:rPr>
              <a:t>Nariaki Tateiwa</a:t>
            </a:r>
            <a:r>
              <a:rPr kumimoji="1" lang="en-US" altLang="ja-JP" sz="2000" b="1" baseline="30000" dirty="0">
                <a:solidFill>
                  <a:schemeClr val="tx1">
                    <a:lumMod val="85000"/>
                    <a:lumOff val="15000"/>
                  </a:schemeClr>
                </a:solidFill>
                <a:ea typeface="Hiragino Kaku Gothic ProN W6" panose="020B0300000000000000" pitchFamily="34" charset="-128"/>
              </a:rPr>
              <a:t>1</a:t>
            </a:r>
            <a:r>
              <a:rPr kumimoji="1" lang="en-US" altLang="ja-JP" sz="2000" dirty="0">
                <a:solidFill>
                  <a:schemeClr val="tx1">
                    <a:lumMod val="85000"/>
                    <a:lumOff val="15000"/>
                  </a:schemeClr>
                </a:solidFill>
                <a:ea typeface="Hiragino Kaku Gothic ProN W3" panose="020B0300000000000000" pitchFamily="34" charset="-128"/>
              </a:rPr>
              <a:t>, Nozomi Hata</a:t>
            </a:r>
            <a:r>
              <a:rPr kumimoji="1" lang="en-US" altLang="ja-JP" sz="2000" baseline="30000" dirty="0">
                <a:solidFill>
                  <a:schemeClr val="tx1">
                    <a:lumMod val="85000"/>
                    <a:lumOff val="15000"/>
                  </a:schemeClr>
                </a:solidFill>
                <a:ea typeface="Hiragino Kaku Gothic ProN W3" panose="020B0300000000000000" pitchFamily="34" charset="-128"/>
              </a:rPr>
              <a:t>1</a:t>
            </a:r>
            <a:r>
              <a:rPr kumimoji="1" lang="en-US" altLang="ja-JP" sz="2000" dirty="0">
                <a:solidFill>
                  <a:schemeClr val="tx1">
                    <a:lumMod val="85000"/>
                    <a:lumOff val="15000"/>
                  </a:schemeClr>
                </a:solidFill>
                <a:ea typeface="Hiragino Kaku Gothic ProN W3" panose="020B0300000000000000" pitchFamily="34" charset="-128"/>
              </a:rPr>
              <a:t>, Akira Tanaka</a:t>
            </a:r>
            <a:r>
              <a:rPr kumimoji="1" lang="en-US" altLang="ja-JP" sz="2000" baseline="30000" dirty="0">
                <a:solidFill>
                  <a:schemeClr val="tx1">
                    <a:lumMod val="85000"/>
                    <a:lumOff val="15000"/>
                  </a:schemeClr>
                </a:solidFill>
                <a:ea typeface="Hiragino Kaku Gothic ProN W3" panose="020B0300000000000000" pitchFamily="34" charset="-128"/>
              </a:rPr>
              <a:t>1</a:t>
            </a:r>
            <a:r>
              <a:rPr lang="en-US" altLang="ja-JP" sz="2000" dirty="0">
                <a:solidFill>
                  <a:schemeClr val="tx1">
                    <a:lumMod val="85000"/>
                    <a:lumOff val="15000"/>
                  </a:schemeClr>
                </a:solidFill>
                <a:ea typeface="Hiragino Kaku Gothic ProN W3" panose="020B0300000000000000" pitchFamily="34" charset="-128"/>
              </a:rPr>
              <a:t>, </a:t>
            </a:r>
            <a:r>
              <a:rPr kumimoji="1" lang="en-US" altLang="ja-JP" sz="2000" dirty="0">
                <a:solidFill>
                  <a:schemeClr val="tx1">
                    <a:lumMod val="85000"/>
                    <a:lumOff val="15000"/>
                  </a:schemeClr>
                </a:solidFill>
                <a:ea typeface="Hiragino Kaku Gothic ProN W3" panose="020B0300000000000000" pitchFamily="34" charset="-128"/>
              </a:rPr>
              <a:t>Takashi Nakayama</a:t>
            </a:r>
            <a:r>
              <a:rPr kumimoji="1" lang="en-US" altLang="ja-JP" sz="2000" baseline="30000" dirty="0">
                <a:solidFill>
                  <a:schemeClr val="tx1">
                    <a:lumMod val="85000"/>
                    <a:lumOff val="15000"/>
                  </a:schemeClr>
                </a:solidFill>
                <a:ea typeface="Hiragino Kaku Gothic ProN W3" panose="020B0300000000000000" pitchFamily="34" charset="-128"/>
              </a:rPr>
              <a:t>1</a:t>
            </a:r>
            <a:r>
              <a:rPr kumimoji="1" lang="en-US" altLang="ja-JP" sz="2000" dirty="0">
                <a:solidFill>
                  <a:schemeClr val="tx1">
                    <a:lumMod val="85000"/>
                    <a:lumOff val="15000"/>
                  </a:schemeClr>
                </a:solidFill>
                <a:ea typeface="Hiragino Kaku Gothic ProN W3" panose="020B0300000000000000" pitchFamily="34" charset="-128"/>
              </a:rPr>
              <a:t>,</a:t>
            </a:r>
            <a:br>
              <a:rPr kumimoji="1" lang="en-US" altLang="ja-JP" sz="2000" dirty="0">
                <a:solidFill>
                  <a:schemeClr val="tx1">
                    <a:lumMod val="85000"/>
                    <a:lumOff val="15000"/>
                  </a:schemeClr>
                </a:solidFill>
                <a:ea typeface="Hiragino Kaku Gothic ProN W3" panose="020B0300000000000000" pitchFamily="34" charset="-128"/>
              </a:rPr>
            </a:br>
            <a:r>
              <a:rPr lang="en-US" altLang="ja-JP" sz="2000" dirty="0">
                <a:solidFill>
                  <a:schemeClr val="tx1">
                    <a:lumMod val="85000"/>
                    <a:lumOff val="15000"/>
                  </a:schemeClr>
                </a:solidFill>
                <a:ea typeface="Hiragino Kaku Gothic ProN W3" panose="020B0300000000000000" pitchFamily="34" charset="-128"/>
              </a:rPr>
              <a:t>Akihiro Yoshida</a:t>
            </a:r>
            <a:r>
              <a:rPr lang="en-US" altLang="ja-JP" sz="2000" baseline="30000" dirty="0">
                <a:solidFill>
                  <a:schemeClr val="tx1">
                    <a:lumMod val="85000"/>
                    <a:lumOff val="15000"/>
                  </a:schemeClr>
                </a:solidFill>
                <a:ea typeface="Hiragino Kaku Gothic ProN W3" panose="020B0300000000000000" pitchFamily="34" charset="-128"/>
              </a:rPr>
              <a:t>1</a:t>
            </a:r>
            <a:r>
              <a:rPr lang="en-US" altLang="ja-JP" sz="2000" dirty="0">
                <a:solidFill>
                  <a:schemeClr val="tx1">
                    <a:lumMod val="85000"/>
                    <a:lumOff val="15000"/>
                  </a:schemeClr>
                </a:solidFill>
                <a:ea typeface="Hiragino Kaku Gothic ProN W3" panose="020B0300000000000000" pitchFamily="34" charset="-128"/>
              </a:rPr>
              <a:t>, Takashi Wakamatsu</a:t>
            </a:r>
            <a:r>
              <a:rPr lang="en-US" altLang="ja-JP" sz="2000" baseline="30000" dirty="0">
                <a:solidFill>
                  <a:schemeClr val="tx1">
                    <a:lumMod val="85000"/>
                    <a:lumOff val="15000"/>
                  </a:schemeClr>
                </a:solidFill>
                <a:ea typeface="Hiragino Kaku Gothic ProN W3" panose="020B0300000000000000" pitchFamily="34" charset="-128"/>
              </a:rPr>
              <a:t>1</a:t>
            </a:r>
            <a:r>
              <a:rPr lang="en-US" altLang="ja-JP" sz="2000" dirty="0">
                <a:solidFill>
                  <a:schemeClr val="tx1">
                    <a:lumMod val="85000"/>
                    <a:lumOff val="15000"/>
                  </a:schemeClr>
                </a:solidFill>
                <a:ea typeface="Hiragino Kaku Gothic ProN W3" panose="020B0300000000000000" pitchFamily="34" charset="-128"/>
              </a:rPr>
              <a:t>, Katsuki Fujisawa</a:t>
            </a:r>
            <a:r>
              <a:rPr lang="en-US" altLang="ja-JP" sz="2000" baseline="30000" dirty="0">
                <a:solidFill>
                  <a:schemeClr val="tx1">
                    <a:lumMod val="85000"/>
                    <a:lumOff val="15000"/>
                  </a:schemeClr>
                </a:solidFill>
                <a:ea typeface="Hiragino Kaku Gothic ProN W3" panose="020B0300000000000000" pitchFamily="34" charset="-128"/>
              </a:rPr>
              <a:t>2</a:t>
            </a:r>
            <a:endParaRPr kumimoji="1" lang="en-US" altLang="ja-JP" sz="2000" baseline="30000" dirty="0">
              <a:solidFill>
                <a:schemeClr val="tx1">
                  <a:lumMod val="85000"/>
                  <a:lumOff val="15000"/>
                </a:schemeClr>
              </a:solidFill>
              <a:ea typeface="Hiragino Kaku Gothic ProN W3" panose="020B0300000000000000" pitchFamily="34" charset="-128"/>
            </a:endParaRPr>
          </a:p>
        </p:txBody>
      </p:sp>
      <p:sp>
        <p:nvSpPr>
          <p:cNvPr id="6" name="テキスト ボックス 5">
            <a:extLst>
              <a:ext uri="{FF2B5EF4-FFF2-40B4-BE49-F238E27FC236}">
                <a16:creationId xmlns:a16="http://schemas.microsoft.com/office/drawing/2014/main" id="{666FFA0E-8356-644D-9D2F-575E0D5CF220}"/>
              </a:ext>
            </a:extLst>
          </p:cNvPr>
          <p:cNvSpPr txBox="1"/>
          <p:nvPr/>
        </p:nvSpPr>
        <p:spPr>
          <a:xfrm>
            <a:off x="652012" y="5853350"/>
            <a:ext cx="6381875" cy="738664"/>
          </a:xfrm>
          <a:prstGeom prst="rect">
            <a:avLst/>
          </a:prstGeom>
          <a:noFill/>
        </p:spPr>
        <p:txBody>
          <a:bodyPr wrap="none" rtlCol="0">
            <a:spAutoFit/>
          </a:bodyPr>
          <a:lstStyle/>
          <a:p>
            <a:r>
              <a:rPr kumimoji="1" lang="en-US" altLang="ja-JP" sz="1400" dirty="0">
                <a:solidFill>
                  <a:schemeClr val="tx1">
                    <a:lumMod val="85000"/>
                    <a:lumOff val="15000"/>
                  </a:schemeClr>
                </a:solidFill>
                <a:ea typeface="Hiragino Kaku Gothic ProN W3" panose="020B0300000000000000" pitchFamily="34" charset="-128"/>
              </a:rPr>
              <a:t>2019</a:t>
            </a:r>
            <a:r>
              <a:rPr lang="en-US" altLang="ja-JP" sz="1400" dirty="0">
                <a:solidFill>
                  <a:schemeClr val="tx1">
                    <a:lumMod val="85000"/>
                    <a:lumOff val="15000"/>
                  </a:schemeClr>
                </a:solidFill>
                <a:ea typeface="Hiragino Kaku Gothic ProN W3" panose="020B0300000000000000" pitchFamily="34" charset="-128"/>
              </a:rPr>
              <a:t>/3/28</a:t>
            </a:r>
          </a:p>
          <a:p>
            <a:r>
              <a:rPr lang="en" altLang="ja-JP" sz="1400" dirty="0">
                <a:solidFill>
                  <a:schemeClr val="tx1">
                    <a:lumMod val="85000"/>
                    <a:lumOff val="15000"/>
                  </a:schemeClr>
                </a:solidFill>
                <a:ea typeface="Hiragino Kaku Gothic ProN W3" panose="020B0300000000000000" pitchFamily="34" charset="-128"/>
              </a:rPr>
              <a:t>The 4th IMI-ISM-ZIB MODAL Workshop Mathematical Optimization and Data Analysis</a:t>
            </a:r>
            <a:br>
              <a:rPr lang="en-US" altLang="ja-JP" sz="1400" dirty="0">
                <a:solidFill>
                  <a:schemeClr val="tx1">
                    <a:lumMod val="85000"/>
                    <a:lumOff val="15000"/>
                  </a:schemeClr>
                </a:solidFill>
                <a:ea typeface="Hiragino Kaku Gothic ProN W3" panose="020B0300000000000000" pitchFamily="34" charset="-128"/>
              </a:rPr>
            </a:br>
            <a:r>
              <a:rPr lang="en-US" altLang="ja-JP" sz="1400" dirty="0">
                <a:solidFill>
                  <a:schemeClr val="tx1">
                    <a:lumMod val="85000"/>
                    <a:lumOff val="15000"/>
                  </a:schemeClr>
                </a:solidFill>
                <a:ea typeface="Hiragino Kaku Gothic ProN W3" panose="020B0300000000000000" pitchFamily="34" charset="-128"/>
              </a:rPr>
              <a:t>@ </a:t>
            </a:r>
            <a:r>
              <a:rPr lang="en" altLang="ja-JP" sz="1400" dirty="0">
                <a:solidFill>
                  <a:schemeClr val="tx1">
                    <a:lumMod val="85000"/>
                    <a:lumOff val="15000"/>
                  </a:schemeClr>
                </a:solidFill>
                <a:ea typeface="Hiragino Kaku Gothic ProN W3" panose="020B0300000000000000" pitchFamily="34" charset="-128"/>
              </a:rPr>
              <a:t>The Institute of Statistical Mathematics, Tokyo, Japan</a:t>
            </a:r>
            <a:endParaRPr kumimoji="1" lang="en-US" altLang="ja-JP" sz="1400" dirty="0">
              <a:solidFill>
                <a:schemeClr val="tx1">
                  <a:lumMod val="85000"/>
                  <a:lumOff val="15000"/>
                </a:schemeClr>
              </a:solidFill>
              <a:ea typeface="Hiragino Kaku Gothic ProN W3" panose="020B0300000000000000" pitchFamily="34" charset="-128"/>
            </a:endParaRPr>
          </a:p>
        </p:txBody>
      </p:sp>
      <p:sp>
        <p:nvSpPr>
          <p:cNvPr id="8" name="正方形/長方形 7">
            <a:extLst>
              <a:ext uri="{FF2B5EF4-FFF2-40B4-BE49-F238E27FC236}">
                <a16:creationId xmlns:a16="http://schemas.microsoft.com/office/drawing/2014/main" id="{517D4072-0E0B-3746-B2DF-79DD3C61E729}"/>
              </a:ext>
            </a:extLst>
          </p:cNvPr>
          <p:cNvSpPr/>
          <p:nvPr/>
        </p:nvSpPr>
        <p:spPr>
          <a:xfrm>
            <a:off x="652012" y="4845170"/>
            <a:ext cx="7037504" cy="738664"/>
          </a:xfrm>
          <a:prstGeom prst="rect">
            <a:avLst/>
          </a:prstGeom>
        </p:spPr>
        <p:txBody>
          <a:bodyPr wrap="none">
            <a:spAutoFit/>
          </a:bodyPr>
          <a:lstStyle/>
          <a:p>
            <a:r>
              <a:rPr lang="en-US" altLang="ja-JP" sz="1400" baseline="30000" dirty="0">
                <a:solidFill>
                  <a:schemeClr val="tx1">
                    <a:lumMod val="85000"/>
                    <a:lumOff val="15000"/>
                  </a:schemeClr>
                </a:solidFill>
                <a:ea typeface="Hiragino Kaku Gothic ProN W3" panose="020B0300000000000000" pitchFamily="34" charset="-128"/>
              </a:rPr>
              <a:t>1</a:t>
            </a:r>
            <a:r>
              <a:rPr lang="en-US" altLang="ja-JP" sz="1400" dirty="0">
                <a:solidFill>
                  <a:schemeClr val="tx1">
                    <a:lumMod val="85000"/>
                    <a:lumOff val="15000"/>
                  </a:schemeClr>
                </a:solidFill>
                <a:ea typeface="Hiragino Kaku Gothic ProN W3" panose="020B0300000000000000" pitchFamily="34" charset="-128"/>
              </a:rPr>
              <a:t>Graduate School of Mathematics, Kyushu University, Fukuoka, Japan</a:t>
            </a:r>
            <a:br>
              <a:rPr lang="en-US" altLang="ja-JP" sz="1400" dirty="0">
                <a:solidFill>
                  <a:schemeClr val="tx1">
                    <a:lumMod val="85000"/>
                    <a:lumOff val="15000"/>
                  </a:schemeClr>
                </a:solidFill>
                <a:ea typeface="Hiragino Kaku Gothic ProN W3" panose="020B0300000000000000" pitchFamily="34" charset="-128"/>
              </a:rPr>
            </a:br>
            <a:r>
              <a:rPr lang="en-US" altLang="ja-JP" sz="1400" baseline="30000" dirty="0">
                <a:solidFill>
                  <a:schemeClr val="tx1">
                    <a:lumMod val="85000"/>
                    <a:lumOff val="15000"/>
                  </a:schemeClr>
                </a:solidFill>
                <a:ea typeface="Hiragino Kaku Gothic ProN W3" panose="020B0300000000000000" pitchFamily="34" charset="-128"/>
              </a:rPr>
              <a:t>2</a:t>
            </a:r>
            <a:r>
              <a:rPr lang="en-US" altLang="ja-JP" sz="1400" dirty="0">
                <a:solidFill>
                  <a:schemeClr val="tx1">
                    <a:lumMod val="85000"/>
                    <a:lumOff val="15000"/>
                  </a:schemeClr>
                </a:solidFill>
                <a:ea typeface="Hiragino Kaku Gothic ProN W3" panose="020B0300000000000000" pitchFamily="34" charset="-128"/>
              </a:rPr>
              <a:t>Institute of Mathematics for Industry, Kyushu University, Fukuoka, Japan</a:t>
            </a:r>
            <a:br>
              <a:rPr lang="en-US" altLang="ja-JP" sz="1400" dirty="0">
                <a:solidFill>
                  <a:schemeClr val="tx1">
                    <a:lumMod val="85000"/>
                    <a:lumOff val="15000"/>
                  </a:schemeClr>
                </a:solidFill>
                <a:ea typeface="Hiragino Kaku Gothic ProN W3" panose="020B0300000000000000" pitchFamily="34" charset="-128"/>
              </a:rPr>
            </a:br>
            <a:r>
              <a:rPr lang="en-US" altLang="ja-JP" sz="1400" dirty="0">
                <a:solidFill>
                  <a:schemeClr val="tx1">
                    <a:lumMod val="85000"/>
                    <a:lumOff val="15000"/>
                  </a:schemeClr>
                </a:solidFill>
                <a:ea typeface="Hiragino Kaku Gothic ProN W3" panose="020B0300000000000000" pitchFamily="34" charset="-128"/>
              </a:rPr>
              <a:t>&amp; AIST-Tokyo Tech Real World Big-Data Computation Open Innovation Laboratory, Tokyo, Japan</a:t>
            </a:r>
          </a:p>
        </p:txBody>
      </p:sp>
      <p:pic>
        <p:nvPicPr>
          <p:cNvPr id="10" name="図 9">
            <a:extLst>
              <a:ext uri="{FF2B5EF4-FFF2-40B4-BE49-F238E27FC236}">
                <a16:creationId xmlns:a16="http://schemas.microsoft.com/office/drawing/2014/main" id="{E8A76B3A-CD63-8242-889F-66623458392D}"/>
              </a:ext>
            </a:extLst>
          </p:cNvPr>
          <p:cNvPicPr>
            <a:picLocks noChangeAspect="1"/>
          </p:cNvPicPr>
          <p:nvPr/>
        </p:nvPicPr>
        <p:blipFill>
          <a:blip r:embed="rId3"/>
          <a:stretch>
            <a:fillRect/>
          </a:stretch>
        </p:blipFill>
        <p:spPr>
          <a:xfrm>
            <a:off x="652012" y="185607"/>
            <a:ext cx="1275120" cy="1345141"/>
          </a:xfrm>
          <a:prstGeom prst="rect">
            <a:avLst/>
          </a:prstGeom>
        </p:spPr>
      </p:pic>
      <p:pic>
        <p:nvPicPr>
          <p:cNvPr id="11" name="図 10">
            <a:extLst>
              <a:ext uri="{FF2B5EF4-FFF2-40B4-BE49-F238E27FC236}">
                <a16:creationId xmlns:a16="http://schemas.microsoft.com/office/drawing/2014/main" id="{875A148E-4A2F-8C42-BEAD-B5FBBCE827FE}"/>
              </a:ext>
            </a:extLst>
          </p:cNvPr>
          <p:cNvPicPr>
            <a:picLocks noChangeAspect="1"/>
          </p:cNvPicPr>
          <p:nvPr/>
        </p:nvPicPr>
        <p:blipFill rotWithShape="1">
          <a:blip r:embed="rId4"/>
          <a:srcRect l="16646" r="17404"/>
          <a:stretch/>
        </p:blipFill>
        <p:spPr>
          <a:xfrm>
            <a:off x="4235896" y="209609"/>
            <a:ext cx="1556952" cy="1297136"/>
          </a:xfrm>
          <a:prstGeom prst="rect">
            <a:avLst/>
          </a:prstGeom>
        </p:spPr>
      </p:pic>
      <p:pic>
        <p:nvPicPr>
          <p:cNvPr id="13" name="図 12">
            <a:extLst>
              <a:ext uri="{FF2B5EF4-FFF2-40B4-BE49-F238E27FC236}">
                <a16:creationId xmlns:a16="http://schemas.microsoft.com/office/drawing/2014/main" id="{B869A2E5-9EE5-8048-AB74-5ED60B388255}"/>
              </a:ext>
            </a:extLst>
          </p:cNvPr>
          <p:cNvPicPr>
            <a:picLocks noChangeAspect="1"/>
          </p:cNvPicPr>
          <p:nvPr/>
        </p:nvPicPr>
        <p:blipFill>
          <a:blip r:embed="rId5"/>
          <a:stretch>
            <a:fillRect/>
          </a:stretch>
        </p:blipFill>
        <p:spPr>
          <a:xfrm>
            <a:off x="2362453" y="239784"/>
            <a:ext cx="1438123" cy="1236786"/>
          </a:xfrm>
          <a:prstGeom prst="rect">
            <a:avLst/>
          </a:prstGeom>
        </p:spPr>
      </p:pic>
    </p:spTree>
    <p:extLst>
      <p:ext uri="{BB962C8B-B14F-4D97-AF65-F5344CB8AC3E}">
        <p14:creationId xmlns:p14="http://schemas.microsoft.com/office/powerpoint/2010/main" val="1517849295"/>
      </p:ext>
    </p:extLst>
  </p:cSld>
  <p:clrMapOvr>
    <a:masterClrMapping/>
  </p:clrMapOvr>
  <mc:AlternateContent xmlns:mc="http://schemas.openxmlformats.org/markup-compatibility/2006" xmlns:p14="http://schemas.microsoft.com/office/powerpoint/2010/main">
    <mc:Choice Requires="p14">
      <p:transition spd="slow" p14:dur="2000" advTm="38677"/>
    </mc:Choice>
    <mc:Fallback xmlns="">
      <p:transition spd="slow" advTm="386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a16="http://schemas.microsoft.com/office/drawing/2014/main" id="{AE038CF2-AE0C-A04E-9170-E3B1D4B99ECF}"/>
              </a:ext>
            </a:extLst>
          </p:cNvPr>
          <p:cNvSpPr txBox="1"/>
          <p:nvPr/>
        </p:nvSpPr>
        <p:spPr>
          <a:xfrm>
            <a:off x="4436557" y="5603071"/>
            <a:ext cx="4707443" cy="1107996"/>
          </a:xfrm>
          <a:prstGeom prst="rect">
            <a:avLst/>
          </a:prstGeom>
          <a:noFill/>
        </p:spPr>
        <p:txBody>
          <a:bodyPr wrap="none" rtlCol="0">
            <a:spAutoFit/>
          </a:bodyPr>
          <a:lstStyle/>
          <a:p>
            <a:pPr marL="342900" indent="-342900">
              <a:buFont typeface="Wingdings" pitchFamily="2" charset="2"/>
              <a:buChar char="ü"/>
            </a:pPr>
            <a:r>
              <a:rPr lang="en" altLang="ja-JP" sz="2200" dirty="0">
                <a:solidFill>
                  <a:schemeClr val="tx1">
                    <a:lumMod val="85000"/>
                    <a:lumOff val="15000"/>
                  </a:schemeClr>
                </a:solidFill>
              </a:rPr>
              <a:t>Parameter tuning for</a:t>
            </a:r>
            <a:br>
              <a:rPr lang="en" altLang="ja-JP" sz="2200" dirty="0">
                <a:solidFill>
                  <a:schemeClr val="tx1">
                    <a:lumMod val="85000"/>
                    <a:lumOff val="15000"/>
                  </a:schemeClr>
                </a:solidFill>
              </a:rPr>
            </a:br>
            <a:r>
              <a:rPr lang="en" altLang="ja-JP" sz="2200" dirty="0">
                <a:solidFill>
                  <a:schemeClr val="tx1">
                    <a:lumMod val="85000"/>
                    <a:lumOff val="15000"/>
                  </a:schemeClr>
                </a:solidFill>
              </a:rPr>
              <a:t>one candidate takes a lot of time</a:t>
            </a:r>
          </a:p>
          <a:p>
            <a:pPr marL="342900" indent="-342900">
              <a:buFont typeface="Wingdings" pitchFamily="2" charset="2"/>
              <a:buChar char="ü"/>
            </a:pPr>
            <a:r>
              <a:rPr lang="en" altLang="ja-JP" sz="2200" dirty="0">
                <a:solidFill>
                  <a:schemeClr val="tx1">
                    <a:lumMod val="85000"/>
                    <a:lumOff val="15000"/>
                  </a:schemeClr>
                </a:solidFill>
              </a:rPr>
              <a:t>Search region is limited by controller</a:t>
            </a:r>
          </a:p>
        </p:txBody>
      </p:sp>
      <p:grpSp>
        <p:nvGrpSpPr>
          <p:cNvPr id="38" name="グループ化 37">
            <a:extLst>
              <a:ext uri="{FF2B5EF4-FFF2-40B4-BE49-F238E27FC236}">
                <a16:creationId xmlns:a16="http://schemas.microsoft.com/office/drawing/2014/main" id="{F1331CC1-320E-3D46-95B1-D64A7858A6E9}"/>
              </a:ext>
            </a:extLst>
          </p:cNvPr>
          <p:cNvGrpSpPr/>
          <p:nvPr/>
        </p:nvGrpSpPr>
        <p:grpSpPr>
          <a:xfrm>
            <a:off x="4950326" y="1492151"/>
            <a:ext cx="435853" cy="1227506"/>
            <a:chOff x="5327987" y="1521330"/>
            <a:chExt cx="435853" cy="1227506"/>
          </a:xfrm>
        </p:grpSpPr>
        <p:pic>
          <p:nvPicPr>
            <p:cNvPr id="42" name="グラフィックス 41" descr="車">
              <a:extLst>
                <a:ext uri="{FF2B5EF4-FFF2-40B4-BE49-F238E27FC236}">
                  <a16:creationId xmlns:a16="http://schemas.microsoft.com/office/drawing/2014/main" id="{FE25FB34-3FF4-0E42-9E94-525EF89C44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43" name="グラフィックス 42" descr="車">
              <a:extLst>
                <a:ext uri="{FF2B5EF4-FFF2-40B4-BE49-F238E27FC236}">
                  <a16:creationId xmlns:a16="http://schemas.microsoft.com/office/drawing/2014/main" id="{A6262685-074A-A64F-BECD-14C72FEF2C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44" name="グラフィックス 43" descr="車">
              <a:extLst>
                <a:ext uri="{FF2B5EF4-FFF2-40B4-BE49-F238E27FC236}">
                  <a16:creationId xmlns:a16="http://schemas.microsoft.com/office/drawing/2014/main" id="{D0119C7B-DD01-D94E-A7FD-75647FE3AB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pic>
        <p:nvPicPr>
          <p:cNvPr id="45" name="グラフィックス 44" descr="車">
            <a:extLst>
              <a:ext uri="{FF2B5EF4-FFF2-40B4-BE49-F238E27FC236}">
                <a16:creationId xmlns:a16="http://schemas.microsoft.com/office/drawing/2014/main" id="{4847D0DD-4561-0540-8B81-85518C8DB5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4842" y="3019700"/>
            <a:ext cx="644509" cy="644232"/>
          </a:xfrm>
          <a:prstGeom prst="rect">
            <a:avLst/>
          </a:prstGeom>
        </p:spPr>
      </p:pic>
      <p:sp>
        <p:nvSpPr>
          <p:cNvPr id="47" name="フリーフォーム 46">
            <a:extLst>
              <a:ext uri="{FF2B5EF4-FFF2-40B4-BE49-F238E27FC236}">
                <a16:creationId xmlns:a16="http://schemas.microsoft.com/office/drawing/2014/main" id="{EC0A45A7-2063-2A4F-BEA3-96D8C7DEE7C6}"/>
              </a:ext>
            </a:extLst>
          </p:cNvPr>
          <p:cNvSpPr/>
          <p:nvPr/>
        </p:nvSpPr>
        <p:spPr>
          <a:xfrm>
            <a:off x="4514578" y="2120764"/>
            <a:ext cx="372635" cy="1060998"/>
          </a:xfrm>
          <a:custGeom>
            <a:avLst/>
            <a:gdLst>
              <a:gd name="connsiteX0" fmla="*/ 450574 w 450574"/>
              <a:gd name="connsiteY0" fmla="*/ 0 h 1709531"/>
              <a:gd name="connsiteX1" fmla="*/ 0 w 450574"/>
              <a:gd name="connsiteY1" fmla="*/ 689113 h 1709531"/>
              <a:gd name="connsiteX2" fmla="*/ 450574 w 450574"/>
              <a:gd name="connsiteY2" fmla="*/ 1709531 h 1709531"/>
            </a:gdLst>
            <a:ahLst/>
            <a:cxnLst>
              <a:cxn ang="0">
                <a:pos x="connsiteX0" y="connsiteY0"/>
              </a:cxn>
              <a:cxn ang="0">
                <a:pos x="connsiteX1" y="connsiteY1"/>
              </a:cxn>
              <a:cxn ang="0">
                <a:pos x="connsiteX2" y="connsiteY2"/>
              </a:cxn>
            </a:cxnLst>
            <a:rect l="l" t="t" r="r" b="b"/>
            <a:pathLst>
              <a:path w="450574" h="1709531">
                <a:moveTo>
                  <a:pt x="450574" y="0"/>
                </a:moveTo>
                <a:cubicBezTo>
                  <a:pt x="225287" y="202095"/>
                  <a:pt x="0" y="404191"/>
                  <a:pt x="0" y="689113"/>
                </a:cubicBezTo>
                <a:cubicBezTo>
                  <a:pt x="0" y="974035"/>
                  <a:pt x="225287" y="1341783"/>
                  <a:pt x="450574" y="1709531"/>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48" name="テキスト ボックス 47">
            <a:extLst>
              <a:ext uri="{FF2B5EF4-FFF2-40B4-BE49-F238E27FC236}">
                <a16:creationId xmlns:a16="http://schemas.microsoft.com/office/drawing/2014/main" id="{7DBEF2C2-4E40-4E47-B555-F4919B90F170}"/>
              </a:ext>
            </a:extLst>
          </p:cNvPr>
          <p:cNvSpPr txBox="1"/>
          <p:nvPr/>
        </p:nvSpPr>
        <p:spPr>
          <a:xfrm>
            <a:off x="4842699" y="2763547"/>
            <a:ext cx="1191800" cy="400110"/>
          </a:xfrm>
          <a:prstGeom prst="rect">
            <a:avLst/>
          </a:prstGeom>
          <a:noFill/>
        </p:spPr>
        <p:txBody>
          <a:bodyPr wrap="square" rtlCol="0">
            <a:spAutoFit/>
          </a:bodyPr>
          <a:lstStyle/>
          <a:p>
            <a:r>
              <a:rPr lang="en-US" altLang="ja-JP" sz="2000" dirty="0">
                <a:solidFill>
                  <a:schemeClr val="tx1">
                    <a:lumMod val="85000"/>
                    <a:lumOff val="15000"/>
                  </a:schemeClr>
                </a:solidFill>
              </a:rPr>
              <a:t>S</a:t>
            </a:r>
            <a:r>
              <a:rPr kumimoji="1" lang="en-US" altLang="ja-JP" sz="2000" dirty="0">
                <a:solidFill>
                  <a:schemeClr val="tx1">
                    <a:lumMod val="85000"/>
                    <a:lumOff val="15000"/>
                  </a:schemeClr>
                </a:solidFill>
              </a:rPr>
              <a:t>imulator</a:t>
            </a:r>
            <a:endParaRPr kumimoji="1" lang="ja-JP" altLang="en-US" sz="2000">
              <a:solidFill>
                <a:schemeClr val="tx1">
                  <a:lumMod val="85000"/>
                  <a:lumOff val="15000"/>
                </a:schemeClr>
              </a:solidFill>
            </a:endParaRPr>
          </a:p>
        </p:txBody>
      </p:sp>
      <p:sp>
        <p:nvSpPr>
          <p:cNvPr id="50" name="テキスト ボックス 49">
            <a:extLst>
              <a:ext uri="{FF2B5EF4-FFF2-40B4-BE49-F238E27FC236}">
                <a16:creationId xmlns:a16="http://schemas.microsoft.com/office/drawing/2014/main" id="{4BC04E0E-55E7-2440-938D-4FDFE3FBFE52}"/>
              </a:ext>
            </a:extLst>
          </p:cNvPr>
          <p:cNvSpPr txBox="1"/>
          <p:nvPr/>
        </p:nvSpPr>
        <p:spPr>
          <a:xfrm>
            <a:off x="4813060" y="1165590"/>
            <a:ext cx="1340432" cy="400110"/>
          </a:xfrm>
          <a:prstGeom prst="rect">
            <a:avLst/>
          </a:prstGeom>
          <a:noFill/>
        </p:spPr>
        <p:txBody>
          <a:bodyPr wrap="none" rtlCol="0">
            <a:spAutoFit/>
          </a:bodyPr>
          <a:lstStyle/>
          <a:p>
            <a:r>
              <a:rPr lang="en-US" altLang="ja-JP" sz="2000" dirty="0">
                <a:solidFill>
                  <a:schemeClr val="tx1">
                    <a:lumMod val="85000"/>
                    <a:lumOff val="15000"/>
                  </a:schemeClr>
                </a:solidFill>
              </a:rPr>
              <a:t>C</a:t>
            </a:r>
            <a:r>
              <a:rPr kumimoji="1" lang="en-US" altLang="ja-JP" sz="2000" dirty="0">
                <a:solidFill>
                  <a:schemeClr val="tx1">
                    <a:lumMod val="85000"/>
                    <a:lumOff val="15000"/>
                  </a:schemeClr>
                </a:solidFill>
              </a:rPr>
              <a:t>andidates</a:t>
            </a:r>
            <a:endParaRPr kumimoji="1" lang="ja-JP" altLang="en-US" sz="2000">
              <a:solidFill>
                <a:schemeClr val="tx1">
                  <a:lumMod val="85000"/>
                  <a:lumOff val="15000"/>
                </a:schemeClr>
              </a:solidFill>
            </a:endParaRPr>
          </a:p>
        </p:txBody>
      </p:sp>
      <p:grpSp>
        <p:nvGrpSpPr>
          <p:cNvPr id="51" name="グループ化 50">
            <a:extLst>
              <a:ext uri="{FF2B5EF4-FFF2-40B4-BE49-F238E27FC236}">
                <a16:creationId xmlns:a16="http://schemas.microsoft.com/office/drawing/2014/main" id="{7DB8ADAB-03A0-AC49-AE0F-005D91E54F8A}"/>
              </a:ext>
            </a:extLst>
          </p:cNvPr>
          <p:cNvGrpSpPr/>
          <p:nvPr/>
        </p:nvGrpSpPr>
        <p:grpSpPr>
          <a:xfrm>
            <a:off x="5519200" y="1492151"/>
            <a:ext cx="435853" cy="1227506"/>
            <a:chOff x="5327987" y="1521330"/>
            <a:chExt cx="435853" cy="1227506"/>
          </a:xfrm>
        </p:grpSpPr>
        <p:pic>
          <p:nvPicPr>
            <p:cNvPr id="52" name="グラフィックス 51" descr="車">
              <a:extLst>
                <a:ext uri="{FF2B5EF4-FFF2-40B4-BE49-F238E27FC236}">
                  <a16:creationId xmlns:a16="http://schemas.microsoft.com/office/drawing/2014/main" id="{BDD75D2F-7A53-4443-890A-A2CC987F3A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53" name="グラフィックス 52" descr="車">
              <a:extLst>
                <a:ext uri="{FF2B5EF4-FFF2-40B4-BE49-F238E27FC236}">
                  <a16:creationId xmlns:a16="http://schemas.microsoft.com/office/drawing/2014/main" id="{586D8823-7C1C-F544-9B61-27F04BD6B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54" name="グラフィックス 53" descr="車">
              <a:extLst>
                <a:ext uri="{FF2B5EF4-FFF2-40B4-BE49-F238E27FC236}">
                  <a16:creationId xmlns:a16="http://schemas.microsoft.com/office/drawing/2014/main" id="{E3F9605F-7556-C94F-9997-659C71BCB2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grpSp>
        <p:nvGrpSpPr>
          <p:cNvPr id="55" name="グループ化 54">
            <a:extLst>
              <a:ext uri="{FF2B5EF4-FFF2-40B4-BE49-F238E27FC236}">
                <a16:creationId xmlns:a16="http://schemas.microsoft.com/office/drawing/2014/main" id="{F56BB598-2A21-7840-B016-0AAD85717C17}"/>
              </a:ext>
            </a:extLst>
          </p:cNvPr>
          <p:cNvGrpSpPr/>
          <p:nvPr/>
        </p:nvGrpSpPr>
        <p:grpSpPr>
          <a:xfrm>
            <a:off x="6088074" y="1492151"/>
            <a:ext cx="435853" cy="1227506"/>
            <a:chOff x="5327987" y="1521330"/>
            <a:chExt cx="435853" cy="1227506"/>
          </a:xfrm>
        </p:grpSpPr>
        <p:pic>
          <p:nvPicPr>
            <p:cNvPr id="56" name="グラフィックス 55" descr="車">
              <a:extLst>
                <a:ext uri="{FF2B5EF4-FFF2-40B4-BE49-F238E27FC236}">
                  <a16:creationId xmlns:a16="http://schemas.microsoft.com/office/drawing/2014/main" id="{65AF6113-F575-F846-83F4-86BEDF3EA2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57" name="グラフィックス 56" descr="車">
              <a:extLst>
                <a:ext uri="{FF2B5EF4-FFF2-40B4-BE49-F238E27FC236}">
                  <a16:creationId xmlns:a16="http://schemas.microsoft.com/office/drawing/2014/main" id="{91A2DE43-C8E3-964E-81F9-63BDCD7425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59" name="グラフィックス 58" descr="車">
              <a:extLst>
                <a:ext uri="{FF2B5EF4-FFF2-40B4-BE49-F238E27FC236}">
                  <a16:creationId xmlns:a16="http://schemas.microsoft.com/office/drawing/2014/main" id="{37E4A2D6-69B2-8A46-B510-944FF9DAD6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grpSp>
        <p:nvGrpSpPr>
          <p:cNvPr id="60" name="グループ化 59">
            <a:extLst>
              <a:ext uri="{FF2B5EF4-FFF2-40B4-BE49-F238E27FC236}">
                <a16:creationId xmlns:a16="http://schemas.microsoft.com/office/drawing/2014/main" id="{6AA823B4-3E23-3641-9E44-903247BF212D}"/>
              </a:ext>
            </a:extLst>
          </p:cNvPr>
          <p:cNvGrpSpPr/>
          <p:nvPr/>
        </p:nvGrpSpPr>
        <p:grpSpPr>
          <a:xfrm>
            <a:off x="6656948" y="1492151"/>
            <a:ext cx="435853" cy="1227506"/>
            <a:chOff x="5327987" y="1521330"/>
            <a:chExt cx="435853" cy="1227506"/>
          </a:xfrm>
        </p:grpSpPr>
        <p:pic>
          <p:nvPicPr>
            <p:cNvPr id="61" name="グラフィックス 60" descr="車">
              <a:extLst>
                <a:ext uri="{FF2B5EF4-FFF2-40B4-BE49-F238E27FC236}">
                  <a16:creationId xmlns:a16="http://schemas.microsoft.com/office/drawing/2014/main" id="{3412AA00-9C64-F744-839E-0E6EF5AE9B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62" name="グラフィックス 61" descr="車">
              <a:extLst>
                <a:ext uri="{FF2B5EF4-FFF2-40B4-BE49-F238E27FC236}">
                  <a16:creationId xmlns:a16="http://schemas.microsoft.com/office/drawing/2014/main" id="{630D47EA-38D2-3449-A7B6-961F80AE42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81" name="グラフィックス 80" descr="車">
              <a:extLst>
                <a:ext uri="{FF2B5EF4-FFF2-40B4-BE49-F238E27FC236}">
                  <a16:creationId xmlns:a16="http://schemas.microsoft.com/office/drawing/2014/main" id="{77D9D2B7-FF23-DA4B-A5D7-1CAC3CD577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grpSp>
        <p:nvGrpSpPr>
          <p:cNvPr id="82" name="グループ化 81">
            <a:extLst>
              <a:ext uri="{FF2B5EF4-FFF2-40B4-BE49-F238E27FC236}">
                <a16:creationId xmlns:a16="http://schemas.microsoft.com/office/drawing/2014/main" id="{A36D26C1-0417-D54B-99FD-751128C22C06}"/>
              </a:ext>
            </a:extLst>
          </p:cNvPr>
          <p:cNvGrpSpPr/>
          <p:nvPr/>
        </p:nvGrpSpPr>
        <p:grpSpPr>
          <a:xfrm>
            <a:off x="7225821" y="1492151"/>
            <a:ext cx="435853" cy="1227506"/>
            <a:chOff x="5327987" y="1521330"/>
            <a:chExt cx="435853" cy="1227506"/>
          </a:xfrm>
        </p:grpSpPr>
        <p:pic>
          <p:nvPicPr>
            <p:cNvPr id="83" name="グラフィックス 82" descr="車">
              <a:extLst>
                <a:ext uri="{FF2B5EF4-FFF2-40B4-BE49-F238E27FC236}">
                  <a16:creationId xmlns:a16="http://schemas.microsoft.com/office/drawing/2014/main" id="{191FE153-F7AB-A549-9644-3A380FBAA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84" name="グラフィックス 83" descr="車">
              <a:extLst>
                <a:ext uri="{FF2B5EF4-FFF2-40B4-BE49-F238E27FC236}">
                  <a16:creationId xmlns:a16="http://schemas.microsoft.com/office/drawing/2014/main" id="{85B17E9C-8F06-BB43-B263-BA9D159A43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85" name="グラフィックス 84" descr="車">
              <a:extLst>
                <a:ext uri="{FF2B5EF4-FFF2-40B4-BE49-F238E27FC236}">
                  <a16:creationId xmlns:a16="http://schemas.microsoft.com/office/drawing/2014/main" id="{36FC6D9E-1BEB-D64D-8CA9-717DD00B49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sp>
        <p:nvSpPr>
          <p:cNvPr id="87" name="テキスト ボックス 86">
            <a:extLst>
              <a:ext uri="{FF2B5EF4-FFF2-40B4-BE49-F238E27FC236}">
                <a16:creationId xmlns:a16="http://schemas.microsoft.com/office/drawing/2014/main" id="{E5F0E34E-0053-5B47-A705-1AF341709ED3}"/>
              </a:ext>
            </a:extLst>
          </p:cNvPr>
          <p:cNvSpPr txBox="1"/>
          <p:nvPr/>
        </p:nvSpPr>
        <p:spPr>
          <a:xfrm>
            <a:off x="5543108" y="3181762"/>
            <a:ext cx="3634095" cy="707886"/>
          </a:xfrm>
          <a:prstGeom prst="rect">
            <a:avLst/>
          </a:prstGeom>
          <a:noFill/>
        </p:spPr>
        <p:txBody>
          <a:bodyPr wrap="square" rtlCol="0">
            <a:spAutoFit/>
          </a:bodyPr>
          <a:lstStyle/>
          <a:p>
            <a:r>
              <a:rPr kumimoji="1" lang="en-US" altLang="ja-JP" sz="2000" dirty="0">
                <a:solidFill>
                  <a:schemeClr val="tx1">
                    <a:lumMod val="85000"/>
                    <a:lumOff val="15000"/>
                  </a:schemeClr>
                </a:solidFill>
              </a:rPr>
              <a:t>Regard </a:t>
            </a:r>
            <a:r>
              <a:rPr lang="en-US" altLang="ja-JP" sz="2000" dirty="0">
                <a:solidFill>
                  <a:schemeClr val="tx1">
                    <a:lumMod val="85000"/>
                    <a:lumOff val="15000"/>
                  </a:schemeClr>
                </a:solidFill>
              </a:rPr>
              <a:t>a </a:t>
            </a:r>
            <a:r>
              <a:rPr kumimoji="1" lang="en-US" altLang="ja-JP" sz="2000" dirty="0">
                <a:solidFill>
                  <a:schemeClr val="tx1">
                    <a:lumMod val="85000"/>
                    <a:lumOff val="15000"/>
                  </a:schemeClr>
                </a:solidFill>
              </a:rPr>
              <a:t>simulator as a black box</a:t>
            </a:r>
            <a:br>
              <a:rPr kumimoji="1" lang="en-US" altLang="ja-JP" sz="2000" dirty="0">
                <a:solidFill>
                  <a:schemeClr val="tx1">
                    <a:lumMod val="85000"/>
                    <a:lumOff val="15000"/>
                  </a:schemeClr>
                </a:solidFill>
              </a:rPr>
            </a:br>
            <a:r>
              <a:rPr lang="en" altLang="ja-JP" sz="2000" dirty="0">
                <a:solidFill>
                  <a:schemeClr val="tx1">
                    <a:lumMod val="85000"/>
                    <a:lumOff val="15000"/>
                  </a:schemeClr>
                </a:solidFill>
              </a:rPr>
              <a:t>for flexibility in the configuration</a:t>
            </a:r>
            <a:endParaRPr kumimoji="1" lang="en-US" altLang="ja-JP" sz="2000" dirty="0">
              <a:solidFill>
                <a:schemeClr val="tx1">
                  <a:lumMod val="85000"/>
                  <a:lumOff val="15000"/>
                </a:schemeClr>
              </a:solidFill>
            </a:endParaRPr>
          </a:p>
        </p:txBody>
      </p:sp>
      <p:sp>
        <p:nvSpPr>
          <p:cNvPr id="2" name="タイトル 1">
            <a:extLst>
              <a:ext uri="{FF2B5EF4-FFF2-40B4-BE49-F238E27FC236}">
                <a16:creationId xmlns:a16="http://schemas.microsoft.com/office/drawing/2014/main" id="{36C22739-8B0C-C943-B7BC-1FF4B2D58922}"/>
              </a:ext>
            </a:extLst>
          </p:cNvPr>
          <p:cNvSpPr>
            <a:spLocks noGrp="1"/>
          </p:cNvSpPr>
          <p:nvPr>
            <p:ph type="title" idx="4294967295"/>
          </p:nvPr>
        </p:nvSpPr>
        <p:spPr>
          <a:xfrm>
            <a:off x="628650" y="313172"/>
            <a:ext cx="7886700" cy="553654"/>
          </a:xfrm>
        </p:spPr>
        <p:txBody>
          <a:bodyPr>
            <a:normAutofit/>
          </a:bodyPr>
          <a:lstStyle/>
          <a:p>
            <a:r>
              <a:rPr kumimoji="1" lang="en-US" altLang="ja-JP" sz="3000" b="1" dirty="0">
                <a:latin typeface="+mn-lt"/>
              </a:rPr>
              <a:t>Previous Work to </a:t>
            </a:r>
            <a:r>
              <a:rPr lang="en-US" altLang="ja-JP" sz="3000" dirty="0"/>
              <a:t>E</a:t>
            </a:r>
            <a:r>
              <a:rPr kumimoji="1" lang="en-US" altLang="ja-JP" sz="3000" b="1" dirty="0">
                <a:latin typeface="+mn-lt"/>
              </a:rPr>
              <a:t>valuate the Simulator</a:t>
            </a:r>
            <a:endParaRPr kumimoji="1" lang="ja-JP" altLang="en-US" sz="3000" b="1">
              <a:latin typeface="+mn-lt"/>
            </a:endParaRPr>
          </a:p>
        </p:txBody>
      </p:sp>
      <p:sp>
        <p:nvSpPr>
          <p:cNvPr id="4" name="スライド番号プレースホルダー 3">
            <a:extLst>
              <a:ext uri="{FF2B5EF4-FFF2-40B4-BE49-F238E27FC236}">
                <a16:creationId xmlns:a16="http://schemas.microsoft.com/office/drawing/2014/main" id="{606C1759-1E98-184A-A161-CF7087911C04}"/>
              </a:ext>
            </a:extLst>
          </p:cNvPr>
          <p:cNvSpPr>
            <a:spLocks noGrp="1"/>
          </p:cNvSpPr>
          <p:nvPr>
            <p:ph type="sldNum" sz="quarter" idx="4294967295"/>
          </p:nvPr>
        </p:nvSpPr>
        <p:spPr>
          <a:xfrm>
            <a:off x="8515350" y="92"/>
            <a:ext cx="628650" cy="519546"/>
          </a:xfrm>
        </p:spPr>
        <p:txBody>
          <a:bodyPr/>
          <a:lstStyle/>
          <a:p>
            <a:fld id="{4E24F90A-FF2F-9F41-89D7-D74261B91ACF}" type="slidenum">
              <a:rPr kumimoji="1" lang="ja-JP" altLang="en-US" smtClean="0"/>
              <a:t>10</a:t>
            </a:fld>
            <a:endParaRPr kumimoji="1" lang="ja-JP" altLang="en-US"/>
          </a:p>
        </p:txBody>
      </p:sp>
      <p:sp>
        <p:nvSpPr>
          <p:cNvPr id="35" name="テキスト ボックス 34">
            <a:extLst>
              <a:ext uri="{FF2B5EF4-FFF2-40B4-BE49-F238E27FC236}">
                <a16:creationId xmlns:a16="http://schemas.microsoft.com/office/drawing/2014/main" id="{D345D339-1666-2140-9CD3-20A5DDB6641D}"/>
              </a:ext>
            </a:extLst>
          </p:cNvPr>
          <p:cNvSpPr txBox="1"/>
          <p:nvPr/>
        </p:nvSpPr>
        <p:spPr>
          <a:xfrm>
            <a:off x="603054" y="1175225"/>
            <a:ext cx="3636106" cy="2677656"/>
          </a:xfrm>
          <a:prstGeom prst="rect">
            <a:avLst/>
          </a:prstGeom>
          <a:noFill/>
        </p:spPr>
        <p:txBody>
          <a:bodyPr wrap="square" rtlCol="0">
            <a:spAutoFit/>
          </a:bodyPr>
          <a:lstStyle/>
          <a:p>
            <a:pPr marL="457200" indent="-457200">
              <a:buAutoNum type="arabicPeriod"/>
            </a:pPr>
            <a:r>
              <a:rPr lang="en-US" altLang="ja-JP" sz="2400" b="1" dirty="0">
                <a:solidFill>
                  <a:schemeClr val="tx1">
                    <a:lumMod val="85000"/>
                    <a:lumOff val="15000"/>
                  </a:schemeClr>
                </a:solidFill>
              </a:rPr>
              <a:t>S</a:t>
            </a:r>
            <a:r>
              <a:rPr kumimoji="1" lang="en-US" altLang="ja-JP" sz="2400" b="1" dirty="0">
                <a:solidFill>
                  <a:schemeClr val="tx1">
                    <a:lumMod val="85000"/>
                    <a:lumOff val="15000"/>
                  </a:schemeClr>
                </a:solidFill>
              </a:rPr>
              <a:t>etting the Rule-based</a:t>
            </a:r>
            <a:br>
              <a:rPr lang="en-US" altLang="ja-JP" sz="2400" b="1" dirty="0">
                <a:solidFill>
                  <a:schemeClr val="tx1">
                    <a:lumMod val="85000"/>
                    <a:lumOff val="15000"/>
                  </a:schemeClr>
                </a:solidFill>
              </a:rPr>
            </a:br>
            <a:r>
              <a:rPr kumimoji="1" lang="en-US" altLang="ja-JP" sz="2400" b="1" dirty="0">
                <a:solidFill>
                  <a:schemeClr val="tx1">
                    <a:lumMod val="85000"/>
                    <a:lumOff val="15000"/>
                  </a:schemeClr>
                </a:solidFill>
              </a:rPr>
              <a:t>controller</a:t>
            </a:r>
          </a:p>
          <a:p>
            <a:pPr marL="457200" indent="-457200">
              <a:buAutoNum type="arabicPeriod"/>
            </a:pPr>
            <a:r>
              <a:rPr lang="en-US" altLang="ja-JP" sz="2400" dirty="0">
                <a:solidFill>
                  <a:schemeClr val="bg1">
                    <a:lumMod val="65000"/>
                  </a:schemeClr>
                </a:solidFill>
              </a:rPr>
              <a:t>C</a:t>
            </a:r>
            <a:r>
              <a:rPr kumimoji="1" lang="en-US" altLang="ja-JP" sz="2400" dirty="0">
                <a:solidFill>
                  <a:schemeClr val="bg1">
                    <a:lumMod val="65000"/>
                  </a:schemeClr>
                </a:solidFill>
              </a:rPr>
              <a:t>hose a configuration</a:t>
            </a:r>
            <a:br>
              <a:rPr kumimoji="1" lang="en-US" altLang="ja-JP" sz="2400" dirty="0">
                <a:solidFill>
                  <a:schemeClr val="bg1">
                    <a:lumMod val="65000"/>
                  </a:schemeClr>
                </a:solidFill>
              </a:rPr>
            </a:br>
            <a:r>
              <a:rPr kumimoji="1" lang="en-US" altLang="ja-JP" sz="2400" dirty="0">
                <a:solidFill>
                  <a:schemeClr val="bg1">
                    <a:lumMod val="65000"/>
                  </a:schemeClr>
                </a:solidFill>
              </a:rPr>
              <a:t>of the powertrain</a:t>
            </a:r>
          </a:p>
          <a:p>
            <a:pPr marL="457200" indent="-457200">
              <a:buAutoNum type="arabicPeriod"/>
            </a:pPr>
            <a:r>
              <a:rPr kumimoji="1" lang="en-US" altLang="ja-JP" sz="2400" dirty="0">
                <a:solidFill>
                  <a:schemeClr val="bg1">
                    <a:lumMod val="65000"/>
                  </a:schemeClr>
                </a:solidFill>
              </a:rPr>
              <a:t>Parameter Tuning</a:t>
            </a:r>
          </a:p>
          <a:p>
            <a:pPr marL="457200" indent="-457200">
              <a:buAutoNum type="arabicPeriod"/>
            </a:pPr>
            <a:r>
              <a:rPr lang="en-US" altLang="ja-JP" sz="2400" dirty="0">
                <a:solidFill>
                  <a:schemeClr val="bg1">
                    <a:lumMod val="65000"/>
                  </a:schemeClr>
                </a:solidFill>
              </a:rPr>
              <a:t>Drive by optimized</a:t>
            </a:r>
            <a:br>
              <a:rPr lang="en-US" altLang="ja-JP" sz="2400" dirty="0">
                <a:solidFill>
                  <a:schemeClr val="bg1">
                    <a:lumMod val="65000"/>
                  </a:schemeClr>
                </a:solidFill>
              </a:rPr>
            </a:br>
            <a:r>
              <a:rPr lang="en-US" altLang="ja-JP" sz="2400" dirty="0">
                <a:solidFill>
                  <a:schemeClr val="bg1">
                    <a:lumMod val="65000"/>
                  </a:schemeClr>
                </a:solidFill>
              </a:rPr>
              <a:t>controller</a:t>
            </a:r>
            <a:endParaRPr kumimoji="1" lang="en-US" altLang="ja-JP" sz="2400" dirty="0">
              <a:solidFill>
                <a:schemeClr val="bg1">
                  <a:lumMod val="65000"/>
                </a:schemeClr>
              </a:solidFill>
            </a:endParaRPr>
          </a:p>
        </p:txBody>
      </p:sp>
      <p:sp>
        <p:nvSpPr>
          <p:cNvPr id="39" name="正方形/長方形 38">
            <a:extLst>
              <a:ext uri="{FF2B5EF4-FFF2-40B4-BE49-F238E27FC236}">
                <a16:creationId xmlns:a16="http://schemas.microsoft.com/office/drawing/2014/main" id="{526A5B9B-6985-834A-A27B-C5CD98EE6C2F}"/>
              </a:ext>
            </a:extLst>
          </p:cNvPr>
          <p:cNvSpPr/>
          <p:nvPr/>
        </p:nvSpPr>
        <p:spPr>
          <a:xfrm>
            <a:off x="6161891" y="4082570"/>
            <a:ext cx="2682254" cy="1357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lumMod val="85000"/>
                    <a:lumOff val="15000"/>
                  </a:schemeClr>
                </a:solidFill>
              </a:rPr>
              <a:t>Optimized</a:t>
            </a:r>
            <a:br>
              <a:rPr lang="en-US" altLang="ja-JP" sz="2400" dirty="0">
                <a:solidFill>
                  <a:schemeClr val="tx1">
                    <a:lumMod val="85000"/>
                    <a:lumOff val="15000"/>
                  </a:schemeClr>
                </a:solidFill>
              </a:rPr>
            </a:br>
            <a:r>
              <a:rPr kumimoji="1" lang="en-US" altLang="ja-JP" sz="2400" dirty="0">
                <a:solidFill>
                  <a:schemeClr val="tx1">
                    <a:lumMod val="85000"/>
                    <a:lumOff val="15000"/>
                  </a:schemeClr>
                </a:solidFill>
              </a:rPr>
              <a:t>Rule-based</a:t>
            </a:r>
            <a:br>
              <a:rPr kumimoji="1" lang="en-US" altLang="ja-JP" sz="2400" dirty="0">
                <a:solidFill>
                  <a:schemeClr val="tx1">
                    <a:lumMod val="85000"/>
                    <a:lumOff val="15000"/>
                  </a:schemeClr>
                </a:solidFill>
              </a:rPr>
            </a:br>
            <a:r>
              <a:rPr kumimoji="1" lang="en-US" altLang="ja-JP" sz="2400" dirty="0">
                <a:solidFill>
                  <a:schemeClr val="tx1">
                    <a:lumMod val="85000"/>
                    <a:lumOff val="15000"/>
                  </a:schemeClr>
                </a:solidFill>
              </a:rPr>
              <a:t>controller</a:t>
            </a:r>
          </a:p>
        </p:txBody>
      </p:sp>
      <p:sp>
        <p:nvSpPr>
          <p:cNvPr id="40" name="右矢印 39">
            <a:extLst>
              <a:ext uri="{FF2B5EF4-FFF2-40B4-BE49-F238E27FC236}">
                <a16:creationId xmlns:a16="http://schemas.microsoft.com/office/drawing/2014/main" id="{427D3AAD-B55C-0E44-85A2-3568736FCE99}"/>
              </a:ext>
            </a:extLst>
          </p:cNvPr>
          <p:cNvSpPr/>
          <p:nvPr/>
        </p:nvSpPr>
        <p:spPr>
          <a:xfrm>
            <a:off x="4693563" y="4761314"/>
            <a:ext cx="1284581" cy="4903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41" name="テキスト ボックス 40">
            <a:extLst>
              <a:ext uri="{FF2B5EF4-FFF2-40B4-BE49-F238E27FC236}">
                <a16:creationId xmlns:a16="http://schemas.microsoft.com/office/drawing/2014/main" id="{D5580687-A01A-1C48-901B-18F2DDB4B500}"/>
              </a:ext>
            </a:extLst>
          </p:cNvPr>
          <p:cNvSpPr txBox="1"/>
          <p:nvPr/>
        </p:nvSpPr>
        <p:spPr>
          <a:xfrm>
            <a:off x="4581493" y="4090973"/>
            <a:ext cx="1389419" cy="769441"/>
          </a:xfrm>
          <a:prstGeom prst="rect">
            <a:avLst/>
          </a:prstGeom>
          <a:noFill/>
        </p:spPr>
        <p:txBody>
          <a:bodyPr wrap="none" rtlCol="0">
            <a:spAutoFit/>
          </a:bodyPr>
          <a:lstStyle/>
          <a:p>
            <a:pPr algn="ctr"/>
            <a:r>
              <a:rPr kumimoji="1" lang="en-US" altLang="ja-JP" sz="2200" dirty="0">
                <a:solidFill>
                  <a:schemeClr val="tx1">
                    <a:lumMod val="85000"/>
                    <a:lumOff val="15000"/>
                  </a:schemeClr>
                </a:solidFill>
              </a:rPr>
              <a:t>parameter</a:t>
            </a:r>
            <a:br>
              <a:rPr kumimoji="1" lang="en-US" altLang="ja-JP" sz="2200" dirty="0">
                <a:solidFill>
                  <a:schemeClr val="tx1">
                    <a:lumMod val="85000"/>
                    <a:lumOff val="15000"/>
                  </a:schemeClr>
                </a:solidFill>
              </a:rPr>
            </a:br>
            <a:r>
              <a:rPr kumimoji="1" lang="en-US" altLang="ja-JP" sz="2200" dirty="0">
                <a:solidFill>
                  <a:schemeClr val="tx1">
                    <a:lumMod val="85000"/>
                    <a:lumOff val="15000"/>
                  </a:schemeClr>
                </a:solidFill>
              </a:rPr>
              <a:t>tuning</a:t>
            </a:r>
            <a:endParaRPr kumimoji="1" lang="ja-JP" altLang="en-US" sz="2200">
              <a:solidFill>
                <a:schemeClr val="tx1">
                  <a:lumMod val="85000"/>
                  <a:lumOff val="15000"/>
                </a:schemeClr>
              </a:solidFill>
            </a:endParaRPr>
          </a:p>
        </p:txBody>
      </p:sp>
      <p:cxnSp>
        <p:nvCxnSpPr>
          <p:cNvPr id="46" name="直線矢印コネクタ 45">
            <a:extLst>
              <a:ext uri="{FF2B5EF4-FFF2-40B4-BE49-F238E27FC236}">
                <a16:creationId xmlns:a16="http://schemas.microsoft.com/office/drawing/2014/main" id="{3069C24D-5CBE-8046-900B-DFF392B5F438}"/>
              </a:ext>
            </a:extLst>
          </p:cNvPr>
          <p:cNvCxnSpPr>
            <a:cxnSpLocks/>
          </p:cNvCxnSpPr>
          <p:nvPr/>
        </p:nvCxnSpPr>
        <p:spPr>
          <a:xfrm>
            <a:off x="5339526" y="3682433"/>
            <a:ext cx="0" cy="3816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26652EE-F1E1-DE49-A508-2DBFFA840982}"/>
              </a:ext>
            </a:extLst>
          </p:cNvPr>
          <p:cNvSpPr/>
          <p:nvPr/>
        </p:nvSpPr>
        <p:spPr>
          <a:xfrm>
            <a:off x="4507246" y="957075"/>
            <a:ext cx="4636754" cy="58166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F8C76764-FDE5-2C47-868F-EDE87C300AA9}"/>
                  </a:ext>
                </a:extLst>
              </p:cNvPr>
              <p:cNvSpPr/>
              <p:nvPr/>
            </p:nvSpPr>
            <p:spPr>
              <a:xfrm>
                <a:off x="486321" y="4094040"/>
                <a:ext cx="3894700" cy="2677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lumMod val="85000"/>
                        <a:lumOff val="15000"/>
                      </a:schemeClr>
                    </a:solidFill>
                  </a:rPr>
                  <a:t>Rule-based controller</a:t>
                </a:r>
              </a:p>
              <a:p>
                <a:endParaRPr kumimoji="1" lang="en-US" altLang="ja-JP" sz="2000" dirty="0">
                  <a:solidFill>
                    <a:schemeClr val="tx1">
                      <a:lumMod val="85000"/>
                      <a:lumOff val="15000"/>
                    </a:schemeClr>
                  </a:solidFill>
                </a:endParaRPr>
              </a:p>
              <a:p>
                <a:pPr marL="342900" indent="-342900">
                  <a:buAutoNum type="arabicPeriod"/>
                </a:pPr>
                <a:r>
                  <a:rPr lang="en-US" altLang="ja-JP" sz="2000" dirty="0">
                    <a:solidFill>
                      <a:schemeClr val="tx1">
                        <a:lumMod val="85000"/>
                        <a:lumOff val="15000"/>
                      </a:schemeClr>
                    </a:solidFill>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rPr>
                      <m:t>𝑎</m:t>
                    </m:r>
                  </m:oMath>
                </a14:m>
                <a:r>
                  <a:rPr lang="en-US" altLang="ja-JP" sz="2000" dirty="0">
                    <a:solidFill>
                      <a:schemeClr val="tx1">
                        <a:lumMod val="85000"/>
                        <a:lumOff val="15000"/>
                      </a:schemeClr>
                    </a:solidFill>
                  </a:rPr>
                  <a:t> (km/h)</a:t>
                </a:r>
                <a:br>
                  <a:rPr lang="en-US" altLang="ja-JP" sz="2000" dirty="0">
                    <a:solidFill>
                      <a:schemeClr val="tx1">
                        <a:lumMod val="85000"/>
                        <a:lumOff val="15000"/>
                      </a:schemeClr>
                    </a:solidFill>
                  </a:rPr>
                </a:br>
                <a:r>
                  <a:rPr lang="en-US" altLang="ja-JP" sz="2000" dirty="0">
                    <a:solidFill>
                      <a:schemeClr val="tx1">
                        <a:lumMod val="85000"/>
                        <a:lumOff val="15000"/>
                      </a:schemeClr>
                    </a:solidFill>
                  </a:rPr>
                  <a:t>&amp; SOC ≤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rPr>
                      <m:t>𝑏</m:t>
                    </m:r>
                  </m:oMath>
                </a14:m>
                <a:r>
                  <a:rPr lang="en-US" altLang="ja-JP" sz="2000" dirty="0">
                    <a:solidFill>
                      <a:schemeClr val="tx1">
                        <a:lumMod val="85000"/>
                        <a:lumOff val="15000"/>
                      </a:schemeClr>
                    </a:solidFill>
                  </a:rPr>
                  <a:t>% </a:t>
                </a:r>
                <a:r>
                  <a:rPr lang="en-US" altLang="ja-JP" sz="2000" dirty="0">
                    <a:solidFill>
                      <a:schemeClr val="tx1">
                        <a:lumMod val="85000"/>
                        <a:lumOff val="15000"/>
                      </a:schemeClr>
                    </a:solidFill>
                    <a:sym typeface="Wingdings" pitchFamily="2" charset="2"/>
                  </a:rPr>
                  <a:t> high HV driving </a:t>
                </a:r>
              </a:p>
              <a:p>
                <a:pPr marL="342900" indent="-342900">
                  <a:buAutoNum type="arabicPeriod"/>
                </a:pPr>
                <a:r>
                  <a:rPr lang="en-US" altLang="ja-JP" sz="2000" dirty="0">
                    <a:solidFill>
                      <a:schemeClr val="tx1">
                        <a:lumMod val="85000"/>
                        <a:lumOff val="15000"/>
                      </a:schemeClr>
                    </a:solidFill>
                    <a:sym typeface="Wingdings" pitchFamily="2" charset="2"/>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sym typeface="Wingdings" pitchFamily="2" charset="2"/>
                      </a:rPr>
                      <m:t>𝑎</m:t>
                    </m:r>
                  </m:oMath>
                </a14:m>
                <a:r>
                  <a:rPr lang="en-US" altLang="ja-JP" sz="2000" dirty="0">
                    <a:solidFill>
                      <a:schemeClr val="tx1">
                        <a:lumMod val="85000"/>
                        <a:lumOff val="15000"/>
                      </a:schemeClr>
                    </a:solidFill>
                    <a:sym typeface="Wingdings" pitchFamily="2" charset="2"/>
                  </a:rPr>
                  <a:t> (km/h)</a:t>
                </a:r>
                <a:br>
                  <a:rPr lang="en-US" altLang="ja-JP" sz="2000" dirty="0">
                    <a:solidFill>
                      <a:schemeClr val="tx1">
                        <a:lumMod val="85000"/>
                        <a:lumOff val="15000"/>
                      </a:schemeClr>
                    </a:solidFill>
                    <a:sym typeface="Wingdings" pitchFamily="2" charset="2"/>
                  </a:rPr>
                </a:br>
                <a:r>
                  <a:rPr lang="en-US" altLang="ja-JP" sz="2000" dirty="0">
                    <a:solidFill>
                      <a:schemeClr val="tx1">
                        <a:lumMod val="85000"/>
                        <a:lumOff val="15000"/>
                      </a:schemeClr>
                    </a:solidFill>
                    <a:sym typeface="Wingdings" pitchFamily="2" charset="2"/>
                  </a:rPr>
                  <a:t>&amp;  SOC &gt;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sym typeface="Wingdings" pitchFamily="2" charset="2"/>
                      </a:rPr>
                      <m:t>𝑏</m:t>
                    </m:r>
                  </m:oMath>
                </a14:m>
                <a:r>
                  <a:rPr lang="en-US" altLang="ja-JP" sz="2000" dirty="0">
                    <a:solidFill>
                      <a:schemeClr val="tx1">
                        <a:lumMod val="85000"/>
                        <a:lumOff val="15000"/>
                      </a:schemeClr>
                    </a:solidFill>
                    <a:sym typeface="Wingdings" pitchFamily="2" charset="2"/>
                  </a:rPr>
                  <a:t>%  low HV driving</a:t>
                </a:r>
              </a:p>
              <a:p>
                <a:pPr marL="342900" indent="-342900">
                  <a:buAutoNum type="arabicPeriod"/>
                </a:pPr>
                <a:r>
                  <a:rPr lang="en-US" altLang="ja-JP" sz="2000" dirty="0">
                    <a:solidFill>
                      <a:schemeClr val="tx1">
                        <a:lumMod val="85000"/>
                        <a:lumOff val="15000"/>
                      </a:schemeClr>
                    </a:solidFill>
                    <a:sym typeface="Wingdings" pitchFamily="2" charset="2"/>
                  </a:rPr>
                  <a:t>velocity &lt; a (km/h)  EV driving </a:t>
                </a:r>
              </a:p>
              <a:p>
                <a:r>
                  <a:rPr kumimoji="1" lang="en-US" altLang="ja-JP" sz="2000" dirty="0">
                    <a:solidFill>
                      <a:schemeClr val="tx1">
                        <a:lumMod val="85000"/>
                        <a:lumOff val="15000"/>
                      </a:schemeClr>
                    </a:solidFill>
                    <a:sym typeface="Wingdings" pitchFamily="2" charset="2"/>
                  </a:rPr>
                  <a:t>…</a:t>
                </a:r>
                <a:endParaRPr kumimoji="1" lang="ja-JP" altLang="en-US" sz="2000">
                  <a:solidFill>
                    <a:schemeClr val="tx1">
                      <a:lumMod val="85000"/>
                      <a:lumOff val="15000"/>
                    </a:schemeClr>
                  </a:solidFill>
                </a:endParaRPr>
              </a:p>
            </p:txBody>
          </p:sp>
        </mc:Choice>
        <mc:Fallback xmlns="">
          <p:sp>
            <p:nvSpPr>
              <p:cNvPr id="37" name="正方形/長方形 36">
                <a:extLst>
                  <a:ext uri="{FF2B5EF4-FFF2-40B4-BE49-F238E27FC236}">
                    <a16:creationId xmlns:a16="http://schemas.microsoft.com/office/drawing/2014/main" id="{F8C76764-FDE5-2C47-868F-EDE87C300AA9}"/>
                  </a:ext>
                </a:extLst>
              </p:cNvPr>
              <p:cNvSpPr>
                <a:spLocks noRot="1" noChangeAspect="1" noMove="1" noResize="1" noEditPoints="1" noAdjustHandles="1" noChangeArrowheads="1" noChangeShapeType="1" noTextEdit="1"/>
              </p:cNvSpPr>
              <p:nvPr/>
            </p:nvSpPr>
            <p:spPr>
              <a:xfrm>
                <a:off x="486321" y="4094040"/>
                <a:ext cx="3894700" cy="2677656"/>
              </a:xfrm>
              <a:prstGeom prst="rect">
                <a:avLst/>
              </a:prstGeom>
              <a:blipFill>
                <a:blip r:embed="rId5"/>
                <a:stretch>
                  <a:fillRect l="-1294" r="-1294" b="-1878"/>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370242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C24AE93D-580B-024C-A607-71EB854D74F3}"/>
              </a:ext>
            </a:extLst>
          </p:cNvPr>
          <p:cNvSpPr txBox="1"/>
          <p:nvPr/>
        </p:nvSpPr>
        <p:spPr>
          <a:xfrm>
            <a:off x="4436557" y="5603071"/>
            <a:ext cx="4707443" cy="1107996"/>
          </a:xfrm>
          <a:prstGeom prst="rect">
            <a:avLst/>
          </a:prstGeom>
          <a:noFill/>
        </p:spPr>
        <p:txBody>
          <a:bodyPr wrap="none" rtlCol="0">
            <a:spAutoFit/>
          </a:bodyPr>
          <a:lstStyle/>
          <a:p>
            <a:pPr marL="342900" indent="-342900">
              <a:buFont typeface="Wingdings" pitchFamily="2" charset="2"/>
              <a:buChar char="ü"/>
            </a:pPr>
            <a:r>
              <a:rPr lang="en" altLang="ja-JP" sz="2200" dirty="0">
                <a:solidFill>
                  <a:schemeClr val="tx1">
                    <a:lumMod val="85000"/>
                    <a:lumOff val="15000"/>
                  </a:schemeClr>
                </a:solidFill>
              </a:rPr>
              <a:t>Parameter tuning for</a:t>
            </a:r>
            <a:br>
              <a:rPr lang="en" altLang="ja-JP" sz="2200" dirty="0">
                <a:solidFill>
                  <a:schemeClr val="tx1">
                    <a:lumMod val="85000"/>
                    <a:lumOff val="15000"/>
                  </a:schemeClr>
                </a:solidFill>
              </a:rPr>
            </a:br>
            <a:r>
              <a:rPr lang="en" altLang="ja-JP" sz="2200" dirty="0">
                <a:solidFill>
                  <a:schemeClr val="tx1">
                    <a:lumMod val="85000"/>
                    <a:lumOff val="15000"/>
                  </a:schemeClr>
                </a:solidFill>
              </a:rPr>
              <a:t>one candidate takes a lot of time</a:t>
            </a:r>
          </a:p>
          <a:p>
            <a:pPr marL="342900" indent="-342900">
              <a:buFont typeface="Wingdings" pitchFamily="2" charset="2"/>
              <a:buChar char="ü"/>
            </a:pPr>
            <a:r>
              <a:rPr lang="en" altLang="ja-JP" sz="2200" dirty="0">
                <a:solidFill>
                  <a:schemeClr val="tx1">
                    <a:lumMod val="85000"/>
                    <a:lumOff val="15000"/>
                  </a:schemeClr>
                </a:solidFill>
              </a:rPr>
              <a:t>Search region is limited by controller</a:t>
            </a:r>
          </a:p>
        </p:txBody>
      </p:sp>
      <p:sp>
        <p:nvSpPr>
          <p:cNvPr id="2" name="タイトル 1">
            <a:extLst>
              <a:ext uri="{FF2B5EF4-FFF2-40B4-BE49-F238E27FC236}">
                <a16:creationId xmlns:a16="http://schemas.microsoft.com/office/drawing/2014/main" id="{36C22739-8B0C-C943-B7BC-1FF4B2D58922}"/>
              </a:ext>
            </a:extLst>
          </p:cNvPr>
          <p:cNvSpPr>
            <a:spLocks noGrp="1"/>
          </p:cNvSpPr>
          <p:nvPr>
            <p:ph type="title" idx="4294967295"/>
          </p:nvPr>
        </p:nvSpPr>
        <p:spPr>
          <a:xfrm>
            <a:off x="628650" y="313172"/>
            <a:ext cx="7886700" cy="553654"/>
          </a:xfrm>
        </p:spPr>
        <p:txBody>
          <a:bodyPr>
            <a:normAutofit/>
          </a:bodyPr>
          <a:lstStyle/>
          <a:p>
            <a:r>
              <a:rPr kumimoji="1" lang="en-US" altLang="ja-JP" sz="3000" b="1" dirty="0">
                <a:latin typeface="+mn-lt"/>
              </a:rPr>
              <a:t>Previous </a:t>
            </a:r>
            <a:r>
              <a:rPr lang="en-US" altLang="ja-JP" sz="3000" dirty="0"/>
              <a:t>Work to Evaluate the Simulator</a:t>
            </a:r>
            <a:endParaRPr kumimoji="1" lang="ja-JP" altLang="en-US" sz="3000" b="1">
              <a:latin typeface="+mn-lt"/>
            </a:endParaRPr>
          </a:p>
        </p:txBody>
      </p:sp>
      <p:sp>
        <p:nvSpPr>
          <p:cNvPr id="4" name="スライド番号プレースホルダー 3">
            <a:extLst>
              <a:ext uri="{FF2B5EF4-FFF2-40B4-BE49-F238E27FC236}">
                <a16:creationId xmlns:a16="http://schemas.microsoft.com/office/drawing/2014/main" id="{606C1759-1E98-184A-A161-CF7087911C04}"/>
              </a:ext>
            </a:extLst>
          </p:cNvPr>
          <p:cNvSpPr>
            <a:spLocks noGrp="1"/>
          </p:cNvSpPr>
          <p:nvPr>
            <p:ph type="sldNum" sz="quarter" idx="4294967295"/>
          </p:nvPr>
        </p:nvSpPr>
        <p:spPr>
          <a:xfrm>
            <a:off x="8515350" y="92"/>
            <a:ext cx="628650" cy="519546"/>
          </a:xfrm>
        </p:spPr>
        <p:txBody>
          <a:bodyPr/>
          <a:lstStyle/>
          <a:p>
            <a:fld id="{4E24F90A-FF2F-9F41-89D7-D74261B91ACF}" type="slidenum">
              <a:rPr kumimoji="1" lang="ja-JP" altLang="en-US" smtClean="0"/>
              <a:t>11</a:t>
            </a:fld>
            <a:endParaRPr kumimoji="1" lang="ja-JP" altLang="en-US"/>
          </a:p>
        </p:txBody>
      </p:sp>
      <p:grpSp>
        <p:nvGrpSpPr>
          <p:cNvPr id="63" name="グループ化 62">
            <a:extLst>
              <a:ext uri="{FF2B5EF4-FFF2-40B4-BE49-F238E27FC236}">
                <a16:creationId xmlns:a16="http://schemas.microsoft.com/office/drawing/2014/main" id="{D792A3CB-045F-9446-8407-9EA7FF249810}"/>
              </a:ext>
            </a:extLst>
          </p:cNvPr>
          <p:cNvGrpSpPr/>
          <p:nvPr/>
        </p:nvGrpSpPr>
        <p:grpSpPr>
          <a:xfrm>
            <a:off x="4950326" y="1492151"/>
            <a:ext cx="435853" cy="1227506"/>
            <a:chOff x="5327987" y="1521330"/>
            <a:chExt cx="435853" cy="1227506"/>
          </a:xfrm>
        </p:grpSpPr>
        <p:pic>
          <p:nvPicPr>
            <p:cNvPr id="25" name="グラフィックス 24" descr="車">
              <a:extLst>
                <a:ext uri="{FF2B5EF4-FFF2-40B4-BE49-F238E27FC236}">
                  <a16:creationId xmlns:a16="http://schemas.microsoft.com/office/drawing/2014/main" id="{FC454238-F0BC-B544-B4A4-AB447A63E3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26" name="グラフィックス 25" descr="車">
              <a:extLst>
                <a:ext uri="{FF2B5EF4-FFF2-40B4-BE49-F238E27FC236}">
                  <a16:creationId xmlns:a16="http://schemas.microsoft.com/office/drawing/2014/main" id="{7FA412EA-858F-0941-BAC9-777C2B283D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27" name="グラフィックス 26" descr="車">
              <a:extLst>
                <a:ext uri="{FF2B5EF4-FFF2-40B4-BE49-F238E27FC236}">
                  <a16:creationId xmlns:a16="http://schemas.microsoft.com/office/drawing/2014/main" id="{1C8F3A2F-87A2-8F4C-906D-77F66B6ACC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D77C961A-233D-E447-A86C-B54481B0A475}"/>
                  </a:ext>
                </a:extLst>
              </p:cNvPr>
              <p:cNvSpPr/>
              <p:nvPr/>
            </p:nvSpPr>
            <p:spPr>
              <a:xfrm>
                <a:off x="486321" y="4094040"/>
                <a:ext cx="3894700" cy="2677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lumMod val="85000"/>
                        <a:lumOff val="15000"/>
                      </a:schemeClr>
                    </a:solidFill>
                  </a:rPr>
                  <a:t>Rule-based controller</a:t>
                </a:r>
              </a:p>
              <a:p>
                <a:endParaRPr kumimoji="1" lang="en-US" altLang="ja-JP" sz="2000" dirty="0">
                  <a:solidFill>
                    <a:schemeClr val="tx1">
                      <a:lumMod val="85000"/>
                      <a:lumOff val="15000"/>
                    </a:schemeClr>
                  </a:solidFill>
                </a:endParaRPr>
              </a:p>
              <a:p>
                <a:pPr marL="342900" indent="-342900">
                  <a:buAutoNum type="arabicPeriod"/>
                </a:pPr>
                <a:r>
                  <a:rPr lang="en-US" altLang="ja-JP" sz="2000" dirty="0">
                    <a:solidFill>
                      <a:schemeClr val="tx1">
                        <a:lumMod val="85000"/>
                        <a:lumOff val="15000"/>
                      </a:schemeClr>
                    </a:solidFill>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rPr>
                      <m:t>𝑎</m:t>
                    </m:r>
                  </m:oMath>
                </a14:m>
                <a:r>
                  <a:rPr lang="en-US" altLang="ja-JP" sz="2000" dirty="0">
                    <a:solidFill>
                      <a:schemeClr val="tx1">
                        <a:lumMod val="85000"/>
                        <a:lumOff val="15000"/>
                      </a:schemeClr>
                    </a:solidFill>
                  </a:rPr>
                  <a:t> (km/h)</a:t>
                </a:r>
                <a:br>
                  <a:rPr lang="en-US" altLang="ja-JP" sz="2000" dirty="0">
                    <a:solidFill>
                      <a:schemeClr val="tx1">
                        <a:lumMod val="85000"/>
                        <a:lumOff val="15000"/>
                      </a:schemeClr>
                    </a:solidFill>
                  </a:rPr>
                </a:br>
                <a:r>
                  <a:rPr lang="en-US" altLang="ja-JP" sz="2000" dirty="0">
                    <a:solidFill>
                      <a:schemeClr val="tx1">
                        <a:lumMod val="85000"/>
                        <a:lumOff val="15000"/>
                      </a:schemeClr>
                    </a:solidFill>
                  </a:rPr>
                  <a:t>&amp; SOC ≤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rPr>
                      <m:t>𝑏</m:t>
                    </m:r>
                  </m:oMath>
                </a14:m>
                <a:r>
                  <a:rPr lang="en-US" altLang="ja-JP" sz="2000" dirty="0">
                    <a:solidFill>
                      <a:schemeClr val="tx1">
                        <a:lumMod val="85000"/>
                        <a:lumOff val="15000"/>
                      </a:schemeClr>
                    </a:solidFill>
                  </a:rPr>
                  <a:t>% </a:t>
                </a:r>
                <a:r>
                  <a:rPr lang="en-US" altLang="ja-JP" sz="2000" dirty="0">
                    <a:solidFill>
                      <a:schemeClr val="tx1">
                        <a:lumMod val="85000"/>
                        <a:lumOff val="15000"/>
                      </a:schemeClr>
                    </a:solidFill>
                    <a:sym typeface="Wingdings" pitchFamily="2" charset="2"/>
                  </a:rPr>
                  <a:t> high HV driving </a:t>
                </a:r>
              </a:p>
              <a:p>
                <a:pPr marL="342900" indent="-342900">
                  <a:buAutoNum type="arabicPeriod"/>
                </a:pPr>
                <a:r>
                  <a:rPr lang="en-US" altLang="ja-JP" sz="2000" dirty="0">
                    <a:solidFill>
                      <a:schemeClr val="tx1">
                        <a:lumMod val="85000"/>
                        <a:lumOff val="15000"/>
                      </a:schemeClr>
                    </a:solidFill>
                    <a:sym typeface="Wingdings" pitchFamily="2" charset="2"/>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sym typeface="Wingdings" pitchFamily="2" charset="2"/>
                      </a:rPr>
                      <m:t>𝑎</m:t>
                    </m:r>
                  </m:oMath>
                </a14:m>
                <a:r>
                  <a:rPr lang="en-US" altLang="ja-JP" sz="2000" dirty="0">
                    <a:solidFill>
                      <a:schemeClr val="tx1">
                        <a:lumMod val="85000"/>
                        <a:lumOff val="15000"/>
                      </a:schemeClr>
                    </a:solidFill>
                    <a:sym typeface="Wingdings" pitchFamily="2" charset="2"/>
                  </a:rPr>
                  <a:t> (km/h)</a:t>
                </a:r>
                <a:br>
                  <a:rPr lang="en-US" altLang="ja-JP" sz="2000" dirty="0">
                    <a:solidFill>
                      <a:schemeClr val="tx1">
                        <a:lumMod val="85000"/>
                        <a:lumOff val="15000"/>
                      </a:schemeClr>
                    </a:solidFill>
                    <a:sym typeface="Wingdings" pitchFamily="2" charset="2"/>
                  </a:rPr>
                </a:br>
                <a:r>
                  <a:rPr lang="en-US" altLang="ja-JP" sz="2000" dirty="0">
                    <a:solidFill>
                      <a:schemeClr val="tx1">
                        <a:lumMod val="85000"/>
                        <a:lumOff val="15000"/>
                      </a:schemeClr>
                    </a:solidFill>
                    <a:sym typeface="Wingdings" pitchFamily="2" charset="2"/>
                  </a:rPr>
                  <a:t>&amp;  SOC &gt;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sym typeface="Wingdings" pitchFamily="2" charset="2"/>
                      </a:rPr>
                      <m:t>𝑏</m:t>
                    </m:r>
                  </m:oMath>
                </a14:m>
                <a:r>
                  <a:rPr lang="en-US" altLang="ja-JP" sz="2000" dirty="0">
                    <a:solidFill>
                      <a:schemeClr val="tx1">
                        <a:lumMod val="85000"/>
                        <a:lumOff val="15000"/>
                      </a:schemeClr>
                    </a:solidFill>
                    <a:sym typeface="Wingdings" pitchFamily="2" charset="2"/>
                  </a:rPr>
                  <a:t>%  low HV driving</a:t>
                </a:r>
              </a:p>
              <a:p>
                <a:pPr marL="342900" indent="-342900">
                  <a:buAutoNum type="arabicPeriod"/>
                </a:pPr>
                <a:r>
                  <a:rPr lang="en-US" altLang="ja-JP" sz="2000" dirty="0">
                    <a:solidFill>
                      <a:schemeClr val="tx1">
                        <a:lumMod val="85000"/>
                        <a:lumOff val="15000"/>
                      </a:schemeClr>
                    </a:solidFill>
                    <a:sym typeface="Wingdings" pitchFamily="2" charset="2"/>
                  </a:rPr>
                  <a:t>velocity &lt; a (km/h)  EV driving </a:t>
                </a:r>
              </a:p>
              <a:p>
                <a:r>
                  <a:rPr kumimoji="1" lang="en-US" altLang="ja-JP" sz="2000" dirty="0">
                    <a:solidFill>
                      <a:schemeClr val="tx1">
                        <a:lumMod val="85000"/>
                        <a:lumOff val="15000"/>
                      </a:schemeClr>
                    </a:solidFill>
                    <a:sym typeface="Wingdings" pitchFamily="2" charset="2"/>
                  </a:rPr>
                  <a:t>…</a:t>
                </a:r>
                <a:endParaRPr kumimoji="1" lang="ja-JP" altLang="en-US" sz="2000">
                  <a:solidFill>
                    <a:schemeClr val="tx1">
                      <a:lumMod val="85000"/>
                      <a:lumOff val="15000"/>
                    </a:schemeClr>
                  </a:solidFill>
                </a:endParaRPr>
              </a:p>
            </p:txBody>
          </p:sp>
        </mc:Choice>
        <mc:Fallback xmlns="">
          <p:sp>
            <p:nvSpPr>
              <p:cNvPr id="30" name="正方形/長方形 29">
                <a:extLst>
                  <a:ext uri="{FF2B5EF4-FFF2-40B4-BE49-F238E27FC236}">
                    <a16:creationId xmlns:a16="http://schemas.microsoft.com/office/drawing/2014/main" id="{D77C961A-233D-E447-A86C-B54481B0A475}"/>
                  </a:ext>
                </a:extLst>
              </p:cNvPr>
              <p:cNvSpPr>
                <a:spLocks noRot="1" noChangeAspect="1" noMove="1" noResize="1" noEditPoints="1" noAdjustHandles="1" noChangeArrowheads="1" noChangeShapeType="1" noTextEdit="1"/>
              </p:cNvSpPr>
              <p:nvPr/>
            </p:nvSpPr>
            <p:spPr>
              <a:xfrm>
                <a:off x="486321" y="4094040"/>
                <a:ext cx="3894700" cy="2677656"/>
              </a:xfrm>
              <a:prstGeom prst="rect">
                <a:avLst/>
              </a:prstGeom>
              <a:blipFill>
                <a:blip r:embed="rId5"/>
                <a:stretch>
                  <a:fillRect l="-1294" r="-1294" b="-1878"/>
                </a:stretch>
              </a:blipFill>
              <a:ln>
                <a:solidFill>
                  <a:schemeClr val="tx1"/>
                </a:solidFill>
              </a:ln>
            </p:spPr>
            <p:txBody>
              <a:bodyPr/>
              <a:lstStyle/>
              <a:p>
                <a:r>
                  <a:rPr lang="ja-JP" altLang="en-US">
                    <a:noFill/>
                  </a:rPr>
                  <a:t> </a:t>
                </a:r>
              </a:p>
            </p:txBody>
          </p:sp>
        </mc:Fallback>
      </mc:AlternateContent>
      <p:pic>
        <p:nvPicPr>
          <p:cNvPr id="32" name="グラフィックス 31" descr="車">
            <a:extLst>
              <a:ext uri="{FF2B5EF4-FFF2-40B4-BE49-F238E27FC236}">
                <a16:creationId xmlns:a16="http://schemas.microsoft.com/office/drawing/2014/main" id="{D64716D4-541B-2644-9745-736D558FC5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4842" y="3019700"/>
            <a:ext cx="644509" cy="644232"/>
          </a:xfrm>
          <a:prstGeom prst="rect">
            <a:avLst/>
          </a:prstGeom>
        </p:spPr>
      </p:pic>
      <p:sp>
        <p:nvSpPr>
          <p:cNvPr id="34" name="フリーフォーム 33">
            <a:extLst>
              <a:ext uri="{FF2B5EF4-FFF2-40B4-BE49-F238E27FC236}">
                <a16:creationId xmlns:a16="http://schemas.microsoft.com/office/drawing/2014/main" id="{3872D471-9164-5B4F-8B1D-C8AD33143178}"/>
              </a:ext>
            </a:extLst>
          </p:cNvPr>
          <p:cNvSpPr/>
          <p:nvPr/>
        </p:nvSpPr>
        <p:spPr>
          <a:xfrm>
            <a:off x="4369981" y="2120097"/>
            <a:ext cx="372635" cy="1060998"/>
          </a:xfrm>
          <a:custGeom>
            <a:avLst/>
            <a:gdLst>
              <a:gd name="connsiteX0" fmla="*/ 450574 w 450574"/>
              <a:gd name="connsiteY0" fmla="*/ 0 h 1709531"/>
              <a:gd name="connsiteX1" fmla="*/ 0 w 450574"/>
              <a:gd name="connsiteY1" fmla="*/ 689113 h 1709531"/>
              <a:gd name="connsiteX2" fmla="*/ 450574 w 450574"/>
              <a:gd name="connsiteY2" fmla="*/ 1709531 h 1709531"/>
            </a:gdLst>
            <a:ahLst/>
            <a:cxnLst>
              <a:cxn ang="0">
                <a:pos x="connsiteX0" y="connsiteY0"/>
              </a:cxn>
              <a:cxn ang="0">
                <a:pos x="connsiteX1" y="connsiteY1"/>
              </a:cxn>
              <a:cxn ang="0">
                <a:pos x="connsiteX2" y="connsiteY2"/>
              </a:cxn>
            </a:cxnLst>
            <a:rect l="l" t="t" r="r" b="b"/>
            <a:pathLst>
              <a:path w="450574" h="1709531">
                <a:moveTo>
                  <a:pt x="450574" y="0"/>
                </a:moveTo>
                <a:cubicBezTo>
                  <a:pt x="225287" y="202095"/>
                  <a:pt x="0" y="404191"/>
                  <a:pt x="0" y="689113"/>
                </a:cubicBezTo>
                <a:cubicBezTo>
                  <a:pt x="0" y="974035"/>
                  <a:pt x="225287" y="1341783"/>
                  <a:pt x="450574" y="1709531"/>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35" name="テキスト ボックス 34">
            <a:extLst>
              <a:ext uri="{FF2B5EF4-FFF2-40B4-BE49-F238E27FC236}">
                <a16:creationId xmlns:a16="http://schemas.microsoft.com/office/drawing/2014/main" id="{D345D339-1666-2140-9CD3-20A5DDB6641D}"/>
              </a:ext>
            </a:extLst>
          </p:cNvPr>
          <p:cNvSpPr txBox="1"/>
          <p:nvPr/>
        </p:nvSpPr>
        <p:spPr>
          <a:xfrm>
            <a:off x="603054" y="1175225"/>
            <a:ext cx="3636106" cy="2677656"/>
          </a:xfrm>
          <a:prstGeom prst="rect">
            <a:avLst/>
          </a:prstGeom>
          <a:noFill/>
        </p:spPr>
        <p:txBody>
          <a:bodyPr wrap="square" rtlCol="0">
            <a:spAutoFit/>
          </a:bodyPr>
          <a:lstStyle/>
          <a:p>
            <a:pPr marL="457200" indent="-457200">
              <a:buAutoNum type="arabicPeriod"/>
            </a:pPr>
            <a:r>
              <a:rPr lang="en-US" altLang="ja-JP" sz="2400" dirty="0">
                <a:solidFill>
                  <a:schemeClr val="tx1">
                    <a:lumMod val="85000"/>
                    <a:lumOff val="15000"/>
                  </a:schemeClr>
                </a:solidFill>
              </a:rPr>
              <a:t>S</a:t>
            </a:r>
            <a:r>
              <a:rPr kumimoji="1" lang="en-US" altLang="ja-JP" sz="2400" dirty="0">
                <a:solidFill>
                  <a:schemeClr val="tx1">
                    <a:lumMod val="85000"/>
                    <a:lumOff val="15000"/>
                  </a:schemeClr>
                </a:solidFill>
              </a:rPr>
              <a:t>etting the Rule-based</a:t>
            </a:r>
            <a:br>
              <a:rPr lang="en-US" altLang="ja-JP" sz="2400" dirty="0">
                <a:solidFill>
                  <a:schemeClr val="tx1">
                    <a:lumMod val="85000"/>
                    <a:lumOff val="15000"/>
                  </a:schemeClr>
                </a:solidFill>
              </a:rPr>
            </a:br>
            <a:r>
              <a:rPr kumimoji="1" lang="en-US" altLang="ja-JP" sz="2400" dirty="0">
                <a:solidFill>
                  <a:schemeClr val="tx1">
                    <a:lumMod val="85000"/>
                    <a:lumOff val="15000"/>
                  </a:schemeClr>
                </a:solidFill>
              </a:rPr>
              <a:t>controller</a:t>
            </a:r>
          </a:p>
          <a:p>
            <a:pPr marL="457200" indent="-457200">
              <a:buAutoNum type="arabicPeriod"/>
            </a:pPr>
            <a:r>
              <a:rPr lang="en-US" altLang="ja-JP" sz="2400" b="1" dirty="0">
                <a:solidFill>
                  <a:schemeClr val="tx1">
                    <a:lumMod val="85000"/>
                    <a:lumOff val="15000"/>
                  </a:schemeClr>
                </a:solidFill>
              </a:rPr>
              <a:t>C</a:t>
            </a:r>
            <a:r>
              <a:rPr kumimoji="1" lang="en-US" altLang="ja-JP" sz="2400" b="1" dirty="0">
                <a:solidFill>
                  <a:schemeClr val="tx1">
                    <a:lumMod val="85000"/>
                    <a:lumOff val="15000"/>
                  </a:schemeClr>
                </a:solidFill>
              </a:rPr>
              <a:t>hose a configuration</a:t>
            </a:r>
            <a:br>
              <a:rPr kumimoji="1" lang="en-US" altLang="ja-JP" sz="2400" b="1" dirty="0">
                <a:solidFill>
                  <a:schemeClr val="tx1">
                    <a:lumMod val="85000"/>
                    <a:lumOff val="15000"/>
                  </a:schemeClr>
                </a:solidFill>
              </a:rPr>
            </a:br>
            <a:r>
              <a:rPr kumimoji="1" lang="en-US" altLang="ja-JP" sz="2400" b="1" dirty="0">
                <a:solidFill>
                  <a:schemeClr val="tx1">
                    <a:lumMod val="85000"/>
                    <a:lumOff val="15000"/>
                  </a:schemeClr>
                </a:solidFill>
              </a:rPr>
              <a:t>of the powertrain</a:t>
            </a:r>
          </a:p>
          <a:p>
            <a:pPr marL="457200" indent="-457200">
              <a:buAutoNum type="arabicPeriod"/>
            </a:pPr>
            <a:r>
              <a:rPr kumimoji="1" lang="en-US" altLang="ja-JP" sz="2400" dirty="0">
                <a:solidFill>
                  <a:schemeClr val="bg1">
                    <a:lumMod val="65000"/>
                  </a:schemeClr>
                </a:solidFill>
              </a:rPr>
              <a:t>Parameter Tuning</a:t>
            </a:r>
          </a:p>
          <a:p>
            <a:pPr marL="457200" indent="-457200">
              <a:buAutoNum type="arabicPeriod"/>
            </a:pPr>
            <a:r>
              <a:rPr lang="en-US" altLang="ja-JP" sz="2400" dirty="0">
                <a:solidFill>
                  <a:schemeClr val="bg1">
                    <a:lumMod val="65000"/>
                  </a:schemeClr>
                </a:solidFill>
              </a:rPr>
              <a:t>Drive by optimized</a:t>
            </a:r>
            <a:br>
              <a:rPr lang="en-US" altLang="ja-JP" sz="2400" dirty="0">
                <a:solidFill>
                  <a:schemeClr val="bg1">
                    <a:lumMod val="65000"/>
                  </a:schemeClr>
                </a:solidFill>
              </a:rPr>
            </a:br>
            <a:r>
              <a:rPr lang="en-US" altLang="ja-JP" sz="2400" dirty="0">
                <a:solidFill>
                  <a:schemeClr val="bg1">
                    <a:lumMod val="65000"/>
                  </a:schemeClr>
                </a:solidFill>
              </a:rPr>
              <a:t>controller</a:t>
            </a:r>
            <a:endParaRPr kumimoji="1" lang="en-US" altLang="ja-JP" sz="2400" dirty="0">
              <a:solidFill>
                <a:schemeClr val="bg1">
                  <a:lumMod val="65000"/>
                </a:schemeClr>
              </a:solidFill>
            </a:endParaRPr>
          </a:p>
        </p:txBody>
      </p:sp>
      <p:sp>
        <p:nvSpPr>
          <p:cNvPr id="39" name="正方形/長方形 38">
            <a:extLst>
              <a:ext uri="{FF2B5EF4-FFF2-40B4-BE49-F238E27FC236}">
                <a16:creationId xmlns:a16="http://schemas.microsoft.com/office/drawing/2014/main" id="{526A5B9B-6985-834A-A27B-C5CD98EE6C2F}"/>
              </a:ext>
            </a:extLst>
          </p:cNvPr>
          <p:cNvSpPr/>
          <p:nvPr/>
        </p:nvSpPr>
        <p:spPr>
          <a:xfrm>
            <a:off x="6161891" y="4082570"/>
            <a:ext cx="2682254" cy="1357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lumMod val="85000"/>
                    <a:lumOff val="15000"/>
                  </a:schemeClr>
                </a:solidFill>
              </a:rPr>
              <a:t>Optimized</a:t>
            </a:r>
            <a:br>
              <a:rPr lang="en-US" altLang="ja-JP" sz="2400" dirty="0">
                <a:solidFill>
                  <a:schemeClr val="tx1">
                    <a:lumMod val="85000"/>
                    <a:lumOff val="15000"/>
                  </a:schemeClr>
                </a:solidFill>
              </a:rPr>
            </a:br>
            <a:r>
              <a:rPr kumimoji="1" lang="en-US" altLang="ja-JP" sz="2400" dirty="0">
                <a:solidFill>
                  <a:schemeClr val="tx1">
                    <a:lumMod val="85000"/>
                    <a:lumOff val="15000"/>
                  </a:schemeClr>
                </a:solidFill>
              </a:rPr>
              <a:t>Rule-based</a:t>
            </a:r>
            <a:br>
              <a:rPr kumimoji="1" lang="en-US" altLang="ja-JP" sz="2400" dirty="0">
                <a:solidFill>
                  <a:schemeClr val="tx1">
                    <a:lumMod val="85000"/>
                    <a:lumOff val="15000"/>
                  </a:schemeClr>
                </a:solidFill>
              </a:rPr>
            </a:br>
            <a:r>
              <a:rPr kumimoji="1" lang="en-US" altLang="ja-JP" sz="2400" dirty="0">
                <a:solidFill>
                  <a:schemeClr val="tx1">
                    <a:lumMod val="85000"/>
                    <a:lumOff val="15000"/>
                  </a:schemeClr>
                </a:solidFill>
              </a:rPr>
              <a:t>controller</a:t>
            </a:r>
          </a:p>
        </p:txBody>
      </p:sp>
      <p:sp>
        <p:nvSpPr>
          <p:cNvPr id="40" name="右矢印 39">
            <a:extLst>
              <a:ext uri="{FF2B5EF4-FFF2-40B4-BE49-F238E27FC236}">
                <a16:creationId xmlns:a16="http://schemas.microsoft.com/office/drawing/2014/main" id="{427D3AAD-B55C-0E44-85A2-3568736FCE99}"/>
              </a:ext>
            </a:extLst>
          </p:cNvPr>
          <p:cNvSpPr/>
          <p:nvPr/>
        </p:nvSpPr>
        <p:spPr>
          <a:xfrm>
            <a:off x="4693563" y="4761314"/>
            <a:ext cx="1284581" cy="4903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41" name="テキスト ボックス 40">
            <a:extLst>
              <a:ext uri="{FF2B5EF4-FFF2-40B4-BE49-F238E27FC236}">
                <a16:creationId xmlns:a16="http://schemas.microsoft.com/office/drawing/2014/main" id="{D5580687-A01A-1C48-901B-18F2DDB4B500}"/>
              </a:ext>
            </a:extLst>
          </p:cNvPr>
          <p:cNvSpPr txBox="1"/>
          <p:nvPr/>
        </p:nvSpPr>
        <p:spPr>
          <a:xfrm>
            <a:off x="4581493" y="4090973"/>
            <a:ext cx="1389419" cy="769441"/>
          </a:xfrm>
          <a:prstGeom prst="rect">
            <a:avLst/>
          </a:prstGeom>
          <a:noFill/>
        </p:spPr>
        <p:txBody>
          <a:bodyPr wrap="none" rtlCol="0">
            <a:spAutoFit/>
          </a:bodyPr>
          <a:lstStyle/>
          <a:p>
            <a:pPr algn="ctr"/>
            <a:r>
              <a:rPr kumimoji="1" lang="en-US" altLang="ja-JP" sz="2200" dirty="0">
                <a:solidFill>
                  <a:schemeClr val="tx1">
                    <a:lumMod val="85000"/>
                    <a:lumOff val="15000"/>
                  </a:schemeClr>
                </a:solidFill>
              </a:rPr>
              <a:t>parameter</a:t>
            </a:r>
            <a:br>
              <a:rPr kumimoji="1" lang="en-US" altLang="ja-JP" sz="2200" dirty="0">
                <a:solidFill>
                  <a:schemeClr val="tx1">
                    <a:lumMod val="85000"/>
                    <a:lumOff val="15000"/>
                  </a:schemeClr>
                </a:solidFill>
              </a:rPr>
            </a:br>
            <a:r>
              <a:rPr kumimoji="1" lang="en-US" altLang="ja-JP" sz="2200" dirty="0">
                <a:solidFill>
                  <a:schemeClr val="tx1">
                    <a:lumMod val="85000"/>
                    <a:lumOff val="15000"/>
                  </a:schemeClr>
                </a:solidFill>
              </a:rPr>
              <a:t>tuning</a:t>
            </a:r>
            <a:endParaRPr kumimoji="1" lang="ja-JP" altLang="en-US" sz="2200">
              <a:solidFill>
                <a:schemeClr val="tx1">
                  <a:lumMod val="85000"/>
                  <a:lumOff val="15000"/>
                </a:schemeClr>
              </a:solidFill>
            </a:endParaRPr>
          </a:p>
        </p:txBody>
      </p:sp>
      <p:cxnSp>
        <p:nvCxnSpPr>
          <p:cNvPr id="46" name="直線矢印コネクタ 45">
            <a:extLst>
              <a:ext uri="{FF2B5EF4-FFF2-40B4-BE49-F238E27FC236}">
                <a16:creationId xmlns:a16="http://schemas.microsoft.com/office/drawing/2014/main" id="{3069C24D-5CBE-8046-900B-DFF392B5F438}"/>
              </a:ext>
            </a:extLst>
          </p:cNvPr>
          <p:cNvCxnSpPr>
            <a:cxnSpLocks/>
          </p:cNvCxnSpPr>
          <p:nvPr/>
        </p:nvCxnSpPr>
        <p:spPr>
          <a:xfrm>
            <a:off x="5339526" y="3682433"/>
            <a:ext cx="0" cy="3816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95576982-2FFE-6946-8BD2-1407419664BF}"/>
              </a:ext>
            </a:extLst>
          </p:cNvPr>
          <p:cNvSpPr txBox="1"/>
          <p:nvPr/>
        </p:nvSpPr>
        <p:spPr>
          <a:xfrm>
            <a:off x="4842699" y="2763547"/>
            <a:ext cx="1191800" cy="400110"/>
          </a:xfrm>
          <a:prstGeom prst="rect">
            <a:avLst/>
          </a:prstGeom>
          <a:noFill/>
        </p:spPr>
        <p:txBody>
          <a:bodyPr wrap="square" rtlCol="0">
            <a:spAutoFit/>
          </a:bodyPr>
          <a:lstStyle/>
          <a:p>
            <a:r>
              <a:rPr lang="en-US" altLang="ja-JP" sz="2000" dirty="0">
                <a:solidFill>
                  <a:schemeClr val="tx1">
                    <a:lumMod val="85000"/>
                    <a:lumOff val="15000"/>
                  </a:schemeClr>
                </a:solidFill>
              </a:rPr>
              <a:t>S</a:t>
            </a:r>
            <a:r>
              <a:rPr kumimoji="1" lang="en-US" altLang="ja-JP" sz="2000" dirty="0">
                <a:solidFill>
                  <a:schemeClr val="tx1">
                    <a:lumMod val="85000"/>
                    <a:lumOff val="15000"/>
                  </a:schemeClr>
                </a:solidFill>
              </a:rPr>
              <a:t>imulator</a:t>
            </a:r>
            <a:endParaRPr kumimoji="1" lang="ja-JP" altLang="en-US" sz="2000">
              <a:solidFill>
                <a:schemeClr val="tx1">
                  <a:lumMod val="85000"/>
                  <a:lumOff val="15000"/>
                </a:schemeClr>
              </a:solidFill>
            </a:endParaRPr>
          </a:p>
        </p:txBody>
      </p:sp>
      <p:sp>
        <p:nvSpPr>
          <p:cNvPr id="58" name="テキスト ボックス 57">
            <a:extLst>
              <a:ext uri="{FF2B5EF4-FFF2-40B4-BE49-F238E27FC236}">
                <a16:creationId xmlns:a16="http://schemas.microsoft.com/office/drawing/2014/main" id="{D84A7F25-08AF-AD42-A8C7-7DFEC37C5C2B}"/>
              </a:ext>
            </a:extLst>
          </p:cNvPr>
          <p:cNvSpPr txBox="1"/>
          <p:nvPr/>
        </p:nvSpPr>
        <p:spPr>
          <a:xfrm>
            <a:off x="4813060" y="1165590"/>
            <a:ext cx="1340432" cy="400110"/>
          </a:xfrm>
          <a:prstGeom prst="rect">
            <a:avLst/>
          </a:prstGeom>
          <a:noFill/>
        </p:spPr>
        <p:txBody>
          <a:bodyPr wrap="none" rtlCol="0">
            <a:spAutoFit/>
          </a:bodyPr>
          <a:lstStyle/>
          <a:p>
            <a:r>
              <a:rPr lang="en-US" altLang="ja-JP" sz="2000" dirty="0">
                <a:solidFill>
                  <a:schemeClr val="tx1">
                    <a:lumMod val="85000"/>
                    <a:lumOff val="15000"/>
                  </a:schemeClr>
                </a:solidFill>
              </a:rPr>
              <a:t>C</a:t>
            </a:r>
            <a:r>
              <a:rPr kumimoji="1" lang="en-US" altLang="ja-JP" sz="2000" dirty="0">
                <a:solidFill>
                  <a:schemeClr val="tx1">
                    <a:lumMod val="85000"/>
                    <a:lumOff val="15000"/>
                  </a:schemeClr>
                </a:solidFill>
              </a:rPr>
              <a:t>andidates</a:t>
            </a:r>
            <a:endParaRPr kumimoji="1" lang="ja-JP" altLang="en-US" sz="2000">
              <a:solidFill>
                <a:schemeClr val="tx1">
                  <a:lumMod val="85000"/>
                  <a:lumOff val="15000"/>
                </a:schemeClr>
              </a:solidFill>
            </a:endParaRPr>
          </a:p>
        </p:txBody>
      </p:sp>
      <p:grpSp>
        <p:nvGrpSpPr>
          <p:cNvPr id="64" name="グループ化 63">
            <a:extLst>
              <a:ext uri="{FF2B5EF4-FFF2-40B4-BE49-F238E27FC236}">
                <a16:creationId xmlns:a16="http://schemas.microsoft.com/office/drawing/2014/main" id="{B37AF63A-FD4D-6240-BFDB-0FFCCE816A73}"/>
              </a:ext>
            </a:extLst>
          </p:cNvPr>
          <p:cNvGrpSpPr/>
          <p:nvPr/>
        </p:nvGrpSpPr>
        <p:grpSpPr>
          <a:xfrm>
            <a:off x="5519200" y="1492151"/>
            <a:ext cx="435853" cy="1227506"/>
            <a:chOff x="5327987" y="1521330"/>
            <a:chExt cx="435853" cy="1227506"/>
          </a:xfrm>
        </p:grpSpPr>
        <p:pic>
          <p:nvPicPr>
            <p:cNvPr id="65" name="グラフィックス 64" descr="車">
              <a:extLst>
                <a:ext uri="{FF2B5EF4-FFF2-40B4-BE49-F238E27FC236}">
                  <a16:creationId xmlns:a16="http://schemas.microsoft.com/office/drawing/2014/main" id="{76294A13-F8B5-6542-8EEB-4517CBB14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66" name="グラフィックス 65" descr="車">
              <a:extLst>
                <a:ext uri="{FF2B5EF4-FFF2-40B4-BE49-F238E27FC236}">
                  <a16:creationId xmlns:a16="http://schemas.microsoft.com/office/drawing/2014/main" id="{48CCA174-733C-C54D-AA70-EFC2AADC2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67" name="グラフィックス 66" descr="車">
              <a:extLst>
                <a:ext uri="{FF2B5EF4-FFF2-40B4-BE49-F238E27FC236}">
                  <a16:creationId xmlns:a16="http://schemas.microsoft.com/office/drawing/2014/main" id="{72992A0A-0350-A743-BC0E-AE172C853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grpSp>
        <p:nvGrpSpPr>
          <p:cNvPr id="68" name="グループ化 67">
            <a:extLst>
              <a:ext uri="{FF2B5EF4-FFF2-40B4-BE49-F238E27FC236}">
                <a16:creationId xmlns:a16="http://schemas.microsoft.com/office/drawing/2014/main" id="{D6BF201D-6598-3E48-8054-26DCB77C0571}"/>
              </a:ext>
            </a:extLst>
          </p:cNvPr>
          <p:cNvGrpSpPr/>
          <p:nvPr/>
        </p:nvGrpSpPr>
        <p:grpSpPr>
          <a:xfrm>
            <a:off x="6088074" y="1492151"/>
            <a:ext cx="435853" cy="1227506"/>
            <a:chOff x="5327987" y="1521330"/>
            <a:chExt cx="435853" cy="1227506"/>
          </a:xfrm>
        </p:grpSpPr>
        <p:pic>
          <p:nvPicPr>
            <p:cNvPr id="69" name="グラフィックス 68" descr="車">
              <a:extLst>
                <a:ext uri="{FF2B5EF4-FFF2-40B4-BE49-F238E27FC236}">
                  <a16:creationId xmlns:a16="http://schemas.microsoft.com/office/drawing/2014/main" id="{2A558ACC-647A-6748-866C-1B7565332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70" name="グラフィックス 69" descr="車">
              <a:extLst>
                <a:ext uri="{FF2B5EF4-FFF2-40B4-BE49-F238E27FC236}">
                  <a16:creationId xmlns:a16="http://schemas.microsoft.com/office/drawing/2014/main" id="{45778F81-0A86-6740-AF32-5C4DA32D4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71" name="グラフィックス 70" descr="車">
              <a:extLst>
                <a:ext uri="{FF2B5EF4-FFF2-40B4-BE49-F238E27FC236}">
                  <a16:creationId xmlns:a16="http://schemas.microsoft.com/office/drawing/2014/main" id="{3595FA9C-78A3-6B42-AE90-8A13D3F241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grpSp>
        <p:nvGrpSpPr>
          <p:cNvPr id="72" name="グループ化 71">
            <a:extLst>
              <a:ext uri="{FF2B5EF4-FFF2-40B4-BE49-F238E27FC236}">
                <a16:creationId xmlns:a16="http://schemas.microsoft.com/office/drawing/2014/main" id="{DEED1DC0-C8DC-5E40-97AD-B34BF0ABDF25}"/>
              </a:ext>
            </a:extLst>
          </p:cNvPr>
          <p:cNvGrpSpPr/>
          <p:nvPr/>
        </p:nvGrpSpPr>
        <p:grpSpPr>
          <a:xfrm>
            <a:off x="6656948" y="1492151"/>
            <a:ext cx="435853" cy="1227506"/>
            <a:chOff x="5327987" y="1521330"/>
            <a:chExt cx="435853" cy="1227506"/>
          </a:xfrm>
        </p:grpSpPr>
        <p:pic>
          <p:nvPicPr>
            <p:cNvPr id="73" name="グラフィックス 72" descr="車">
              <a:extLst>
                <a:ext uri="{FF2B5EF4-FFF2-40B4-BE49-F238E27FC236}">
                  <a16:creationId xmlns:a16="http://schemas.microsoft.com/office/drawing/2014/main" id="{E79388F1-4D8E-4F49-A175-F60DE5E1BF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74" name="グラフィックス 73" descr="車">
              <a:extLst>
                <a:ext uri="{FF2B5EF4-FFF2-40B4-BE49-F238E27FC236}">
                  <a16:creationId xmlns:a16="http://schemas.microsoft.com/office/drawing/2014/main" id="{128E3760-E064-644E-86A3-C8053F7160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75" name="グラフィックス 74" descr="車">
              <a:extLst>
                <a:ext uri="{FF2B5EF4-FFF2-40B4-BE49-F238E27FC236}">
                  <a16:creationId xmlns:a16="http://schemas.microsoft.com/office/drawing/2014/main" id="{72209BDA-EE7A-3F44-A6AE-FB42CF6699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grpSp>
        <p:nvGrpSpPr>
          <p:cNvPr id="76" name="グループ化 75">
            <a:extLst>
              <a:ext uri="{FF2B5EF4-FFF2-40B4-BE49-F238E27FC236}">
                <a16:creationId xmlns:a16="http://schemas.microsoft.com/office/drawing/2014/main" id="{9B503A4E-1077-3D4E-B439-53FA8745EBD8}"/>
              </a:ext>
            </a:extLst>
          </p:cNvPr>
          <p:cNvGrpSpPr/>
          <p:nvPr/>
        </p:nvGrpSpPr>
        <p:grpSpPr>
          <a:xfrm>
            <a:off x="7225821" y="1492151"/>
            <a:ext cx="435853" cy="1227506"/>
            <a:chOff x="5327987" y="1521330"/>
            <a:chExt cx="435853" cy="1227506"/>
          </a:xfrm>
        </p:grpSpPr>
        <p:pic>
          <p:nvPicPr>
            <p:cNvPr id="77" name="グラフィックス 76" descr="車">
              <a:extLst>
                <a:ext uri="{FF2B5EF4-FFF2-40B4-BE49-F238E27FC236}">
                  <a16:creationId xmlns:a16="http://schemas.microsoft.com/office/drawing/2014/main" id="{39C11410-3077-904D-9C94-2F03C9CCE8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521330"/>
              <a:ext cx="435853" cy="435853"/>
            </a:xfrm>
            <a:prstGeom prst="rect">
              <a:avLst/>
            </a:prstGeom>
          </p:spPr>
        </p:pic>
        <p:pic>
          <p:nvPicPr>
            <p:cNvPr id="78" name="グラフィックス 77" descr="車">
              <a:extLst>
                <a:ext uri="{FF2B5EF4-FFF2-40B4-BE49-F238E27FC236}">
                  <a16:creationId xmlns:a16="http://schemas.microsoft.com/office/drawing/2014/main" id="{DE0A5C8E-CADE-C648-A1DB-94B0DE308E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1917156"/>
              <a:ext cx="435853" cy="435853"/>
            </a:xfrm>
            <a:prstGeom prst="rect">
              <a:avLst/>
            </a:prstGeom>
          </p:spPr>
        </p:pic>
        <p:pic>
          <p:nvPicPr>
            <p:cNvPr id="79" name="グラフィックス 78" descr="車">
              <a:extLst>
                <a:ext uri="{FF2B5EF4-FFF2-40B4-BE49-F238E27FC236}">
                  <a16:creationId xmlns:a16="http://schemas.microsoft.com/office/drawing/2014/main" id="{F11352F9-E7ED-C84B-8221-D59451E0B1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987" y="2312983"/>
              <a:ext cx="435853" cy="435853"/>
            </a:xfrm>
            <a:prstGeom prst="rect">
              <a:avLst/>
            </a:prstGeom>
          </p:spPr>
        </p:pic>
      </p:grpSp>
      <p:sp>
        <p:nvSpPr>
          <p:cNvPr id="86" name="テキスト ボックス 85">
            <a:extLst>
              <a:ext uri="{FF2B5EF4-FFF2-40B4-BE49-F238E27FC236}">
                <a16:creationId xmlns:a16="http://schemas.microsoft.com/office/drawing/2014/main" id="{D2117A7E-2D20-DF41-AEB5-43A64B294707}"/>
              </a:ext>
            </a:extLst>
          </p:cNvPr>
          <p:cNvSpPr txBox="1"/>
          <p:nvPr/>
        </p:nvSpPr>
        <p:spPr>
          <a:xfrm>
            <a:off x="5543108" y="3181762"/>
            <a:ext cx="3634095" cy="707886"/>
          </a:xfrm>
          <a:prstGeom prst="rect">
            <a:avLst/>
          </a:prstGeom>
          <a:noFill/>
        </p:spPr>
        <p:txBody>
          <a:bodyPr wrap="square" rtlCol="0">
            <a:spAutoFit/>
          </a:bodyPr>
          <a:lstStyle/>
          <a:p>
            <a:r>
              <a:rPr kumimoji="1" lang="en-US" altLang="ja-JP" sz="2000" dirty="0">
                <a:solidFill>
                  <a:schemeClr val="tx1">
                    <a:lumMod val="85000"/>
                    <a:lumOff val="15000"/>
                  </a:schemeClr>
                </a:solidFill>
              </a:rPr>
              <a:t>Regard </a:t>
            </a:r>
            <a:r>
              <a:rPr lang="en-US" altLang="ja-JP" sz="2000" dirty="0">
                <a:solidFill>
                  <a:schemeClr val="tx1">
                    <a:lumMod val="85000"/>
                    <a:lumOff val="15000"/>
                  </a:schemeClr>
                </a:solidFill>
              </a:rPr>
              <a:t>a </a:t>
            </a:r>
            <a:r>
              <a:rPr kumimoji="1" lang="en-US" altLang="ja-JP" sz="2000" dirty="0">
                <a:solidFill>
                  <a:schemeClr val="tx1">
                    <a:lumMod val="85000"/>
                    <a:lumOff val="15000"/>
                  </a:schemeClr>
                </a:solidFill>
              </a:rPr>
              <a:t>simulator as a black box</a:t>
            </a:r>
            <a:br>
              <a:rPr kumimoji="1" lang="en-US" altLang="ja-JP" sz="2000" dirty="0">
                <a:solidFill>
                  <a:schemeClr val="tx1">
                    <a:lumMod val="85000"/>
                    <a:lumOff val="15000"/>
                  </a:schemeClr>
                </a:solidFill>
              </a:rPr>
            </a:br>
            <a:r>
              <a:rPr lang="en" altLang="ja-JP" sz="2000" dirty="0">
                <a:solidFill>
                  <a:schemeClr val="tx1">
                    <a:lumMod val="85000"/>
                    <a:lumOff val="15000"/>
                  </a:schemeClr>
                </a:solidFill>
              </a:rPr>
              <a:t>for flexibility in the configuration</a:t>
            </a:r>
            <a:endParaRPr kumimoji="1" lang="en-US" altLang="ja-JP" sz="2000" dirty="0">
              <a:solidFill>
                <a:schemeClr val="tx1">
                  <a:lumMod val="85000"/>
                  <a:lumOff val="15000"/>
                </a:schemeClr>
              </a:solidFill>
            </a:endParaRPr>
          </a:p>
        </p:txBody>
      </p:sp>
      <p:sp>
        <p:nvSpPr>
          <p:cNvPr id="36" name="正方形/長方形 35">
            <a:extLst>
              <a:ext uri="{FF2B5EF4-FFF2-40B4-BE49-F238E27FC236}">
                <a16:creationId xmlns:a16="http://schemas.microsoft.com/office/drawing/2014/main" id="{8D324A0B-8B4E-9E4A-8610-E0A597D3518F}"/>
              </a:ext>
            </a:extLst>
          </p:cNvPr>
          <p:cNvSpPr/>
          <p:nvPr/>
        </p:nvSpPr>
        <p:spPr>
          <a:xfrm>
            <a:off x="4544325" y="4041816"/>
            <a:ext cx="4491906" cy="26799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292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22739-8B0C-C943-B7BC-1FF4B2D58922}"/>
              </a:ext>
            </a:extLst>
          </p:cNvPr>
          <p:cNvSpPr>
            <a:spLocks noGrp="1"/>
          </p:cNvSpPr>
          <p:nvPr>
            <p:ph type="title" idx="4294967295"/>
          </p:nvPr>
        </p:nvSpPr>
        <p:spPr>
          <a:xfrm>
            <a:off x="628650" y="313172"/>
            <a:ext cx="7886700" cy="553654"/>
          </a:xfrm>
        </p:spPr>
        <p:txBody>
          <a:bodyPr>
            <a:normAutofit/>
          </a:bodyPr>
          <a:lstStyle/>
          <a:p>
            <a:r>
              <a:rPr kumimoji="1" lang="en-US" altLang="ja-JP" sz="3000" b="1" dirty="0">
                <a:latin typeface="+mn-lt"/>
              </a:rPr>
              <a:t>Previous </a:t>
            </a:r>
            <a:r>
              <a:rPr lang="en-US" altLang="ja-JP" sz="3000" dirty="0"/>
              <a:t>Work to Evaluate the Simulator</a:t>
            </a:r>
            <a:endParaRPr kumimoji="1" lang="ja-JP" altLang="en-US" sz="3000" b="1">
              <a:latin typeface="+mn-lt"/>
            </a:endParaRPr>
          </a:p>
        </p:txBody>
      </p:sp>
      <p:sp>
        <p:nvSpPr>
          <p:cNvPr id="4" name="スライド番号プレースホルダー 3">
            <a:extLst>
              <a:ext uri="{FF2B5EF4-FFF2-40B4-BE49-F238E27FC236}">
                <a16:creationId xmlns:a16="http://schemas.microsoft.com/office/drawing/2014/main" id="{606C1759-1E98-184A-A161-CF7087911C04}"/>
              </a:ext>
            </a:extLst>
          </p:cNvPr>
          <p:cNvSpPr>
            <a:spLocks noGrp="1"/>
          </p:cNvSpPr>
          <p:nvPr>
            <p:ph type="sldNum" sz="quarter" idx="4294967295"/>
          </p:nvPr>
        </p:nvSpPr>
        <p:spPr>
          <a:xfrm>
            <a:off x="8515350" y="92"/>
            <a:ext cx="628650" cy="519546"/>
          </a:xfrm>
        </p:spPr>
        <p:txBody>
          <a:bodyPr/>
          <a:lstStyle/>
          <a:p>
            <a:fld id="{4E24F90A-FF2F-9F41-89D7-D74261B91ACF}" type="slidenum">
              <a:rPr kumimoji="1" lang="ja-JP" altLang="en-US" smtClean="0"/>
              <a:t>12</a:t>
            </a:fld>
            <a:endParaRPr kumimoji="1" lang="ja-JP" altLang="en-US"/>
          </a:p>
        </p:txBody>
      </p:sp>
      <p:sp>
        <p:nvSpPr>
          <p:cNvPr id="35" name="テキスト ボックス 34">
            <a:extLst>
              <a:ext uri="{FF2B5EF4-FFF2-40B4-BE49-F238E27FC236}">
                <a16:creationId xmlns:a16="http://schemas.microsoft.com/office/drawing/2014/main" id="{D345D339-1666-2140-9CD3-20A5DDB6641D}"/>
              </a:ext>
            </a:extLst>
          </p:cNvPr>
          <p:cNvSpPr txBox="1"/>
          <p:nvPr/>
        </p:nvSpPr>
        <p:spPr>
          <a:xfrm>
            <a:off x="603054" y="1175225"/>
            <a:ext cx="3636106" cy="2677656"/>
          </a:xfrm>
          <a:prstGeom prst="rect">
            <a:avLst/>
          </a:prstGeom>
          <a:noFill/>
        </p:spPr>
        <p:txBody>
          <a:bodyPr wrap="square" rtlCol="0">
            <a:spAutoFit/>
          </a:bodyPr>
          <a:lstStyle/>
          <a:p>
            <a:pPr marL="457200" indent="-457200">
              <a:buAutoNum type="arabicPeriod"/>
            </a:pPr>
            <a:r>
              <a:rPr lang="en-US" altLang="ja-JP" sz="2400" dirty="0">
                <a:solidFill>
                  <a:schemeClr val="tx1">
                    <a:lumMod val="85000"/>
                    <a:lumOff val="15000"/>
                  </a:schemeClr>
                </a:solidFill>
              </a:rPr>
              <a:t>S</a:t>
            </a:r>
            <a:r>
              <a:rPr kumimoji="1" lang="en-US" altLang="ja-JP" sz="2400" dirty="0">
                <a:solidFill>
                  <a:schemeClr val="tx1">
                    <a:lumMod val="85000"/>
                    <a:lumOff val="15000"/>
                  </a:schemeClr>
                </a:solidFill>
              </a:rPr>
              <a:t>etting the Rule-based</a:t>
            </a:r>
            <a:br>
              <a:rPr lang="en-US" altLang="ja-JP" sz="2400" dirty="0">
                <a:solidFill>
                  <a:schemeClr val="tx1">
                    <a:lumMod val="85000"/>
                    <a:lumOff val="15000"/>
                  </a:schemeClr>
                </a:solidFill>
              </a:rPr>
            </a:br>
            <a:r>
              <a:rPr kumimoji="1" lang="en-US" altLang="ja-JP" sz="2400" dirty="0">
                <a:solidFill>
                  <a:schemeClr val="tx1">
                    <a:lumMod val="85000"/>
                    <a:lumOff val="15000"/>
                  </a:schemeClr>
                </a:solidFill>
              </a:rPr>
              <a:t>controller</a:t>
            </a:r>
          </a:p>
          <a:p>
            <a:pPr marL="457200" indent="-457200">
              <a:buAutoNum type="arabicPeriod"/>
            </a:pPr>
            <a:r>
              <a:rPr lang="en-US" altLang="ja-JP" sz="2400" dirty="0">
                <a:solidFill>
                  <a:schemeClr val="tx1">
                    <a:lumMod val="85000"/>
                    <a:lumOff val="15000"/>
                  </a:schemeClr>
                </a:solidFill>
              </a:rPr>
              <a:t>C</a:t>
            </a:r>
            <a:r>
              <a:rPr kumimoji="1" lang="en-US" altLang="ja-JP" sz="2400" dirty="0">
                <a:solidFill>
                  <a:schemeClr val="tx1">
                    <a:lumMod val="85000"/>
                    <a:lumOff val="15000"/>
                  </a:schemeClr>
                </a:solidFill>
              </a:rPr>
              <a:t>hose a configuration</a:t>
            </a:r>
            <a:br>
              <a:rPr kumimoji="1" lang="en-US" altLang="ja-JP" sz="2400" dirty="0">
                <a:solidFill>
                  <a:schemeClr val="tx1">
                    <a:lumMod val="85000"/>
                    <a:lumOff val="15000"/>
                  </a:schemeClr>
                </a:solidFill>
              </a:rPr>
            </a:br>
            <a:r>
              <a:rPr kumimoji="1" lang="en-US" altLang="ja-JP" sz="2400" dirty="0">
                <a:solidFill>
                  <a:schemeClr val="tx1">
                    <a:lumMod val="85000"/>
                    <a:lumOff val="15000"/>
                  </a:schemeClr>
                </a:solidFill>
              </a:rPr>
              <a:t>of the powertrain</a:t>
            </a:r>
          </a:p>
          <a:p>
            <a:pPr marL="457200" indent="-457200">
              <a:buAutoNum type="arabicPeriod"/>
            </a:pPr>
            <a:r>
              <a:rPr kumimoji="1" lang="en-US" altLang="ja-JP" sz="2400" b="1" dirty="0">
                <a:solidFill>
                  <a:schemeClr val="tx1">
                    <a:lumMod val="85000"/>
                    <a:lumOff val="15000"/>
                  </a:schemeClr>
                </a:solidFill>
              </a:rPr>
              <a:t>Parameter Tuning</a:t>
            </a:r>
          </a:p>
          <a:p>
            <a:pPr marL="457200" indent="-457200">
              <a:buAutoNum type="arabicPeriod"/>
            </a:pPr>
            <a:r>
              <a:rPr lang="en-US" altLang="ja-JP" sz="2400" dirty="0">
                <a:solidFill>
                  <a:schemeClr val="bg1">
                    <a:lumMod val="65000"/>
                  </a:schemeClr>
                </a:solidFill>
              </a:rPr>
              <a:t>Drive by optimized</a:t>
            </a:r>
            <a:br>
              <a:rPr lang="en-US" altLang="ja-JP" sz="2400" dirty="0">
                <a:solidFill>
                  <a:schemeClr val="bg1">
                    <a:lumMod val="65000"/>
                  </a:schemeClr>
                </a:solidFill>
              </a:rPr>
            </a:br>
            <a:r>
              <a:rPr lang="en-US" altLang="ja-JP" sz="2400" dirty="0">
                <a:solidFill>
                  <a:schemeClr val="bg1">
                    <a:lumMod val="65000"/>
                  </a:schemeClr>
                </a:solidFill>
              </a:rPr>
              <a:t>controller</a:t>
            </a:r>
            <a:endParaRPr kumimoji="1" lang="en-US" altLang="ja-JP" sz="2400" dirty="0">
              <a:solidFill>
                <a:schemeClr val="bg1">
                  <a:lumMod val="65000"/>
                </a:schemeClr>
              </a:solidFill>
            </a:endParaRPr>
          </a:p>
        </p:txBody>
      </p:sp>
      <p:sp>
        <p:nvSpPr>
          <p:cNvPr id="39" name="正方形/長方形 38">
            <a:extLst>
              <a:ext uri="{FF2B5EF4-FFF2-40B4-BE49-F238E27FC236}">
                <a16:creationId xmlns:a16="http://schemas.microsoft.com/office/drawing/2014/main" id="{526A5B9B-6985-834A-A27B-C5CD98EE6C2F}"/>
              </a:ext>
            </a:extLst>
          </p:cNvPr>
          <p:cNvSpPr/>
          <p:nvPr/>
        </p:nvSpPr>
        <p:spPr>
          <a:xfrm>
            <a:off x="6161891" y="4082570"/>
            <a:ext cx="2682254" cy="1357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lumMod val="85000"/>
                    <a:lumOff val="15000"/>
                  </a:schemeClr>
                </a:solidFill>
              </a:rPr>
              <a:t>Optimized</a:t>
            </a:r>
            <a:br>
              <a:rPr lang="en-US" altLang="ja-JP" sz="2400" dirty="0">
                <a:solidFill>
                  <a:schemeClr val="tx1">
                    <a:lumMod val="85000"/>
                    <a:lumOff val="15000"/>
                  </a:schemeClr>
                </a:solidFill>
              </a:rPr>
            </a:br>
            <a:r>
              <a:rPr kumimoji="1" lang="en-US" altLang="ja-JP" sz="2400" dirty="0">
                <a:solidFill>
                  <a:schemeClr val="tx1">
                    <a:lumMod val="85000"/>
                    <a:lumOff val="15000"/>
                  </a:schemeClr>
                </a:solidFill>
              </a:rPr>
              <a:t>Rule-based</a:t>
            </a:r>
            <a:br>
              <a:rPr kumimoji="1" lang="en-US" altLang="ja-JP" sz="2400" dirty="0">
                <a:solidFill>
                  <a:schemeClr val="tx1">
                    <a:lumMod val="85000"/>
                    <a:lumOff val="15000"/>
                  </a:schemeClr>
                </a:solidFill>
              </a:rPr>
            </a:br>
            <a:r>
              <a:rPr kumimoji="1" lang="en-US" altLang="ja-JP" sz="2400" dirty="0">
                <a:solidFill>
                  <a:schemeClr val="tx1">
                    <a:lumMod val="85000"/>
                    <a:lumOff val="15000"/>
                  </a:schemeClr>
                </a:solidFill>
              </a:rPr>
              <a:t>controller</a:t>
            </a:r>
          </a:p>
        </p:txBody>
      </p:sp>
      <p:sp>
        <p:nvSpPr>
          <p:cNvPr id="40" name="右矢印 39">
            <a:extLst>
              <a:ext uri="{FF2B5EF4-FFF2-40B4-BE49-F238E27FC236}">
                <a16:creationId xmlns:a16="http://schemas.microsoft.com/office/drawing/2014/main" id="{427D3AAD-B55C-0E44-85A2-3568736FCE99}"/>
              </a:ext>
            </a:extLst>
          </p:cNvPr>
          <p:cNvSpPr/>
          <p:nvPr/>
        </p:nvSpPr>
        <p:spPr>
          <a:xfrm>
            <a:off x="4693563" y="4761314"/>
            <a:ext cx="1284581" cy="4903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41" name="テキスト ボックス 40">
            <a:extLst>
              <a:ext uri="{FF2B5EF4-FFF2-40B4-BE49-F238E27FC236}">
                <a16:creationId xmlns:a16="http://schemas.microsoft.com/office/drawing/2014/main" id="{D5580687-A01A-1C48-901B-18F2DDB4B500}"/>
              </a:ext>
            </a:extLst>
          </p:cNvPr>
          <p:cNvSpPr txBox="1"/>
          <p:nvPr/>
        </p:nvSpPr>
        <p:spPr>
          <a:xfrm>
            <a:off x="4581493" y="4090973"/>
            <a:ext cx="1389419" cy="769441"/>
          </a:xfrm>
          <a:prstGeom prst="rect">
            <a:avLst/>
          </a:prstGeom>
          <a:noFill/>
        </p:spPr>
        <p:txBody>
          <a:bodyPr wrap="none" rtlCol="0">
            <a:spAutoFit/>
          </a:bodyPr>
          <a:lstStyle/>
          <a:p>
            <a:pPr algn="ctr"/>
            <a:r>
              <a:rPr kumimoji="1" lang="en-US" altLang="ja-JP" sz="2200" dirty="0">
                <a:solidFill>
                  <a:schemeClr val="tx1">
                    <a:lumMod val="85000"/>
                    <a:lumOff val="15000"/>
                  </a:schemeClr>
                </a:solidFill>
              </a:rPr>
              <a:t>parameter</a:t>
            </a:r>
            <a:br>
              <a:rPr kumimoji="1" lang="en-US" altLang="ja-JP" sz="2200" dirty="0">
                <a:solidFill>
                  <a:schemeClr val="tx1">
                    <a:lumMod val="85000"/>
                    <a:lumOff val="15000"/>
                  </a:schemeClr>
                </a:solidFill>
              </a:rPr>
            </a:br>
            <a:r>
              <a:rPr kumimoji="1" lang="en-US" altLang="ja-JP" sz="2200" dirty="0">
                <a:solidFill>
                  <a:schemeClr val="tx1">
                    <a:lumMod val="85000"/>
                    <a:lumOff val="15000"/>
                  </a:schemeClr>
                </a:solidFill>
              </a:rPr>
              <a:t>tuning</a:t>
            </a:r>
            <a:endParaRPr kumimoji="1" lang="ja-JP" altLang="en-US" sz="2200">
              <a:solidFill>
                <a:schemeClr val="tx1">
                  <a:lumMod val="85000"/>
                  <a:lumOff val="15000"/>
                </a:schemeClr>
              </a:solidFill>
            </a:endParaRPr>
          </a:p>
        </p:txBody>
      </p:sp>
      <p:cxnSp>
        <p:nvCxnSpPr>
          <p:cNvPr id="46" name="直線矢印コネクタ 45">
            <a:extLst>
              <a:ext uri="{FF2B5EF4-FFF2-40B4-BE49-F238E27FC236}">
                <a16:creationId xmlns:a16="http://schemas.microsoft.com/office/drawing/2014/main" id="{3069C24D-5CBE-8046-900B-DFF392B5F438}"/>
              </a:ext>
            </a:extLst>
          </p:cNvPr>
          <p:cNvCxnSpPr>
            <a:cxnSpLocks/>
          </p:cNvCxnSpPr>
          <p:nvPr/>
        </p:nvCxnSpPr>
        <p:spPr>
          <a:xfrm>
            <a:off x="5339526" y="3682433"/>
            <a:ext cx="0" cy="3816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正方形/長方形 36">
                <a:extLst>
                  <a:ext uri="{FF2B5EF4-FFF2-40B4-BE49-F238E27FC236}">
                    <a16:creationId xmlns:a16="http://schemas.microsoft.com/office/drawing/2014/main" id="{308EDEE1-2D52-404D-9069-DDCED6F374FC}"/>
                  </a:ext>
                </a:extLst>
              </p:cNvPr>
              <p:cNvSpPr/>
              <p:nvPr/>
            </p:nvSpPr>
            <p:spPr>
              <a:xfrm>
                <a:off x="486321" y="4094040"/>
                <a:ext cx="3894700" cy="2677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lumMod val="85000"/>
                        <a:lumOff val="15000"/>
                      </a:schemeClr>
                    </a:solidFill>
                  </a:rPr>
                  <a:t>Rule-based controller</a:t>
                </a:r>
              </a:p>
              <a:p>
                <a:endParaRPr kumimoji="1" lang="en-US" altLang="ja-JP" sz="2000" dirty="0">
                  <a:solidFill>
                    <a:schemeClr val="tx1">
                      <a:lumMod val="85000"/>
                      <a:lumOff val="15000"/>
                    </a:schemeClr>
                  </a:solidFill>
                </a:endParaRPr>
              </a:p>
              <a:p>
                <a:pPr marL="342900" indent="-342900">
                  <a:buAutoNum type="arabicPeriod"/>
                </a:pPr>
                <a:r>
                  <a:rPr lang="en-US" altLang="ja-JP" sz="2000" dirty="0">
                    <a:solidFill>
                      <a:schemeClr val="tx1">
                        <a:lumMod val="85000"/>
                        <a:lumOff val="15000"/>
                      </a:schemeClr>
                    </a:solidFill>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rPr>
                      <m:t>𝑎</m:t>
                    </m:r>
                  </m:oMath>
                </a14:m>
                <a:r>
                  <a:rPr lang="en-US" altLang="ja-JP" sz="2000" dirty="0">
                    <a:solidFill>
                      <a:schemeClr val="tx1">
                        <a:lumMod val="85000"/>
                        <a:lumOff val="15000"/>
                      </a:schemeClr>
                    </a:solidFill>
                  </a:rPr>
                  <a:t> (km/h)</a:t>
                </a:r>
                <a:br>
                  <a:rPr lang="en-US" altLang="ja-JP" sz="2000" dirty="0">
                    <a:solidFill>
                      <a:schemeClr val="tx1">
                        <a:lumMod val="85000"/>
                        <a:lumOff val="15000"/>
                      </a:schemeClr>
                    </a:solidFill>
                  </a:rPr>
                </a:br>
                <a:r>
                  <a:rPr lang="en-US" altLang="ja-JP" sz="2000" dirty="0">
                    <a:solidFill>
                      <a:schemeClr val="tx1">
                        <a:lumMod val="85000"/>
                        <a:lumOff val="15000"/>
                      </a:schemeClr>
                    </a:solidFill>
                  </a:rPr>
                  <a:t>&amp; SOC ≤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rPr>
                      <m:t>𝑏</m:t>
                    </m:r>
                  </m:oMath>
                </a14:m>
                <a:r>
                  <a:rPr lang="en-US" altLang="ja-JP" sz="2000" dirty="0">
                    <a:solidFill>
                      <a:schemeClr val="tx1">
                        <a:lumMod val="85000"/>
                        <a:lumOff val="15000"/>
                      </a:schemeClr>
                    </a:solidFill>
                  </a:rPr>
                  <a:t>% </a:t>
                </a:r>
                <a:r>
                  <a:rPr lang="en-US" altLang="ja-JP" sz="2000" dirty="0">
                    <a:solidFill>
                      <a:schemeClr val="tx1">
                        <a:lumMod val="85000"/>
                        <a:lumOff val="15000"/>
                      </a:schemeClr>
                    </a:solidFill>
                    <a:sym typeface="Wingdings" pitchFamily="2" charset="2"/>
                  </a:rPr>
                  <a:t> high HV driving </a:t>
                </a:r>
              </a:p>
              <a:p>
                <a:pPr marL="342900" indent="-342900">
                  <a:buAutoNum type="arabicPeriod"/>
                </a:pPr>
                <a:r>
                  <a:rPr lang="en-US" altLang="ja-JP" sz="2000" dirty="0">
                    <a:solidFill>
                      <a:schemeClr val="tx1">
                        <a:lumMod val="85000"/>
                        <a:lumOff val="15000"/>
                      </a:schemeClr>
                    </a:solidFill>
                    <a:sym typeface="Wingdings" pitchFamily="2" charset="2"/>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sym typeface="Wingdings" pitchFamily="2" charset="2"/>
                      </a:rPr>
                      <m:t>𝑎</m:t>
                    </m:r>
                  </m:oMath>
                </a14:m>
                <a:r>
                  <a:rPr lang="en-US" altLang="ja-JP" sz="2000" dirty="0">
                    <a:solidFill>
                      <a:schemeClr val="tx1">
                        <a:lumMod val="85000"/>
                        <a:lumOff val="15000"/>
                      </a:schemeClr>
                    </a:solidFill>
                    <a:sym typeface="Wingdings" pitchFamily="2" charset="2"/>
                  </a:rPr>
                  <a:t> (km/h)</a:t>
                </a:r>
                <a:br>
                  <a:rPr lang="en-US" altLang="ja-JP" sz="2000" dirty="0">
                    <a:solidFill>
                      <a:schemeClr val="tx1">
                        <a:lumMod val="85000"/>
                        <a:lumOff val="15000"/>
                      </a:schemeClr>
                    </a:solidFill>
                    <a:sym typeface="Wingdings" pitchFamily="2" charset="2"/>
                  </a:rPr>
                </a:br>
                <a:r>
                  <a:rPr lang="en-US" altLang="ja-JP" sz="2000" dirty="0">
                    <a:solidFill>
                      <a:schemeClr val="tx1">
                        <a:lumMod val="85000"/>
                        <a:lumOff val="15000"/>
                      </a:schemeClr>
                    </a:solidFill>
                    <a:sym typeface="Wingdings" pitchFamily="2" charset="2"/>
                  </a:rPr>
                  <a:t>&amp;  SOC &gt;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sym typeface="Wingdings" pitchFamily="2" charset="2"/>
                      </a:rPr>
                      <m:t>𝑏</m:t>
                    </m:r>
                  </m:oMath>
                </a14:m>
                <a:r>
                  <a:rPr lang="en-US" altLang="ja-JP" sz="2000" dirty="0">
                    <a:solidFill>
                      <a:schemeClr val="tx1">
                        <a:lumMod val="85000"/>
                        <a:lumOff val="15000"/>
                      </a:schemeClr>
                    </a:solidFill>
                    <a:sym typeface="Wingdings" pitchFamily="2" charset="2"/>
                  </a:rPr>
                  <a:t>%  low HV driving</a:t>
                </a:r>
              </a:p>
              <a:p>
                <a:pPr marL="342900" indent="-342900">
                  <a:buAutoNum type="arabicPeriod"/>
                </a:pPr>
                <a:r>
                  <a:rPr lang="en-US" altLang="ja-JP" sz="2000" dirty="0">
                    <a:solidFill>
                      <a:schemeClr val="tx1">
                        <a:lumMod val="85000"/>
                        <a:lumOff val="15000"/>
                      </a:schemeClr>
                    </a:solidFill>
                    <a:sym typeface="Wingdings" pitchFamily="2" charset="2"/>
                  </a:rPr>
                  <a:t>velocity &lt; a (km/h)  EV driving </a:t>
                </a:r>
              </a:p>
              <a:p>
                <a:r>
                  <a:rPr kumimoji="1" lang="en-US" altLang="ja-JP" sz="2000" dirty="0">
                    <a:solidFill>
                      <a:schemeClr val="tx1">
                        <a:lumMod val="85000"/>
                        <a:lumOff val="15000"/>
                      </a:schemeClr>
                    </a:solidFill>
                    <a:sym typeface="Wingdings" pitchFamily="2" charset="2"/>
                  </a:rPr>
                  <a:t>…</a:t>
                </a:r>
                <a:endParaRPr kumimoji="1" lang="ja-JP" altLang="en-US" sz="2000">
                  <a:solidFill>
                    <a:schemeClr val="tx1">
                      <a:lumMod val="85000"/>
                      <a:lumOff val="15000"/>
                    </a:schemeClr>
                  </a:solidFill>
                </a:endParaRPr>
              </a:p>
            </p:txBody>
          </p:sp>
        </mc:Choice>
        <mc:Fallback xmlns="">
          <p:sp>
            <p:nvSpPr>
              <p:cNvPr id="37" name="正方形/長方形 36">
                <a:extLst>
                  <a:ext uri="{FF2B5EF4-FFF2-40B4-BE49-F238E27FC236}">
                    <a16:creationId xmlns:a16="http://schemas.microsoft.com/office/drawing/2014/main" id="{308EDEE1-2D52-404D-9069-DDCED6F374FC}"/>
                  </a:ext>
                </a:extLst>
              </p:cNvPr>
              <p:cNvSpPr>
                <a:spLocks noRot="1" noChangeAspect="1" noMove="1" noResize="1" noEditPoints="1" noAdjustHandles="1" noChangeArrowheads="1" noChangeShapeType="1" noTextEdit="1"/>
              </p:cNvSpPr>
              <p:nvPr/>
            </p:nvSpPr>
            <p:spPr>
              <a:xfrm>
                <a:off x="486321" y="4094040"/>
                <a:ext cx="3894700" cy="2677656"/>
              </a:xfrm>
              <a:prstGeom prst="rect">
                <a:avLst/>
              </a:prstGeom>
              <a:blipFill>
                <a:blip r:embed="rId5"/>
                <a:stretch>
                  <a:fillRect l="-1294" r="-1294" b="-1878"/>
                </a:stretch>
              </a:blipFill>
              <a:ln>
                <a:solidFill>
                  <a:schemeClr val="tx1"/>
                </a:solidFill>
              </a:ln>
            </p:spPr>
            <p:txBody>
              <a:bodyPr/>
              <a:lstStyle/>
              <a:p>
                <a:r>
                  <a:rPr lang="ja-JP" altLang="en-US">
                    <a:noFill/>
                  </a:rPr>
                  <a:t> </a:t>
                </a:r>
              </a:p>
            </p:txBody>
          </p:sp>
        </mc:Fallback>
      </mc:AlternateContent>
      <p:grpSp>
        <p:nvGrpSpPr>
          <p:cNvPr id="38" name="グループ化 37">
            <a:extLst>
              <a:ext uri="{FF2B5EF4-FFF2-40B4-BE49-F238E27FC236}">
                <a16:creationId xmlns:a16="http://schemas.microsoft.com/office/drawing/2014/main" id="{48B73632-BE2F-644F-93EC-EE53950545C1}"/>
              </a:ext>
            </a:extLst>
          </p:cNvPr>
          <p:cNvGrpSpPr/>
          <p:nvPr/>
        </p:nvGrpSpPr>
        <p:grpSpPr>
          <a:xfrm>
            <a:off x="4950326" y="1492151"/>
            <a:ext cx="435853" cy="1227506"/>
            <a:chOff x="5327987" y="1521330"/>
            <a:chExt cx="435853" cy="1227506"/>
          </a:xfrm>
        </p:grpSpPr>
        <p:pic>
          <p:nvPicPr>
            <p:cNvPr id="42" name="グラフィックス 41" descr="車">
              <a:extLst>
                <a:ext uri="{FF2B5EF4-FFF2-40B4-BE49-F238E27FC236}">
                  <a16:creationId xmlns:a16="http://schemas.microsoft.com/office/drawing/2014/main" id="{9345BC90-8942-B34A-A743-F23F048313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43" name="グラフィックス 42" descr="車">
              <a:extLst>
                <a:ext uri="{FF2B5EF4-FFF2-40B4-BE49-F238E27FC236}">
                  <a16:creationId xmlns:a16="http://schemas.microsoft.com/office/drawing/2014/main" id="{BB5CDE7F-F650-3648-85B4-1F32A47D30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44" name="グラフィックス 43" descr="車">
              <a:extLst>
                <a:ext uri="{FF2B5EF4-FFF2-40B4-BE49-F238E27FC236}">
                  <a16:creationId xmlns:a16="http://schemas.microsoft.com/office/drawing/2014/main" id="{A50545B1-E86A-6646-9541-82155AA7C2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pic>
        <p:nvPicPr>
          <p:cNvPr id="45" name="グラフィックス 44" descr="車">
            <a:extLst>
              <a:ext uri="{FF2B5EF4-FFF2-40B4-BE49-F238E27FC236}">
                <a16:creationId xmlns:a16="http://schemas.microsoft.com/office/drawing/2014/main" id="{3D9EE4B6-0866-6742-8445-6E893594A1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4842" y="3019700"/>
            <a:ext cx="644509" cy="644232"/>
          </a:xfrm>
          <a:prstGeom prst="rect">
            <a:avLst/>
          </a:prstGeom>
        </p:spPr>
      </p:pic>
      <p:sp>
        <p:nvSpPr>
          <p:cNvPr id="47" name="フリーフォーム 46">
            <a:extLst>
              <a:ext uri="{FF2B5EF4-FFF2-40B4-BE49-F238E27FC236}">
                <a16:creationId xmlns:a16="http://schemas.microsoft.com/office/drawing/2014/main" id="{DF7B2A86-950E-674C-8F97-791EAC424926}"/>
              </a:ext>
            </a:extLst>
          </p:cNvPr>
          <p:cNvSpPr/>
          <p:nvPr/>
        </p:nvSpPr>
        <p:spPr>
          <a:xfrm>
            <a:off x="4369981" y="2120097"/>
            <a:ext cx="372635" cy="1060998"/>
          </a:xfrm>
          <a:custGeom>
            <a:avLst/>
            <a:gdLst>
              <a:gd name="connsiteX0" fmla="*/ 450574 w 450574"/>
              <a:gd name="connsiteY0" fmla="*/ 0 h 1709531"/>
              <a:gd name="connsiteX1" fmla="*/ 0 w 450574"/>
              <a:gd name="connsiteY1" fmla="*/ 689113 h 1709531"/>
              <a:gd name="connsiteX2" fmla="*/ 450574 w 450574"/>
              <a:gd name="connsiteY2" fmla="*/ 1709531 h 1709531"/>
            </a:gdLst>
            <a:ahLst/>
            <a:cxnLst>
              <a:cxn ang="0">
                <a:pos x="connsiteX0" y="connsiteY0"/>
              </a:cxn>
              <a:cxn ang="0">
                <a:pos x="connsiteX1" y="connsiteY1"/>
              </a:cxn>
              <a:cxn ang="0">
                <a:pos x="connsiteX2" y="connsiteY2"/>
              </a:cxn>
            </a:cxnLst>
            <a:rect l="l" t="t" r="r" b="b"/>
            <a:pathLst>
              <a:path w="450574" h="1709531">
                <a:moveTo>
                  <a:pt x="450574" y="0"/>
                </a:moveTo>
                <a:cubicBezTo>
                  <a:pt x="225287" y="202095"/>
                  <a:pt x="0" y="404191"/>
                  <a:pt x="0" y="689113"/>
                </a:cubicBezTo>
                <a:cubicBezTo>
                  <a:pt x="0" y="974035"/>
                  <a:pt x="225287" y="1341783"/>
                  <a:pt x="450574" y="1709531"/>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48" name="テキスト ボックス 47">
            <a:extLst>
              <a:ext uri="{FF2B5EF4-FFF2-40B4-BE49-F238E27FC236}">
                <a16:creationId xmlns:a16="http://schemas.microsoft.com/office/drawing/2014/main" id="{BAC9A337-9D68-C94F-8ED2-E397A8B76D82}"/>
              </a:ext>
            </a:extLst>
          </p:cNvPr>
          <p:cNvSpPr txBox="1"/>
          <p:nvPr/>
        </p:nvSpPr>
        <p:spPr>
          <a:xfrm>
            <a:off x="4842699" y="2763547"/>
            <a:ext cx="1191800" cy="400110"/>
          </a:xfrm>
          <a:prstGeom prst="rect">
            <a:avLst/>
          </a:prstGeom>
          <a:noFill/>
        </p:spPr>
        <p:txBody>
          <a:bodyPr wrap="square" rtlCol="0">
            <a:spAutoFit/>
          </a:bodyPr>
          <a:lstStyle/>
          <a:p>
            <a:r>
              <a:rPr lang="en-US" altLang="ja-JP" sz="2000" dirty="0">
                <a:solidFill>
                  <a:schemeClr val="tx1">
                    <a:lumMod val="85000"/>
                    <a:lumOff val="15000"/>
                  </a:schemeClr>
                </a:solidFill>
              </a:rPr>
              <a:t>S</a:t>
            </a:r>
            <a:r>
              <a:rPr kumimoji="1" lang="en-US" altLang="ja-JP" sz="2000" dirty="0">
                <a:solidFill>
                  <a:schemeClr val="tx1">
                    <a:lumMod val="85000"/>
                    <a:lumOff val="15000"/>
                  </a:schemeClr>
                </a:solidFill>
              </a:rPr>
              <a:t>imulator</a:t>
            </a:r>
            <a:endParaRPr kumimoji="1" lang="ja-JP" altLang="en-US" sz="2000">
              <a:solidFill>
                <a:schemeClr val="tx1">
                  <a:lumMod val="85000"/>
                  <a:lumOff val="15000"/>
                </a:schemeClr>
              </a:solidFill>
            </a:endParaRPr>
          </a:p>
        </p:txBody>
      </p:sp>
      <p:sp>
        <p:nvSpPr>
          <p:cNvPr id="50" name="テキスト ボックス 49">
            <a:extLst>
              <a:ext uri="{FF2B5EF4-FFF2-40B4-BE49-F238E27FC236}">
                <a16:creationId xmlns:a16="http://schemas.microsoft.com/office/drawing/2014/main" id="{64D1D964-5E62-5042-B641-EB66091A064B}"/>
              </a:ext>
            </a:extLst>
          </p:cNvPr>
          <p:cNvSpPr txBox="1"/>
          <p:nvPr/>
        </p:nvSpPr>
        <p:spPr>
          <a:xfrm>
            <a:off x="4813060" y="1165590"/>
            <a:ext cx="1340432" cy="400110"/>
          </a:xfrm>
          <a:prstGeom prst="rect">
            <a:avLst/>
          </a:prstGeom>
          <a:noFill/>
        </p:spPr>
        <p:txBody>
          <a:bodyPr wrap="none" rtlCol="0">
            <a:spAutoFit/>
          </a:bodyPr>
          <a:lstStyle/>
          <a:p>
            <a:r>
              <a:rPr lang="en-US" altLang="ja-JP" sz="2000" dirty="0">
                <a:solidFill>
                  <a:schemeClr val="tx1">
                    <a:lumMod val="85000"/>
                    <a:lumOff val="15000"/>
                  </a:schemeClr>
                </a:solidFill>
              </a:rPr>
              <a:t>C</a:t>
            </a:r>
            <a:r>
              <a:rPr kumimoji="1" lang="en-US" altLang="ja-JP" sz="2000" dirty="0">
                <a:solidFill>
                  <a:schemeClr val="tx1">
                    <a:lumMod val="85000"/>
                    <a:lumOff val="15000"/>
                  </a:schemeClr>
                </a:solidFill>
              </a:rPr>
              <a:t>andidates</a:t>
            </a:r>
            <a:endParaRPr kumimoji="1" lang="ja-JP" altLang="en-US" sz="2000">
              <a:solidFill>
                <a:schemeClr val="tx1">
                  <a:lumMod val="85000"/>
                  <a:lumOff val="15000"/>
                </a:schemeClr>
              </a:solidFill>
            </a:endParaRPr>
          </a:p>
        </p:txBody>
      </p:sp>
      <p:grpSp>
        <p:nvGrpSpPr>
          <p:cNvPr id="51" name="グループ化 50">
            <a:extLst>
              <a:ext uri="{FF2B5EF4-FFF2-40B4-BE49-F238E27FC236}">
                <a16:creationId xmlns:a16="http://schemas.microsoft.com/office/drawing/2014/main" id="{7BE2460A-3A22-FD4F-A6E7-6E7831465C18}"/>
              </a:ext>
            </a:extLst>
          </p:cNvPr>
          <p:cNvGrpSpPr/>
          <p:nvPr/>
        </p:nvGrpSpPr>
        <p:grpSpPr>
          <a:xfrm>
            <a:off x="5519200" y="1492151"/>
            <a:ext cx="435853" cy="1227506"/>
            <a:chOff x="5327987" y="1521330"/>
            <a:chExt cx="435853" cy="1227506"/>
          </a:xfrm>
        </p:grpSpPr>
        <p:pic>
          <p:nvPicPr>
            <p:cNvPr id="52" name="グラフィックス 51" descr="車">
              <a:extLst>
                <a:ext uri="{FF2B5EF4-FFF2-40B4-BE49-F238E27FC236}">
                  <a16:creationId xmlns:a16="http://schemas.microsoft.com/office/drawing/2014/main" id="{B77CFD97-3344-1B4B-849E-969C70290D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53" name="グラフィックス 52" descr="車">
              <a:extLst>
                <a:ext uri="{FF2B5EF4-FFF2-40B4-BE49-F238E27FC236}">
                  <a16:creationId xmlns:a16="http://schemas.microsoft.com/office/drawing/2014/main" id="{0021F758-E88B-8544-B61D-5F61C092D3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54" name="グラフィックス 53" descr="車">
              <a:extLst>
                <a:ext uri="{FF2B5EF4-FFF2-40B4-BE49-F238E27FC236}">
                  <a16:creationId xmlns:a16="http://schemas.microsoft.com/office/drawing/2014/main" id="{616E99EA-D01F-A747-9717-0805AE4B7F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grpSp>
        <p:nvGrpSpPr>
          <p:cNvPr id="55" name="グループ化 54">
            <a:extLst>
              <a:ext uri="{FF2B5EF4-FFF2-40B4-BE49-F238E27FC236}">
                <a16:creationId xmlns:a16="http://schemas.microsoft.com/office/drawing/2014/main" id="{8E49AE96-9843-A646-A049-A15EAC390910}"/>
              </a:ext>
            </a:extLst>
          </p:cNvPr>
          <p:cNvGrpSpPr/>
          <p:nvPr/>
        </p:nvGrpSpPr>
        <p:grpSpPr>
          <a:xfrm>
            <a:off x="6088074" y="1492151"/>
            <a:ext cx="435853" cy="1227506"/>
            <a:chOff x="5327987" y="1521330"/>
            <a:chExt cx="435853" cy="1227506"/>
          </a:xfrm>
        </p:grpSpPr>
        <p:pic>
          <p:nvPicPr>
            <p:cNvPr id="56" name="グラフィックス 55" descr="車">
              <a:extLst>
                <a:ext uri="{FF2B5EF4-FFF2-40B4-BE49-F238E27FC236}">
                  <a16:creationId xmlns:a16="http://schemas.microsoft.com/office/drawing/2014/main" id="{F8DA31FB-6555-3E47-87DB-2B2B077FCA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57" name="グラフィックス 56" descr="車">
              <a:extLst>
                <a:ext uri="{FF2B5EF4-FFF2-40B4-BE49-F238E27FC236}">
                  <a16:creationId xmlns:a16="http://schemas.microsoft.com/office/drawing/2014/main" id="{ED0A69D3-62C1-8742-A73A-88E8536225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59" name="グラフィックス 58" descr="車">
              <a:extLst>
                <a:ext uri="{FF2B5EF4-FFF2-40B4-BE49-F238E27FC236}">
                  <a16:creationId xmlns:a16="http://schemas.microsoft.com/office/drawing/2014/main" id="{58953FFF-98BE-8B48-BA8F-E536F782DA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grpSp>
        <p:nvGrpSpPr>
          <p:cNvPr id="60" name="グループ化 59">
            <a:extLst>
              <a:ext uri="{FF2B5EF4-FFF2-40B4-BE49-F238E27FC236}">
                <a16:creationId xmlns:a16="http://schemas.microsoft.com/office/drawing/2014/main" id="{6E2F81AB-2E53-FB48-AE7E-25AF3B59B95F}"/>
              </a:ext>
            </a:extLst>
          </p:cNvPr>
          <p:cNvGrpSpPr/>
          <p:nvPr/>
        </p:nvGrpSpPr>
        <p:grpSpPr>
          <a:xfrm>
            <a:off x="6656948" y="1492151"/>
            <a:ext cx="435853" cy="1227506"/>
            <a:chOff x="5327987" y="1521330"/>
            <a:chExt cx="435853" cy="1227506"/>
          </a:xfrm>
        </p:grpSpPr>
        <p:pic>
          <p:nvPicPr>
            <p:cNvPr id="61" name="グラフィックス 60" descr="車">
              <a:extLst>
                <a:ext uri="{FF2B5EF4-FFF2-40B4-BE49-F238E27FC236}">
                  <a16:creationId xmlns:a16="http://schemas.microsoft.com/office/drawing/2014/main" id="{64B2007D-ED9A-AE4A-A6C6-DF2CE035D3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62" name="グラフィックス 61" descr="車">
              <a:extLst>
                <a:ext uri="{FF2B5EF4-FFF2-40B4-BE49-F238E27FC236}">
                  <a16:creationId xmlns:a16="http://schemas.microsoft.com/office/drawing/2014/main" id="{734FBC5F-5008-2F4F-96E9-270A81BEE3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81" name="グラフィックス 80" descr="車">
              <a:extLst>
                <a:ext uri="{FF2B5EF4-FFF2-40B4-BE49-F238E27FC236}">
                  <a16:creationId xmlns:a16="http://schemas.microsoft.com/office/drawing/2014/main" id="{7DDED8B8-1D4C-9944-9348-77D3E8AE3F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grpSp>
        <p:nvGrpSpPr>
          <p:cNvPr id="82" name="グループ化 81">
            <a:extLst>
              <a:ext uri="{FF2B5EF4-FFF2-40B4-BE49-F238E27FC236}">
                <a16:creationId xmlns:a16="http://schemas.microsoft.com/office/drawing/2014/main" id="{01DE769A-F50F-7745-A0D5-6864B0D0363A}"/>
              </a:ext>
            </a:extLst>
          </p:cNvPr>
          <p:cNvGrpSpPr/>
          <p:nvPr/>
        </p:nvGrpSpPr>
        <p:grpSpPr>
          <a:xfrm>
            <a:off x="7225821" y="1492151"/>
            <a:ext cx="435853" cy="1227506"/>
            <a:chOff x="5327987" y="1521330"/>
            <a:chExt cx="435853" cy="1227506"/>
          </a:xfrm>
        </p:grpSpPr>
        <p:pic>
          <p:nvPicPr>
            <p:cNvPr id="83" name="グラフィックス 82" descr="車">
              <a:extLst>
                <a:ext uri="{FF2B5EF4-FFF2-40B4-BE49-F238E27FC236}">
                  <a16:creationId xmlns:a16="http://schemas.microsoft.com/office/drawing/2014/main" id="{37486B28-27FB-7C41-BCFB-107FF91E6A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84" name="グラフィックス 83" descr="車">
              <a:extLst>
                <a:ext uri="{FF2B5EF4-FFF2-40B4-BE49-F238E27FC236}">
                  <a16:creationId xmlns:a16="http://schemas.microsoft.com/office/drawing/2014/main" id="{7B3C8BD0-75E4-B74C-B0ED-740D9468A7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85" name="グラフィックス 84" descr="車">
              <a:extLst>
                <a:ext uri="{FF2B5EF4-FFF2-40B4-BE49-F238E27FC236}">
                  <a16:creationId xmlns:a16="http://schemas.microsoft.com/office/drawing/2014/main" id="{750933AA-7704-9B41-A4EA-10D225F55C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sp>
        <p:nvSpPr>
          <p:cNvPr id="87" name="テキスト ボックス 86">
            <a:extLst>
              <a:ext uri="{FF2B5EF4-FFF2-40B4-BE49-F238E27FC236}">
                <a16:creationId xmlns:a16="http://schemas.microsoft.com/office/drawing/2014/main" id="{BD2C1444-D051-BA45-8B6E-A36F87132EF3}"/>
              </a:ext>
            </a:extLst>
          </p:cNvPr>
          <p:cNvSpPr txBox="1"/>
          <p:nvPr/>
        </p:nvSpPr>
        <p:spPr>
          <a:xfrm>
            <a:off x="5543108" y="3181762"/>
            <a:ext cx="3634095" cy="707886"/>
          </a:xfrm>
          <a:prstGeom prst="rect">
            <a:avLst/>
          </a:prstGeom>
          <a:noFill/>
        </p:spPr>
        <p:txBody>
          <a:bodyPr wrap="square" rtlCol="0">
            <a:spAutoFit/>
          </a:bodyPr>
          <a:lstStyle/>
          <a:p>
            <a:r>
              <a:rPr kumimoji="1" lang="en-US" altLang="ja-JP" sz="2000" dirty="0">
                <a:solidFill>
                  <a:schemeClr val="tx1">
                    <a:lumMod val="85000"/>
                    <a:lumOff val="15000"/>
                  </a:schemeClr>
                </a:solidFill>
              </a:rPr>
              <a:t>Regard </a:t>
            </a:r>
            <a:r>
              <a:rPr lang="en-US" altLang="ja-JP" sz="2000" dirty="0">
                <a:solidFill>
                  <a:schemeClr val="tx1">
                    <a:lumMod val="85000"/>
                    <a:lumOff val="15000"/>
                  </a:schemeClr>
                </a:solidFill>
              </a:rPr>
              <a:t>a </a:t>
            </a:r>
            <a:r>
              <a:rPr kumimoji="1" lang="en-US" altLang="ja-JP" sz="2000" dirty="0">
                <a:solidFill>
                  <a:schemeClr val="tx1">
                    <a:lumMod val="85000"/>
                    <a:lumOff val="15000"/>
                  </a:schemeClr>
                </a:solidFill>
              </a:rPr>
              <a:t>simulator as a black box</a:t>
            </a:r>
            <a:br>
              <a:rPr kumimoji="1" lang="en-US" altLang="ja-JP" sz="2000" dirty="0">
                <a:solidFill>
                  <a:schemeClr val="tx1">
                    <a:lumMod val="85000"/>
                    <a:lumOff val="15000"/>
                  </a:schemeClr>
                </a:solidFill>
              </a:rPr>
            </a:br>
            <a:r>
              <a:rPr lang="en" altLang="ja-JP" sz="2000" dirty="0">
                <a:solidFill>
                  <a:schemeClr val="tx1">
                    <a:lumMod val="85000"/>
                    <a:lumOff val="15000"/>
                  </a:schemeClr>
                </a:solidFill>
              </a:rPr>
              <a:t>for flexibility in the configuration</a:t>
            </a:r>
            <a:endParaRPr kumimoji="1" lang="en-US" altLang="ja-JP" sz="2000" dirty="0">
              <a:solidFill>
                <a:schemeClr val="tx1">
                  <a:lumMod val="85000"/>
                  <a:lumOff val="15000"/>
                </a:schemeClr>
              </a:solidFill>
            </a:endParaRPr>
          </a:p>
        </p:txBody>
      </p:sp>
      <p:sp>
        <p:nvSpPr>
          <p:cNvPr id="49" name="テキスト ボックス 48">
            <a:extLst>
              <a:ext uri="{FF2B5EF4-FFF2-40B4-BE49-F238E27FC236}">
                <a16:creationId xmlns:a16="http://schemas.microsoft.com/office/drawing/2014/main" id="{96090A23-D470-5042-8B59-E8B48E56F252}"/>
              </a:ext>
            </a:extLst>
          </p:cNvPr>
          <p:cNvSpPr txBox="1"/>
          <p:nvPr/>
        </p:nvSpPr>
        <p:spPr>
          <a:xfrm>
            <a:off x="4436557" y="5603071"/>
            <a:ext cx="4707443" cy="1107996"/>
          </a:xfrm>
          <a:prstGeom prst="rect">
            <a:avLst/>
          </a:prstGeom>
          <a:noFill/>
        </p:spPr>
        <p:txBody>
          <a:bodyPr wrap="none" rtlCol="0">
            <a:spAutoFit/>
          </a:bodyPr>
          <a:lstStyle/>
          <a:p>
            <a:pPr marL="342900" indent="-342900">
              <a:buFont typeface="Wingdings" pitchFamily="2" charset="2"/>
              <a:buChar char="ü"/>
            </a:pPr>
            <a:r>
              <a:rPr lang="en" altLang="ja-JP" sz="2200" dirty="0">
                <a:solidFill>
                  <a:schemeClr val="tx1">
                    <a:lumMod val="85000"/>
                    <a:lumOff val="15000"/>
                  </a:schemeClr>
                </a:solidFill>
              </a:rPr>
              <a:t>Parameter tuning for</a:t>
            </a:r>
            <a:br>
              <a:rPr lang="en" altLang="ja-JP" sz="2200" dirty="0">
                <a:solidFill>
                  <a:schemeClr val="tx1">
                    <a:lumMod val="85000"/>
                    <a:lumOff val="15000"/>
                  </a:schemeClr>
                </a:solidFill>
              </a:rPr>
            </a:br>
            <a:r>
              <a:rPr lang="en" altLang="ja-JP" sz="2200" dirty="0">
                <a:solidFill>
                  <a:schemeClr val="tx1">
                    <a:lumMod val="85000"/>
                    <a:lumOff val="15000"/>
                  </a:schemeClr>
                </a:solidFill>
              </a:rPr>
              <a:t>one candidate takes a lot of time</a:t>
            </a:r>
          </a:p>
          <a:p>
            <a:pPr marL="342900" indent="-342900">
              <a:buFont typeface="Wingdings" pitchFamily="2" charset="2"/>
              <a:buChar char="ü"/>
            </a:pPr>
            <a:r>
              <a:rPr lang="en" altLang="ja-JP" sz="2200" dirty="0">
                <a:solidFill>
                  <a:schemeClr val="tx1">
                    <a:lumMod val="85000"/>
                    <a:lumOff val="15000"/>
                  </a:schemeClr>
                </a:solidFill>
              </a:rPr>
              <a:t>Search region is limited by controller</a:t>
            </a:r>
          </a:p>
        </p:txBody>
      </p:sp>
      <p:sp>
        <p:nvSpPr>
          <p:cNvPr id="36" name="正方形/長方形 35">
            <a:extLst>
              <a:ext uri="{FF2B5EF4-FFF2-40B4-BE49-F238E27FC236}">
                <a16:creationId xmlns:a16="http://schemas.microsoft.com/office/drawing/2014/main" id="{A40E3E9F-376E-2540-8F31-70F1B236F5AC}"/>
              </a:ext>
            </a:extLst>
          </p:cNvPr>
          <p:cNvSpPr/>
          <p:nvPr/>
        </p:nvSpPr>
        <p:spPr>
          <a:xfrm>
            <a:off x="4544325" y="5587384"/>
            <a:ext cx="4491906" cy="120032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31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22739-8B0C-C943-B7BC-1FF4B2D58922}"/>
              </a:ext>
            </a:extLst>
          </p:cNvPr>
          <p:cNvSpPr>
            <a:spLocks noGrp="1"/>
          </p:cNvSpPr>
          <p:nvPr>
            <p:ph type="title" idx="4294967295"/>
          </p:nvPr>
        </p:nvSpPr>
        <p:spPr>
          <a:xfrm>
            <a:off x="628650" y="313172"/>
            <a:ext cx="7886700" cy="553654"/>
          </a:xfrm>
        </p:spPr>
        <p:txBody>
          <a:bodyPr>
            <a:normAutofit/>
          </a:bodyPr>
          <a:lstStyle/>
          <a:p>
            <a:r>
              <a:rPr kumimoji="1" lang="en-US" altLang="ja-JP" sz="3000" b="1" dirty="0">
                <a:latin typeface="+mn-lt"/>
              </a:rPr>
              <a:t>Previous </a:t>
            </a:r>
            <a:r>
              <a:rPr lang="en-US" altLang="ja-JP" sz="3000" dirty="0"/>
              <a:t>Work to Evaluate the Simulator</a:t>
            </a:r>
            <a:endParaRPr kumimoji="1" lang="ja-JP" altLang="en-US" sz="3000" b="1">
              <a:latin typeface="+mn-lt"/>
            </a:endParaRPr>
          </a:p>
        </p:txBody>
      </p:sp>
      <p:sp>
        <p:nvSpPr>
          <p:cNvPr id="4" name="スライド番号プレースホルダー 3">
            <a:extLst>
              <a:ext uri="{FF2B5EF4-FFF2-40B4-BE49-F238E27FC236}">
                <a16:creationId xmlns:a16="http://schemas.microsoft.com/office/drawing/2014/main" id="{606C1759-1E98-184A-A161-CF7087911C04}"/>
              </a:ext>
            </a:extLst>
          </p:cNvPr>
          <p:cNvSpPr>
            <a:spLocks noGrp="1"/>
          </p:cNvSpPr>
          <p:nvPr>
            <p:ph type="sldNum" sz="quarter" idx="4294967295"/>
          </p:nvPr>
        </p:nvSpPr>
        <p:spPr>
          <a:xfrm>
            <a:off x="8515350" y="92"/>
            <a:ext cx="628650" cy="519546"/>
          </a:xfrm>
        </p:spPr>
        <p:txBody>
          <a:bodyPr/>
          <a:lstStyle/>
          <a:p>
            <a:fld id="{4E24F90A-FF2F-9F41-89D7-D74261B91ACF}" type="slidenum">
              <a:rPr kumimoji="1" lang="ja-JP" altLang="en-US" smtClean="0"/>
              <a:t>13</a:t>
            </a:fld>
            <a:endParaRPr kumimoji="1" lang="ja-JP" altLang="en-US"/>
          </a:p>
        </p:txBody>
      </p:sp>
      <p:sp>
        <p:nvSpPr>
          <p:cNvPr id="35" name="テキスト ボックス 34">
            <a:extLst>
              <a:ext uri="{FF2B5EF4-FFF2-40B4-BE49-F238E27FC236}">
                <a16:creationId xmlns:a16="http://schemas.microsoft.com/office/drawing/2014/main" id="{D345D339-1666-2140-9CD3-20A5DDB6641D}"/>
              </a:ext>
            </a:extLst>
          </p:cNvPr>
          <p:cNvSpPr txBox="1"/>
          <p:nvPr/>
        </p:nvSpPr>
        <p:spPr>
          <a:xfrm>
            <a:off x="603054" y="1175225"/>
            <a:ext cx="3636106" cy="2677656"/>
          </a:xfrm>
          <a:prstGeom prst="rect">
            <a:avLst/>
          </a:prstGeom>
          <a:noFill/>
        </p:spPr>
        <p:txBody>
          <a:bodyPr wrap="square" rtlCol="0">
            <a:spAutoFit/>
          </a:bodyPr>
          <a:lstStyle/>
          <a:p>
            <a:pPr marL="457200" indent="-457200">
              <a:buAutoNum type="arabicPeriod"/>
            </a:pPr>
            <a:r>
              <a:rPr lang="en-US" altLang="ja-JP" sz="2400" dirty="0">
                <a:solidFill>
                  <a:schemeClr val="tx1">
                    <a:lumMod val="85000"/>
                    <a:lumOff val="15000"/>
                  </a:schemeClr>
                </a:solidFill>
              </a:rPr>
              <a:t>S</a:t>
            </a:r>
            <a:r>
              <a:rPr kumimoji="1" lang="en-US" altLang="ja-JP" sz="2400" dirty="0">
                <a:solidFill>
                  <a:schemeClr val="tx1">
                    <a:lumMod val="85000"/>
                    <a:lumOff val="15000"/>
                  </a:schemeClr>
                </a:solidFill>
              </a:rPr>
              <a:t>etting the Rule-based</a:t>
            </a:r>
            <a:br>
              <a:rPr lang="en-US" altLang="ja-JP" sz="2400" dirty="0">
                <a:solidFill>
                  <a:schemeClr val="tx1">
                    <a:lumMod val="85000"/>
                    <a:lumOff val="15000"/>
                  </a:schemeClr>
                </a:solidFill>
              </a:rPr>
            </a:br>
            <a:r>
              <a:rPr kumimoji="1" lang="en-US" altLang="ja-JP" sz="2400" dirty="0">
                <a:solidFill>
                  <a:schemeClr val="tx1">
                    <a:lumMod val="85000"/>
                    <a:lumOff val="15000"/>
                  </a:schemeClr>
                </a:solidFill>
              </a:rPr>
              <a:t>controller</a:t>
            </a:r>
          </a:p>
          <a:p>
            <a:pPr marL="457200" indent="-457200">
              <a:buAutoNum type="arabicPeriod"/>
            </a:pPr>
            <a:r>
              <a:rPr lang="en-US" altLang="ja-JP" sz="2400" dirty="0">
                <a:solidFill>
                  <a:schemeClr val="tx1">
                    <a:lumMod val="85000"/>
                    <a:lumOff val="15000"/>
                  </a:schemeClr>
                </a:solidFill>
              </a:rPr>
              <a:t>C</a:t>
            </a:r>
            <a:r>
              <a:rPr kumimoji="1" lang="en-US" altLang="ja-JP" sz="2400" dirty="0">
                <a:solidFill>
                  <a:schemeClr val="tx1">
                    <a:lumMod val="85000"/>
                    <a:lumOff val="15000"/>
                  </a:schemeClr>
                </a:solidFill>
              </a:rPr>
              <a:t>hose a configuration</a:t>
            </a:r>
            <a:br>
              <a:rPr kumimoji="1" lang="en-US" altLang="ja-JP" sz="2400" dirty="0">
                <a:solidFill>
                  <a:schemeClr val="tx1">
                    <a:lumMod val="85000"/>
                    <a:lumOff val="15000"/>
                  </a:schemeClr>
                </a:solidFill>
              </a:rPr>
            </a:br>
            <a:r>
              <a:rPr kumimoji="1" lang="en-US" altLang="ja-JP" sz="2400" dirty="0">
                <a:solidFill>
                  <a:schemeClr val="tx1">
                    <a:lumMod val="85000"/>
                    <a:lumOff val="15000"/>
                  </a:schemeClr>
                </a:solidFill>
              </a:rPr>
              <a:t>of the powertrain</a:t>
            </a:r>
          </a:p>
          <a:p>
            <a:pPr marL="457200" indent="-457200">
              <a:buAutoNum type="arabicPeriod"/>
            </a:pPr>
            <a:r>
              <a:rPr kumimoji="1" lang="en-US" altLang="ja-JP" sz="2400" dirty="0">
                <a:solidFill>
                  <a:schemeClr val="tx1">
                    <a:lumMod val="85000"/>
                    <a:lumOff val="15000"/>
                  </a:schemeClr>
                </a:solidFill>
              </a:rPr>
              <a:t>Parameter Tuning</a:t>
            </a:r>
          </a:p>
          <a:p>
            <a:pPr marL="457200" indent="-457200">
              <a:buAutoNum type="arabicPeriod"/>
            </a:pPr>
            <a:r>
              <a:rPr lang="en-US" altLang="ja-JP" sz="2400" b="1" dirty="0">
                <a:solidFill>
                  <a:schemeClr val="tx1">
                    <a:lumMod val="85000"/>
                    <a:lumOff val="15000"/>
                  </a:schemeClr>
                </a:solidFill>
              </a:rPr>
              <a:t>Drive by optimized</a:t>
            </a:r>
            <a:br>
              <a:rPr lang="en-US" altLang="ja-JP" sz="2400" b="1" dirty="0">
                <a:solidFill>
                  <a:schemeClr val="tx1">
                    <a:lumMod val="85000"/>
                    <a:lumOff val="15000"/>
                  </a:schemeClr>
                </a:solidFill>
              </a:rPr>
            </a:br>
            <a:r>
              <a:rPr lang="en-US" altLang="ja-JP" sz="2400" b="1" dirty="0">
                <a:solidFill>
                  <a:schemeClr val="tx1">
                    <a:lumMod val="85000"/>
                    <a:lumOff val="15000"/>
                  </a:schemeClr>
                </a:solidFill>
              </a:rPr>
              <a:t>controller</a:t>
            </a:r>
            <a:endParaRPr kumimoji="1" lang="en-US" altLang="ja-JP" sz="2400" b="1" dirty="0">
              <a:solidFill>
                <a:schemeClr val="tx1">
                  <a:lumMod val="85000"/>
                  <a:lumOff val="15000"/>
                </a:schemeClr>
              </a:solidFill>
            </a:endParaRPr>
          </a:p>
        </p:txBody>
      </p:sp>
      <p:sp>
        <p:nvSpPr>
          <p:cNvPr id="39" name="正方形/長方形 38">
            <a:extLst>
              <a:ext uri="{FF2B5EF4-FFF2-40B4-BE49-F238E27FC236}">
                <a16:creationId xmlns:a16="http://schemas.microsoft.com/office/drawing/2014/main" id="{526A5B9B-6985-834A-A27B-C5CD98EE6C2F}"/>
              </a:ext>
            </a:extLst>
          </p:cNvPr>
          <p:cNvSpPr/>
          <p:nvPr/>
        </p:nvSpPr>
        <p:spPr>
          <a:xfrm>
            <a:off x="6161891" y="4082570"/>
            <a:ext cx="2682254" cy="1357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lumMod val="85000"/>
                    <a:lumOff val="15000"/>
                  </a:schemeClr>
                </a:solidFill>
              </a:rPr>
              <a:t>Optimized</a:t>
            </a:r>
            <a:br>
              <a:rPr lang="en-US" altLang="ja-JP" sz="2400" dirty="0">
                <a:solidFill>
                  <a:schemeClr val="tx1">
                    <a:lumMod val="85000"/>
                    <a:lumOff val="15000"/>
                  </a:schemeClr>
                </a:solidFill>
              </a:rPr>
            </a:br>
            <a:r>
              <a:rPr kumimoji="1" lang="en-US" altLang="ja-JP" sz="2400" dirty="0">
                <a:solidFill>
                  <a:schemeClr val="tx1">
                    <a:lumMod val="85000"/>
                    <a:lumOff val="15000"/>
                  </a:schemeClr>
                </a:solidFill>
              </a:rPr>
              <a:t>Rule-based</a:t>
            </a:r>
            <a:br>
              <a:rPr kumimoji="1" lang="en-US" altLang="ja-JP" sz="2400" dirty="0">
                <a:solidFill>
                  <a:schemeClr val="tx1">
                    <a:lumMod val="85000"/>
                    <a:lumOff val="15000"/>
                  </a:schemeClr>
                </a:solidFill>
              </a:rPr>
            </a:br>
            <a:r>
              <a:rPr kumimoji="1" lang="en-US" altLang="ja-JP" sz="2400" dirty="0">
                <a:solidFill>
                  <a:schemeClr val="tx1">
                    <a:lumMod val="85000"/>
                    <a:lumOff val="15000"/>
                  </a:schemeClr>
                </a:solidFill>
              </a:rPr>
              <a:t>controller</a:t>
            </a:r>
          </a:p>
        </p:txBody>
      </p:sp>
      <p:sp>
        <p:nvSpPr>
          <p:cNvPr id="40" name="右矢印 39">
            <a:extLst>
              <a:ext uri="{FF2B5EF4-FFF2-40B4-BE49-F238E27FC236}">
                <a16:creationId xmlns:a16="http://schemas.microsoft.com/office/drawing/2014/main" id="{427D3AAD-B55C-0E44-85A2-3568736FCE99}"/>
              </a:ext>
            </a:extLst>
          </p:cNvPr>
          <p:cNvSpPr/>
          <p:nvPr/>
        </p:nvSpPr>
        <p:spPr>
          <a:xfrm>
            <a:off x="4693563" y="4761314"/>
            <a:ext cx="1284581" cy="4903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41" name="テキスト ボックス 40">
            <a:extLst>
              <a:ext uri="{FF2B5EF4-FFF2-40B4-BE49-F238E27FC236}">
                <a16:creationId xmlns:a16="http://schemas.microsoft.com/office/drawing/2014/main" id="{D5580687-A01A-1C48-901B-18F2DDB4B500}"/>
              </a:ext>
            </a:extLst>
          </p:cNvPr>
          <p:cNvSpPr txBox="1"/>
          <p:nvPr/>
        </p:nvSpPr>
        <p:spPr>
          <a:xfrm>
            <a:off x="4581493" y="4090973"/>
            <a:ext cx="1389419" cy="769441"/>
          </a:xfrm>
          <a:prstGeom prst="rect">
            <a:avLst/>
          </a:prstGeom>
          <a:noFill/>
        </p:spPr>
        <p:txBody>
          <a:bodyPr wrap="none" rtlCol="0">
            <a:spAutoFit/>
          </a:bodyPr>
          <a:lstStyle/>
          <a:p>
            <a:pPr algn="ctr"/>
            <a:r>
              <a:rPr kumimoji="1" lang="en-US" altLang="ja-JP" sz="2200" dirty="0">
                <a:solidFill>
                  <a:schemeClr val="tx1">
                    <a:lumMod val="85000"/>
                    <a:lumOff val="15000"/>
                  </a:schemeClr>
                </a:solidFill>
              </a:rPr>
              <a:t>parameter</a:t>
            </a:r>
            <a:br>
              <a:rPr kumimoji="1" lang="en-US" altLang="ja-JP" sz="2200" dirty="0">
                <a:solidFill>
                  <a:schemeClr val="tx1">
                    <a:lumMod val="85000"/>
                    <a:lumOff val="15000"/>
                  </a:schemeClr>
                </a:solidFill>
              </a:rPr>
            </a:br>
            <a:r>
              <a:rPr kumimoji="1" lang="en-US" altLang="ja-JP" sz="2200" dirty="0">
                <a:solidFill>
                  <a:schemeClr val="tx1">
                    <a:lumMod val="85000"/>
                    <a:lumOff val="15000"/>
                  </a:schemeClr>
                </a:solidFill>
              </a:rPr>
              <a:t>tuning</a:t>
            </a:r>
            <a:endParaRPr kumimoji="1" lang="ja-JP" altLang="en-US" sz="2200">
              <a:solidFill>
                <a:schemeClr val="tx1">
                  <a:lumMod val="85000"/>
                  <a:lumOff val="15000"/>
                </a:schemeClr>
              </a:solidFill>
            </a:endParaRPr>
          </a:p>
        </p:txBody>
      </p:sp>
      <p:cxnSp>
        <p:nvCxnSpPr>
          <p:cNvPr id="46" name="直線矢印コネクタ 45">
            <a:extLst>
              <a:ext uri="{FF2B5EF4-FFF2-40B4-BE49-F238E27FC236}">
                <a16:creationId xmlns:a16="http://schemas.microsoft.com/office/drawing/2014/main" id="{3069C24D-5CBE-8046-900B-DFF392B5F438}"/>
              </a:ext>
            </a:extLst>
          </p:cNvPr>
          <p:cNvCxnSpPr>
            <a:cxnSpLocks/>
          </p:cNvCxnSpPr>
          <p:nvPr/>
        </p:nvCxnSpPr>
        <p:spPr>
          <a:xfrm>
            <a:off x="5339526" y="3682433"/>
            <a:ext cx="0" cy="3816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正方形/長方形 35">
                <a:extLst>
                  <a:ext uri="{FF2B5EF4-FFF2-40B4-BE49-F238E27FC236}">
                    <a16:creationId xmlns:a16="http://schemas.microsoft.com/office/drawing/2014/main" id="{A6FD8D26-4FA0-C043-B48B-2BFBF0E44B84}"/>
                  </a:ext>
                </a:extLst>
              </p:cNvPr>
              <p:cNvSpPr/>
              <p:nvPr/>
            </p:nvSpPr>
            <p:spPr>
              <a:xfrm>
                <a:off x="486321" y="4094040"/>
                <a:ext cx="3894700" cy="2677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lumMod val="85000"/>
                        <a:lumOff val="15000"/>
                      </a:schemeClr>
                    </a:solidFill>
                  </a:rPr>
                  <a:t>Rule-based controller</a:t>
                </a:r>
              </a:p>
              <a:p>
                <a:endParaRPr kumimoji="1" lang="en-US" altLang="ja-JP" sz="2000" dirty="0">
                  <a:solidFill>
                    <a:schemeClr val="tx1">
                      <a:lumMod val="85000"/>
                      <a:lumOff val="15000"/>
                    </a:schemeClr>
                  </a:solidFill>
                </a:endParaRPr>
              </a:p>
              <a:p>
                <a:pPr marL="342900" indent="-342900">
                  <a:buAutoNum type="arabicPeriod"/>
                </a:pPr>
                <a:r>
                  <a:rPr lang="en-US" altLang="ja-JP" sz="2000" dirty="0">
                    <a:solidFill>
                      <a:schemeClr val="tx1">
                        <a:lumMod val="85000"/>
                        <a:lumOff val="15000"/>
                      </a:schemeClr>
                    </a:solidFill>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rPr>
                      <m:t>𝑎</m:t>
                    </m:r>
                  </m:oMath>
                </a14:m>
                <a:r>
                  <a:rPr lang="en-US" altLang="ja-JP" sz="2000" dirty="0">
                    <a:solidFill>
                      <a:schemeClr val="tx1">
                        <a:lumMod val="85000"/>
                        <a:lumOff val="15000"/>
                      </a:schemeClr>
                    </a:solidFill>
                  </a:rPr>
                  <a:t> (km/h)</a:t>
                </a:r>
                <a:br>
                  <a:rPr lang="en-US" altLang="ja-JP" sz="2000" dirty="0">
                    <a:solidFill>
                      <a:schemeClr val="tx1">
                        <a:lumMod val="85000"/>
                        <a:lumOff val="15000"/>
                      </a:schemeClr>
                    </a:solidFill>
                  </a:rPr>
                </a:br>
                <a:r>
                  <a:rPr lang="en-US" altLang="ja-JP" sz="2000" dirty="0">
                    <a:solidFill>
                      <a:schemeClr val="tx1">
                        <a:lumMod val="85000"/>
                        <a:lumOff val="15000"/>
                      </a:schemeClr>
                    </a:solidFill>
                  </a:rPr>
                  <a:t>&amp; SOC ≤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rPr>
                      <m:t>𝑏</m:t>
                    </m:r>
                  </m:oMath>
                </a14:m>
                <a:r>
                  <a:rPr lang="en-US" altLang="ja-JP" sz="2000" dirty="0">
                    <a:solidFill>
                      <a:schemeClr val="tx1">
                        <a:lumMod val="85000"/>
                        <a:lumOff val="15000"/>
                      </a:schemeClr>
                    </a:solidFill>
                  </a:rPr>
                  <a:t>% </a:t>
                </a:r>
                <a:r>
                  <a:rPr lang="en-US" altLang="ja-JP" sz="2000" dirty="0">
                    <a:solidFill>
                      <a:schemeClr val="tx1">
                        <a:lumMod val="85000"/>
                        <a:lumOff val="15000"/>
                      </a:schemeClr>
                    </a:solidFill>
                    <a:sym typeface="Wingdings" pitchFamily="2" charset="2"/>
                  </a:rPr>
                  <a:t> high HV driving </a:t>
                </a:r>
              </a:p>
              <a:p>
                <a:pPr marL="342900" indent="-342900">
                  <a:buAutoNum type="arabicPeriod"/>
                </a:pPr>
                <a:r>
                  <a:rPr lang="en-US" altLang="ja-JP" sz="2000" dirty="0">
                    <a:solidFill>
                      <a:schemeClr val="tx1">
                        <a:lumMod val="85000"/>
                        <a:lumOff val="15000"/>
                      </a:schemeClr>
                    </a:solidFill>
                    <a:sym typeface="Wingdings" pitchFamily="2" charset="2"/>
                  </a:rPr>
                  <a:t>velocity ≥ </a:t>
                </a:r>
                <a14:m>
                  <m:oMath xmlns:m="http://schemas.openxmlformats.org/officeDocument/2006/math">
                    <m:r>
                      <a:rPr lang="en-US" altLang="ja-JP" sz="2000" i="1" dirty="0" smtClean="0">
                        <a:solidFill>
                          <a:schemeClr val="tx1">
                            <a:lumMod val="85000"/>
                            <a:lumOff val="15000"/>
                          </a:schemeClr>
                        </a:solidFill>
                        <a:latin typeface="Cambria Math" panose="02040503050406030204" pitchFamily="18" charset="0"/>
                        <a:sym typeface="Wingdings" pitchFamily="2" charset="2"/>
                      </a:rPr>
                      <m:t>𝑎</m:t>
                    </m:r>
                  </m:oMath>
                </a14:m>
                <a:r>
                  <a:rPr lang="en-US" altLang="ja-JP" sz="2000" dirty="0">
                    <a:solidFill>
                      <a:schemeClr val="tx1">
                        <a:lumMod val="85000"/>
                        <a:lumOff val="15000"/>
                      </a:schemeClr>
                    </a:solidFill>
                    <a:sym typeface="Wingdings" pitchFamily="2" charset="2"/>
                  </a:rPr>
                  <a:t> (km/h)</a:t>
                </a:r>
                <a:br>
                  <a:rPr lang="en-US" altLang="ja-JP" sz="2000" dirty="0">
                    <a:solidFill>
                      <a:schemeClr val="tx1">
                        <a:lumMod val="85000"/>
                        <a:lumOff val="15000"/>
                      </a:schemeClr>
                    </a:solidFill>
                    <a:sym typeface="Wingdings" pitchFamily="2" charset="2"/>
                  </a:rPr>
                </a:br>
                <a:r>
                  <a:rPr lang="en-US" altLang="ja-JP" sz="2000" dirty="0">
                    <a:solidFill>
                      <a:schemeClr val="tx1">
                        <a:lumMod val="85000"/>
                        <a:lumOff val="15000"/>
                      </a:schemeClr>
                    </a:solidFill>
                    <a:sym typeface="Wingdings" pitchFamily="2" charset="2"/>
                  </a:rPr>
                  <a:t>&amp;  SOC &gt;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sym typeface="Wingdings" pitchFamily="2" charset="2"/>
                      </a:rPr>
                      <m:t>𝑏</m:t>
                    </m:r>
                  </m:oMath>
                </a14:m>
                <a:r>
                  <a:rPr lang="en-US" altLang="ja-JP" sz="2000" dirty="0">
                    <a:solidFill>
                      <a:schemeClr val="tx1">
                        <a:lumMod val="85000"/>
                        <a:lumOff val="15000"/>
                      </a:schemeClr>
                    </a:solidFill>
                    <a:sym typeface="Wingdings" pitchFamily="2" charset="2"/>
                  </a:rPr>
                  <a:t>%  low HV driving</a:t>
                </a:r>
              </a:p>
              <a:p>
                <a:pPr marL="342900" indent="-342900">
                  <a:buAutoNum type="arabicPeriod"/>
                </a:pPr>
                <a:r>
                  <a:rPr lang="en-US" altLang="ja-JP" sz="2000" dirty="0">
                    <a:solidFill>
                      <a:schemeClr val="tx1">
                        <a:lumMod val="85000"/>
                        <a:lumOff val="15000"/>
                      </a:schemeClr>
                    </a:solidFill>
                    <a:sym typeface="Wingdings" pitchFamily="2" charset="2"/>
                  </a:rPr>
                  <a:t>velocity &lt; a (km/h)  EV driving </a:t>
                </a:r>
              </a:p>
              <a:p>
                <a:r>
                  <a:rPr kumimoji="1" lang="en-US" altLang="ja-JP" sz="2000" dirty="0">
                    <a:solidFill>
                      <a:schemeClr val="tx1">
                        <a:lumMod val="85000"/>
                        <a:lumOff val="15000"/>
                      </a:schemeClr>
                    </a:solidFill>
                    <a:sym typeface="Wingdings" pitchFamily="2" charset="2"/>
                  </a:rPr>
                  <a:t>…</a:t>
                </a:r>
                <a:endParaRPr kumimoji="1" lang="ja-JP" altLang="en-US" sz="2000">
                  <a:solidFill>
                    <a:schemeClr val="tx1">
                      <a:lumMod val="85000"/>
                      <a:lumOff val="15000"/>
                    </a:schemeClr>
                  </a:solidFill>
                </a:endParaRPr>
              </a:p>
            </p:txBody>
          </p:sp>
        </mc:Choice>
        <mc:Fallback xmlns="">
          <p:sp>
            <p:nvSpPr>
              <p:cNvPr id="36" name="正方形/長方形 35">
                <a:extLst>
                  <a:ext uri="{FF2B5EF4-FFF2-40B4-BE49-F238E27FC236}">
                    <a16:creationId xmlns:a16="http://schemas.microsoft.com/office/drawing/2014/main" id="{A6FD8D26-4FA0-C043-B48B-2BFBF0E44B84}"/>
                  </a:ext>
                </a:extLst>
              </p:cNvPr>
              <p:cNvSpPr>
                <a:spLocks noRot="1" noChangeAspect="1" noMove="1" noResize="1" noEditPoints="1" noAdjustHandles="1" noChangeArrowheads="1" noChangeShapeType="1" noTextEdit="1"/>
              </p:cNvSpPr>
              <p:nvPr/>
            </p:nvSpPr>
            <p:spPr>
              <a:xfrm>
                <a:off x="486321" y="4094040"/>
                <a:ext cx="3894700" cy="2677656"/>
              </a:xfrm>
              <a:prstGeom prst="rect">
                <a:avLst/>
              </a:prstGeom>
              <a:blipFill>
                <a:blip r:embed="rId5"/>
                <a:stretch>
                  <a:fillRect l="-1294" r="-1294" b="-1878"/>
                </a:stretch>
              </a:blipFill>
              <a:ln>
                <a:solidFill>
                  <a:schemeClr val="tx1"/>
                </a:solidFill>
              </a:ln>
            </p:spPr>
            <p:txBody>
              <a:bodyPr/>
              <a:lstStyle/>
              <a:p>
                <a:r>
                  <a:rPr lang="ja-JP" altLang="en-US">
                    <a:noFill/>
                  </a:rPr>
                  <a:t> </a:t>
                </a:r>
              </a:p>
            </p:txBody>
          </p:sp>
        </mc:Fallback>
      </mc:AlternateContent>
      <p:grpSp>
        <p:nvGrpSpPr>
          <p:cNvPr id="37" name="グループ化 36">
            <a:extLst>
              <a:ext uri="{FF2B5EF4-FFF2-40B4-BE49-F238E27FC236}">
                <a16:creationId xmlns:a16="http://schemas.microsoft.com/office/drawing/2014/main" id="{EFF606A1-54F3-B54E-B42E-3C3C4BE2AB2F}"/>
              </a:ext>
            </a:extLst>
          </p:cNvPr>
          <p:cNvGrpSpPr/>
          <p:nvPr/>
        </p:nvGrpSpPr>
        <p:grpSpPr>
          <a:xfrm>
            <a:off x="4950326" y="1492151"/>
            <a:ext cx="435853" cy="1227506"/>
            <a:chOff x="5327987" y="1521330"/>
            <a:chExt cx="435853" cy="1227506"/>
          </a:xfrm>
        </p:grpSpPr>
        <p:pic>
          <p:nvPicPr>
            <p:cNvPr id="38" name="グラフィックス 37" descr="車">
              <a:extLst>
                <a:ext uri="{FF2B5EF4-FFF2-40B4-BE49-F238E27FC236}">
                  <a16:creationId xmlns:a16="http://schemas.microsoft.com/office/drawing/2014/main" id="{6CDA667B-BFB3-4343-A3C3-BA5B5B1CE3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42" name="グラフィックス 41" descr="車">
              <a:extLst>
                <a:ext uri="{FF2B5EF4-FFF2-40B4-BE49-F238E27FC236}">
                  <a16:creationId xmlns:a16="http://schemas.microsoft.com/office/drawing/2014/main" id="{F717BC0E-3A60-BB48-B982-B17979123E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43" name="グラフィックス 42" descr="車">
              <a:extLst>
                <a:ext uri="{FF2B5EF4-FFF2-40B4-BE49-F238E27FC236}">
                  <a16:creationId xmlns:a16="http://schemas.microsoft.com/office/drawing/2014/main" id="{99D7A23F-6A86-FA4E-8DF6-531EE6989C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pic>
        <p:nvPicPr>
          <p:cNvPr id="44" name="グラフィックス 43" descr="車">
            <a:extLst>
              <a:ext uri="{FF2B5EF4-FFF2-40B4-BE49-F238E27FC236}">
                <a16:creationId xmlns:a16="http://schemas.microsoft.com/office/drawing/2014/main" id="{657D2712-5D3A-0D47-B82E-19AF1C4797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4842" y="3019700"/>
            <a:ext cx="644509" cy="644232"/>
          </a:xfrm>
          <a:prstGeom prst="rect">
            <a:avLst/>
          </a:prstGeom>
        </p:spPr>
      </p:pic>
      <p:sp>
        <p:nvSpPr>
          <p:cNvPr id="45" name="フリーフォーム 44">
            <a:extLst>
              <a:ext uri="{FF2B5EF4-FFF2-40B4-BE49-F238E27FC236}">
                <a16:creationId xmlns:a16="http://schemas.microsoft.com/office/drawing/2014/main" id="{10C6C363-50F8-5844-80F0-7F4AE23D5EB1}"/>
              </a:ext>
            </a:extLst>
          </p:cNvPr>
          <p:cNvSpPr/>
          <p:nvPr/>
        </p:nvSpPr>
        <p:spPr>
          <a:xfrm>
            <a:off x="4369981" y="2120097"/>
            <a:ext cx="372635" cy="1060998"/>
          </a:xfrm>
          <a:custGeom>
            <a:avLst/>
            <a:gdLst>
              <a:gd name="connsiteX0" fmla="*/ 450574 w 450574"/>
              <a:gd name="connsiteY0" fmla="*/ 0 h 1709531"/>
              <a:gd name="connsiteX1" fmla="*/ 0 w 450574"/>
              <a:gd name="connsiteY1" fmla="*/ 689113 h 1709531"/>
              <a:gd name="connsiteX2" fmla="*/ 450574 w 450574"/>
              <a:gd name="connsiteY2" fmla="*/ 1709531 h 1709531"/>
            </a:gdLst>
            <a:ahLst/>
            <a:cxnLst>
              <a:cxn ang="0">
                <a:pos x="connsiteX0" y="connsiteY0"/>
              </a:cxn>
              <a:cxn ang="0">
                <a:pos x="connsiteX1" y="connsiteY1"/>
              </a:cxn>
              <a:cxn ang="0">
                <a:pos x="connsiteX2" y="connsiteY2"/>
              </a:cxn>
            </a:cxnLst>
            <a:rect l="l" t="t" r="r" b="b"/>
            <a:pathLst>
              <a:path w="450574" h="1709531">
                <a:moveTo>
                  <a:pt x="450574" y="0"/>
                </a:moveTo>
                <a:cubicBezTo>
                  <a:pt x="225287" y="202095"/>
                  <a:pt x="0" y="404191"/>
                  <a:pt x="0" y="689113"/>
                </a:cubicBezTo>
                <a:cubicBezTo>
                  <a:pt x="0" y="974035"/>
                  <a:pt x="225287" y="1341783"/>
                  <a:pt x="450574" y="1709531"/>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47" name="テキスト ボックス 46">
            <a:extLst>
              <a:ext uri="{FF2B5EF4-FFF2-40B4-BE49-F238E27FC236}">
                <a16:creationId xmlns:a16="http://schemas.microsoft.com/office/drawing/2014/main" id="{50F95F99-BEC1-3247-8DAB-9A69C3DEB80F}"/>
              </a:ext>
            </a:extLst>
          </p:cNvPr>
          <p:cNvSpPr txBox="1"/>
          <p:nvPr/>
        </p:nvSpPr>
        <p:spPr>
          <a:xfrm>
            <a:off x="4842699" y="2763547"/>
            <a:ext cx="1191800" cy="400110"/>
          </a:xfrm>
          <a:prstGeom prst="rect">
            <a:avLst/>
          </a:prstGeom>
          <a:noFill/>
        </p:spPr>
        <p:txBody>
          <a:bodyPr wrap="square" rtlCol="0">
            <a:spAutoFit/>
          </a:bodyPr>
          <a:lstStyle/>
          <a:p>
            <a:r>
              <a:rPr lang="en-US" altLang="ja-JP" sz="2000" dirty="0">
                <a:solidFill>
                  <a:schemeClr val="tx1">
                    <a:lumMod val="85000"/>
                    <a:lumOff val="15000"/>
                  </a:schemeClr>
                </a:solidFill>
              </a:rPr>
              <a:t>S</a:t>
            </a:r>
            <a:r>
              <a:rPr kumimoji="1" lang="en-US" altLang="ja-JP" sz="2000" dirty="0">
                <a:solidFill>
                  <a:schemeClr val="tx1">
                    <a:lumMod val="85000"/>
                    <a:lumOff val="15000"/>
                  </a:schemeClr>
                </a:solidFill>
              </a:rPr>
              <a:t>imulator</a:t>
            </a:r>
            <a:endParaRPr kumimoji="1" lang="ja-JP" altLang="en-US" sz="2000">
              <a:solidFill>
                <a:schemeClr val="tx1">
                  <a:lumMod val="85000"/>
                  <a:lumOff val="15000"/>
                </a:schemeClr>
              </a:solidFill>
            </a:endParaRPr>
          </a:p>
        </p:txBody>
      </p:sp>
      <p:sp>
        <p:nvSpPr>
          <p:cNvPr id="48" name="テキスト ボックス 47">
            <a:extLst>
              <a:ext uri="{FF2B5EF4-FFF2-40B4-BE49-F238E27FC236}">
                <a16:creationId xmlns:a16="http://schemas.microsoft.com/office/drawing/2014/main" id="{2257A4FE-44B7-0B42-A0A8-A43CAC1D2B57}"/>
              </a:ext>
            </a:extLst>
          </p:cNvPr>
          <p:cNvSpPr txBox="1"/>
          <p:nvPr/>
        </p:nvSpPr>
        <p:spPr>
          <a:xfrm>
            <a:off x="4813060" y="1165590"/>
            <a:ext cx="1340432" cy="400110"/>
          </a:xfrm>
          <a:prstGeom prst="rect">
            <a:avLst/>
          </a:prstGeom>
          <a:noFill/>
        </p:spPr>
        <p:txBody>
          <a:bodyPr wrap="none" rtlCol="0">
            <a:spAutoFit/>
          </a:bodyPr>
          <a:lstStyle/>
          <a:p>
            <a:r>
              <a:rPr lang="en-US" altLang="ja-JP" sz="2000" dirty="0">
                <a:solidFill>
                  <a:schemeClr val="tx1">
                    <a:lumMod val="85000"/>
                    <a:lumOff val="15000"/>
                  </a:schemeClr>
                </a:solidFill>
              </a:rPr>
              <a:t>C</a:t>
            </a:r>
            <a:r>
              <a:rPr kumimoji="1" lang="en-US" altLang="ja-JP" sz="2000" dirty="0">
                <a:solidFill>
                  <a:schemeClr val="tx1">
                    <a:lumMod val="85000"/>
                    <a:lumOff val="15000"/>
                  </a:schemeClr>
                </a:solidFill>
              </a:rPr>
              <a:t>andidates</a:t>
            </a:r>
            <a:endParaRPr kumimoji="1" lang="ja-JP" altLang="en-US" sz="2000">
              <a:solidFill>
                <a:schemeClr val="tx1">
                  <a:lumMod val="85000"/>
                  <a:lumOff val="15000"/>
                </a:schemeClr>
              </a:solidFill>
            </a:endParaRPr>
          </a:p>
        </p:txBody>
      </p:sp>
      <p:grpSp>
        <p:nvGrpSpPr>
          <p:cNvPr id="50" name="グループ化 49">
            <a:extLst>
              <a:ext uri="{FF2B5EF4-FFF2-40B4-BE49-F238E27FC236}">
                <a16:creationId xmlns:a16="http://schemas.microsoft.com/office/drawing/2014/main" id="{9691E3D0-9AC7-F345-B4EF-634E29DEBEFC}"/>
              </a:ext>
            </a:extLst>
          </p:cNvPr>
          <p:cNvGrpSpPr/>
          <p:nvPr/>
        </p:nvGrpSpPr>
        <p:grpSpPr>
          <a:xfrm>
            <a:off x="5519200" y="1492151"/>
            <a:ext cx="435853" cy="1227506"/>
            <a:chOff x="5327987" y="1521330"/>
            <a:chExt cx="435853" cy="1227506"/>
          </a:xfrm>
        </p:grpSpPr>
        <p:pic>
          <p:nvPicPr>
            <p:cNvPr id="51" name="グラフィックス 50" descr="車">
              <a:extLst>
                <a:ext uri="{FF2B5EF4-FFF2-40B4-BE49-F238E27FC236}">
                  <a16:creationId xmlns:a16="http://schemas.microsoft.com/office/drawing/2014/main" id="{C9B14649-16C0-3B41-9836-396CCACF91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52" name="グラフィックス 51" descr="車">
              <a:extLst>
                <a:ext uri="{FF2B5EF4-FFF2-40B4-BE49-F238E27FC236}">
                  <a16:creationId xmlns:a16="http://schemas.microsoft.com/office/drawing/2014/main" id="{5B3C377E-EFC5-FB49-98BB-D32CEE9E07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53" name="グラフィックス 52" descr="車">
              <a:extLst>
                <a:ext uri="{FF2B5EF4-FFF2-40B4-BE49-F238E27FC236}">
                  <a16:creationId xmlns:a16="http://schemas.microsoft.com/office/drawing/2014/main" id="{B675ADBF-77E8-CC45-AFCF-1F6D9C5A6E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grpSp>
        <p:nvGrpSpPr>
          <p:cNvPr id="54" name="グループ化 53">
            <a:extLst>
              <a:ext uri="{FF2B5EF4-FFF2-40B4-BE49-F238E27FC236}">
                <a16:creationId xmlns:a16="http://schemas.microsoft.com/office/drawing/2014/main" id="{9CE8116C-6E58-7E42-B300-A6CEEC1A440D}"/>
              </a:ext>
            </a:extLst>
          </p:cNvPr>
          <p:cNvGrpSpPr/>
          <p:nvPr/>
        </p:nvGrpSpPr>
        <p:grpSpPr>
          <a:xfrm>
            <a:off x="6088074" y="1492151"/>
            <a:ext cx="435853" cy="1227506"/>
            <a:chOff x="5327987" y="1521330"/>
            <a:chExt cx="435853" cy="1227506"/>
          </a:xfrm>
        </p:grpSpPr>
        <p:pic>
          <p:nvPicPr>
            <p:cNvPr id="55" name="グラフィックス 54" descr="車">
              <a:extLst>
                <a:ext uri="{FF2B5EF4-FFF2-40B4-BE49-F238E27FC236}">
                  <a16:creationId xmlns:a16="http://schemas.microsoft.com/office/drawing/2014/main" id="{0131E14E-1648-2343-B98B-3E6612F45E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56" name="グラフィックス 55" descr="車">
              <a:extLst>
                <a:ext uri="{FF2B5EF4-FFF2-40B4-BE49-F238E27FC236}">
                  <a16:creationId xmlns:a16="http://schemas.microsoft.com/office/drawing/2014/main" id="{E31C9DF0-B164-BA45-AAD4-F2214E94F6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57" name="グラフィックス 56" descr="車">
              <a:extLst>
                <a:ext uri="{FF2B5EF4-FFF2-40B4-BE49-F238E27FC236}">
                  <a16:creationId xmlns:a16="http://schemas.microsoft.com/office/drawing/2014/main" id="{FD27ED4F-D089-2D4F-A3D1-A35DC3F13F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grpSp>
        <p:nvGrpSpPr>
          <p:cNvPr id="59" name="グループ化 58">
            <a:extLst>
              <a:ext uri="{FF2B5EF4-FFF2-40B4-BE49-F238E27FC236}">
                <a16:creationId xmlns:a16="http://schemas.microsoft.com/office/drawing/2014/main" id="{745334C1-BC75-8A4C-A482-8B0D3F672EA0}"/>
              </a:ext>
            </a:extLst>
          </p:cNvPr>
          <p:cNvGrpSpPr/>
          <p:nvPr/>
        </p:nvGrpSpPr>
        <p:grpSpPr>
          <a:xfrm>
            <a:off x="6656948" y="1492151"/>
            <a:ext cx="435853" cy="1227506"/>
            <a:chOff x="5327987" y="1521330"/>
            <a:chExt cx="435853" cy="1227506"/>
          </a:xfrm>
        </p:grpSpPr>
        <p:pic>
          <p:nvPicPr>
            <p:cNvPr id="60" name="グラフィックス 59" descr="車">
              <a:extLst>
                <a:ext uri="{FF2B5EF4-FFF2-40B4-BE49-F238E27FC236}">
                  <a16:creationId xmlns:a16="http://schemas.microsoft.com/office/drawing/2014/main" id="{6241BEDB-13A9-CA4E-B8BC-7660A2F6F2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61" name="グラフィックス 60" descr="車">
              <a:extLst>
                <a:ext uri="{FF2B5EF4-FFF2-40B4-BE49-F238E27FC236}">
                  <a16:creationId xmlns:a16="http://schemas.microsoft.com/office/drawing/2014/main" id="{64B3FD16-E027-2D43-801C-11791FC0E9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62" name="グラフィックス 61" descr="車">
              <a:extLst>
                <a:ext uri="{FF2B5EF4-FFF2-40B4-BE49-F238E27FC236}">
                  <a16:creationId xmlns:a16="http://schemas.microsoft.com/office/drawing/2014/main" id="{E9A5D477-BF13-9342-979B-C7FB10ED45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grpSp>
        <p:nvGrpSpPr>
          <p:cNvPr id="81" name="グループ化 80">
            <a:extLst>
              <a:ext uri="{FF2B5EF4-FFF2-40B4-BE49-F238E27FC236}">
                <a16:creationId xmlns:a16="http://schemas.microsoft.com/office/drawing/2014/main" id="{37108059-04B7-3344-93BB-4F8630F628C8}"/>
              </a:ext>
            </a:extLst>
          </p:cNvPr>
          <p:cNvGrpSpPr/>
          <p:nvPr/>
        </p:nvGrpSpPr>
        <p:grpSpPr>
          <a:xfrm>
            <a:off x="7225821" y="1492151"/>
            <a:ext cx="435853" cy="1227506"/>
            <a:chOff x="5327987" y="1521330"/>
            <a:chExt cx="435853" cy="1227506"/>
          </a:xfrm>
        </p:grpSpPr>
        <p:pic>
          <p:nvPicPr>
            <p:cNvPr id="82" name="グラフィックス 81" descr="車">
              <a:extLst>
                <a:ext uri="{FF2B5EF4-FFF2-40B4-BE49-F238E27FC236}">
                  <a16:creationId xmlns:a16="http://schemas.microsoft.com/office/drawing/2014/main" id="{26485EDA-2792-9B4E-BA0A-06AB3EE1D6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521330"/>
              <a:ext cx="435853" cy="435853"/>
            </a:xfrm>
            <a:prstGeom prst="rect">
              <a:avLst/>
            </a:prstGeom>
          </p:spPr>
        </p:pic>
        <p:pic>
          <p:nvPicPr>
            <p:cNvPr id="83" name="グラフィックス 82" descr="車">
              <a:extLst>
                <a:ext uri="{FF2B5EF4-FFF2-40B4-BE49-F238E27FC236}">
                  <a16:creationId xmlns:a16="http://schemas.microsoft.com/office/drawing/2014/main" id="{03894636-9340-FB4E-A8EB-054ED8BCF9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1917156"/>
              <a:ext cx="435853" cy="435853"/>
            </a:xfrm>
            <a:prstGeom prst="rect">
              <a:avLst/>
            </a:prstGeom>
          </p:spPr>
        </p:pic>
        <p:pic>
          <p:nvPicPr>
            <p:cNvPr id="84" name="グラフィックス 83" descr="車">
              <a:extLst>
                <a:ext uri="{FF2B5EF4-FFF2-40B4-BE49-F238E27FC236}">
                  <a16:creationId xmlns:a16="http://schemas.microsoft.com/office/drawing/2014/main" id="{7BD34AB0-89FB-4F42-8091-552A2C4F6E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7987" y="2312983"/>
              <a:ext cx="435853" cy="435853"/>
            </a:xfrm>
            <a:prstGeom prst="rect">
              <a:avLst/>
            </a:prstGeom>
          </p:spPr>
        </p:pic>
      </p:grpSp>
      <p:sp>
        <p:nvSpPr>
          <p:cNvPr id="85" name="テキスト ボックス 84">
            <a:extLst>
              <a:ext uri="{FF2B5EF4-FFF2-40B4-BE49-F238E27FC236}">
                <a16:creationId xmlns:a16="http://schemas.microsoft.com/office/drawing/2014/main" id="{43B73A77-B225-AC4C-BF30-DC8D5563AC98}"/>
              </a:ext>
            </a:extLst>
          </p:cNvPr>
          <p:cNvSpPr txBox="1"/>
          <p:nvPr/>
        </p:nvSpPr>
        <p:spPr>
          <a:xfrm>
            <a:off x="5543108" y="3181762"/>
            <a:ext cx="3634095" cy="707886"/>
          </a:xfrm>
          <a:prstGeom prst="rect">
            <a:avLst/>
          </a:prstGeom>
          <a:noFill/>
        </p:spPr>
        <p:txBody>
          <a:bodyPr wrap="square" rtlCol="0">
            <a:spAutoFit/>
          </a:bodyPr>
          <a:lstStyle/>
          <a:p>
            <a:r>
              <a:rPr kumimoji="1" lang="en-US" altLang="ja-JP" sz="2000" dirty="0">
                <a:solidFill>
                  <a:schemeClr val="tx1">
                    <a:lumMod val="85000"/>
                    <a:lumOff val="15000"/>
                  </a:schemeClr>
                </a:solidFill>
              </a:rPr>
              <a:t>Regard </a:t>
            </a:r>
            <a:r>
              <a:rPr lang="en-US" altLang="ja-JP" sz="2000" dirty="0">
                <a:solidFill>
                  <a:schemeClr val="tx1">
                    <a:lumMod val="85000"/>
                    <a:lumOff val="15000"/>
                  </a:schemeClr>
                </a:solidFill>
              </a:rPr>
              <a:t>a </a:t>
            </a:r>
            <a:r>
              <a:rPr kumimoji="1" lang="en-US" altLang="ja-JP" sz="2000" dirty="0">
                <a:solidFill>
                  <a:schemeClr val="tx1">
                    <a:lumMod val="85000"/>
                    <a:lumOff val="15000"/>
                  </a:schemeClr>
                </a:solidFill>
              </a:rPr>
              <a:t>simulator as a black box</a:t>
            </a:r>
            <a:br>
              <a:rPr kumimoji="1" lang="en-US" altLang="ja-JP" sz="2000" dirty="0">
                <a:solidFill>
                  <a:schemeClr val="tx1">
                    <a:lumMod val="85000"/>
                    <a:lumOff val="15000"/>
                  </a:schemeClr>
                </a:solidFill>
              </a:rPr>
            </a:br>
            <a:r>
              <a:rPr lang="en" altLang="ja-JP" sz="2000" dirty="0">
                <a:solidFill>
                  <a:schemeClr val="tx1">
                    <a:lumMod val="85000"/>
                    <a:lumOff val="15000"/>
                  </a:schemeClr>
                </a:solidFill>
              </a:rPr>
              <a:t>for flexibility in the configuration</a:t>
            </a:r>
            <a:endParaRPr kumimoji="1" lang="en-US" altLang="ja-JP" sz="2000" dirty="0">
              <a:solidFill>
                <a:schemeClr val="tx1">
                  <a:lumMod val="85000"/>
                  <a:lumOff val="15000"/>
                </a:schemeClr>
              </a:solidFill>
            </a:endParaRPr>
          </a:p>
        </p:txBody>
      </p:sp>
      <p:sp>
        <p:nvSpPr>
          <p:cNvPr id="49" name="テキスト ボックス 48">
            <a:extLst>
              <a:ext uri="{FF2B5EF4-FFF2-40B4-BE49-F238E27FC236}">
                <a16:creationId xmlns:a16="http://schemas.microsoft.com/office/drawing/2014/main" id="{F085915B-CBA4-FA4F-888C-96C8E0FBDF7E}"/>
              </a:ext>
            </a:extLst>
          </p:cNvPr>
          <p:cNvSpPr txBox="1"/>
          <p:nvPr/>
        </p:nvSpPr>
        <p:spPr>
          <a:xfrm>
            <a:off x="4436557" y="5603071"/>
            <a:ext cx="4631011" cy="1107996"/>
          </a:xfrm>
          <a:prstGeom prst="rect">
            <a:avLst/>
          </a:prstGeom>
          <a:noFill/>
        </p:spPr>
        <p:txBody>
          <a:bodyPr wrap="none" rtlCol="0">
            <a:spAutoFit/>
          </a:bodyPr>
          <a:lstStyle/>
          <a:p>
            <a:pPr marL="342900" indent="-342900">
              <a:buFont typeface="Wingdings" pitchFamily="2" charset="2"/>
              <a:buChar char="ü"/>
            </a:pPr>
            <a:r>
              <a:rPr lang="en" altLang="ja-JP" sz="2200" dirty="0">
                <a:solidFill>
                  <a:schemeClr val="tx1">
                    <a:lumMod val="85000"/>
                    <a:lumOff val="15000"/>
                  </a:schemeClr>
                </a:solidFill>
              </a:rPr>
              <a:t>Parameter tuning for</a:t>
            </a:r>
            <a:br>
              <a:rPr lang="en" altLang="ja-JP" sz="2200" dirty="0">
                <a:solidFill>
                  <a:schemeClr val="tx1">
                    <a:lumMod val="85000"/>
                    <a:lumOff val="15000"/>
                  </a:schemeClr>
                </a:solidFill>
              </a:rPr>
            </a:br>
            <a:r>
              <a:rPr lang="en" altLang="ja-JP" sz="2200" dirty="0">
                <a:solidFill>
                  <a:schemeClr val="tx1">
                    <a:lumMod val="85000"/>
                    <a:lumOff val="15000"/>
                  </a:schemeClr>
                </a:solidFill>
              </a:rPr>
              <a:t>one candidate takes a lot of time</a:t>
            </a:r>
          </a:p>
          <a:p>
            <a:pPr marL="342900" indent="-342900">
              <a:buFont typeface="Wingdings" pitchFamily="2" charset="2"/>
              <a:buChar char="ü"/>
            </a:pPr>
            <a:r>
              <a:rPr lang="en" altLang="ja-JP" sz="2200">
                <a:solidFill>
                  <a:schemeClr val="tx1">
                    <a:lumMod val="85000"/>
                    <a:lumOff val="15000"/>
                  </a:schemeClr>
                </a:solidFill>
              </a:rPr>
              <a:t>Search space </a:t>
            </a:r>
            <a:r>
              <a:rPr lang="en" altLang="ja-JP" sz="2200" dirty="0">
                <a:solidFill>
                  <a:schemeClr val="tx1">
                    <a:lumMod val="85000"/>
                    <a:lumOff val="15000"/>
                  </a:schemeClr>
                </a:solidFill>
              </a:rPr>
              <a:t>is limited by controller</a:t>
            </a:r>
          </a:p>
        </p:txBody>
      </p:sp>
    </p:spTree>
    <p:extLst>
      <p:ext uri="{BB962C8B-B14F-4D97-AF65-F5344CB8AC3E}">
        <p14:creationId xmlns:p14="http://schemas.microsoft.com/office/powerpoint/2010/main" val="155634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F47BF-3FFD-0E4C-81A8-35564E6E0B08}"/>
              </a:ext>
            </a:extLst>
          </p:cNvPr>
          <p:cNvSpPr>
            <a:spLocks noGrp="1"/>
          </p:cNvSpPr>
          <p:nvPr>
            <p:ph type="title"/>
          </p:nvPr>
        </p:nvSpPr>
        <p:spPr/>
        <p:txBody>
          <a:bodyPr/>
          <a:lstStyle/>
          <a:p>
            <a:r>
              <a:rPr kumimoji="1" lang="en-US" altLang="ja-JP" dirty="0"/>
              <a:t>Purpose of Our </a:t>
            </a:r>
            <a:r>
              <a:rPr lang="en-US" altLang="ja-JP" dirty="0"/>
              <a:t>S</a:t>
            </a:r>
            <a:r>
              <a:rPr kumimoji="1" lang="en-US" altLang="ja-JP" dirty="0"/>
              <a:t>tudy</a:t>
            </a:r>
            <a:endParaRPr kumimoji="1" lang="ja-JP" altLang="en-US"/>
          </a:p>
        </p:txBody>
      </p:sp>
      <p:sp>
        <p:nvSpPr>
          <p:cNvPr id="3" name="スライド番号プレースホルダー 2">
            <a:extLst>
              <a:ext uri="{FF2B5EF4-FFF2-40B4-BE49-F238E27FC236}">
                <a16:creationId xmlns:a16="http://schemas.microsoft.com/office/drawing/2014/main" id="{170A5898-BF4B-FD4B-8493-4DC51DBD9392}"/>
              </a:ext>
            </a:extLst>
          </p:cNvPr>
          <p:cNvSpPr>
            <a:spLocks noGrp="1"/>
          </p:cNvSpPr>
          <p:nvPr>
            <p:ph type="sldNum" sz="quarter" idx="10"/>
          </p:nvPr>
        </p:nvSpPr>
        <p:spPr/>
        <p:txBody>
          <a:bodyPr/>
          <a:lstStyle/>
          <a:p>
            <a:fld id="{4E24F90A-FF2F-9F41-89D7-D74261B91ACF}" type="slidenum">
              <a:rPr kumimoji="1" lang="ja-JP" altLang="en-US" smtClean="0"/>
              <a:t>14</a:t>
            </a:fld>
            <a:endParaRPr kumimoji="1" lang="ja-JP" altLang="en-US"/>
          </a:p>
        </p:txBody>
      </p:sp>
      <p:sp>
        <p:nvSpPr>
          <p:cNvPr id="5" name="角丸四角形 4">
            <a:extLst>
              <a:ext uri="{FF2B5EF4-FFF2-40B4-BE49-F238E27FC236}">
                <a16:creationId xmlns:a16="http://schemas.microsoft.com/office/drawing/2014/main" id="{1AEA41D0-5499-C042-8EDB-5DA92A55A390}"/>
              </a:ext>
            </a:extLst>
          </p:cNvPr>
          <p:cNvSpPr/>
          <p:nvPr/>
        </p:nvSpPr>
        <p:spPr>
          <a:xfrm>
            <a:off x="628650" y="1030624"/>
            <a:ext cx="7886700" cy="2398376"/>
          </a:xfrm>
          <a:prstGeom prst="round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 altLang="ja-JP" sz="2800" dirty="0">
                <a:solidFill>
                  <a:schemeClr val="tx1">
                    <a:lumMod val="85000"/>
                    <a:lumOff val="15000"/>
                  </a:schemeClr>
                </a:solidFill>
              </a:rPr>
            </a:br>
            <a:endParaRPr lang="en" altLang="ja-JP" sz="2800" dirty="0">
              <a:solidFill>
                <a:schemeClr val="tx1">
                  <a:lumMod val="85000"/>
                  <a:lumOff val="15000"/>
                </a:schemeClr>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8A5854A-4749-B44B-B0C1-C3076114978E}"/>
                  </a:ext>
                </a:extLst>
              </p:cNvPr>
              <p:cNvSpPr txBox="1"/>
              <p:nvPr/>
            </p:nvSpPr>
            <p:spPr>
              <a:xfrm>
                <a:off x="620146" y="3544645"/>
                <a:ext cx="7895204" cy="3231654"/>
              </a:xfrm>
              <a:prstGeom prst="rect">
                <a:avLst/>
              </a:prstGeom>
              <a:noFill/>
              <a:ln>
                <a:solidFill>
                  <a:schemeClr val="tx1"/>
                </a:solidFill>
              </a:ln>
            </p:spPr>
            <p:txBody>
              <a:bodyPr wrap="square" rtlCol="0">
                <a:spAutoFit/>
              </a:bodyPr>
              <a:lstStyle/>
              <a:p>
                <a:r>
                  <a:rPr kumimoji="1" lang="en-US" altLang="ja-JP" sz="2400" b="1" dirty="0">
                    <a:ea typeface="Hiragino Sans W5" panose="020B0400000000000000" pitchFamily="34" charset="-128"/>
                  </a:rPr>
                  <a:t>Input</a:t>
                </a:r>
                <a:br>
                  <a:rPr kumimoji="1" lang="en-US" altLang="ja-JP" sz="2200" dirty="0"/>
                </a:br>
                <a:r>
                  <a:rPr kumimoji="1" lang="en-US" altLang="ja-JP" sz="2200" dirty="0"/>
                  <a:t>  Driving Cycle, Simulator (Black box)</a:t>
                </a:r>
              </a:p>
              <a:p>
                <a:r>
                  <a:rPr lang="en-US" altLang="ja-JP" sz="2400" b="1" dirty="0">
                    <a:ea typeface="Hiragino Sans W5" panose="020B0400000000000000" pitchFamily="34" charset="-128"/>
                  </a:rPr>
                  <a:t>Output</a:t>
                </a:r>
              </a:p>
              <a:p>
                <a:r>
                  <a:rPr lang="en-US" altLang="ja-JP" sz="2200" dirty="0">
                    <a:ea typeface="Hiragino Sans W5" panose="020B0400000000000000" pitchFamily="34" charset="-128"/>
                  </a:rPr>
                  <a:t>  Target engine and motor torques at each time</a:t>
                </a:r>
                <a:br>
                  <a:rPr lang="en-US" altLang="ja-JP" sz="2200" dirty="0">
                    <a:ea typeface="Hiragino Sans W5" panose="020B0400000000000000" pitchFamily="34" charset="-128"/>
                  </a:rPr>
                </a:br>
                <a:r>
                  <a:rPr lang="en-US" altLang="ja-JP" sz="2200" dirty="0">
                    <a:ea typeface="Hiragino Sans W5" panose="020B0400000000000000" pitchFamily="34" charset="-128"/>
                  </a:rPr>
                  <a:t>  that maximize fuel efficiency</a:t>
                </a:r>
                <a:endParaRPr lang="en-US" altLang="ja-JP" sz="2200" dirty="0">
                  <a:solidFill>
                    <a:srgbClr val="FF0000"/>
                  </a:solidFill>
                  <a:ea typeface="Hiragino Sans W5" panose="020B0400000000000000" pitchFamily="34" charset="-128"/>
                </a:endParaRPr>
              </a:p>
              <a:p>
                <a:r>
                  <a:rPr lang="en-US" altLang="ja-JP" sz="2400" b="1" dirty="0">
                    <a:ea typeface="Hiragino Sans W5" panose="020B0400000000000000" pitchFamily="34" charset="-128"/>
                  </a:rPr>
                  <a:t>Constraints</a:t>
                </a:r>
              </a:p>
              <a:p>
                <a:pPr indent="142875"/>
                <a:r>
                  <a:rPr lang="en-US" altLang="ja-JP" sz="2200" dirty="0"/>
                  <a:t>1. velocity </a:t>
                </a:r>
                <a14:m>
                  <m:oMath xmlns:m="http://schemas.openxmlformats.org/officeDocument/2006/math">
                    <m:r>
                      <a:rPr lang="en-US" altLang="ja-JP" sz="2200" i="1">
                        <a:latin typeface="Cambria Math" panose="02040503050406030204" pitchFamily="18" charset="0"/>
                        <a:ea typeface="Cambria Math" panose="02040503050406030204" pitchFamily="18" charset="0"/>
                      </a:rPr>
                      <m:t>≈</m:t>
                    </m:r>
                  </m:oMath>
                </a14:m>
                <a:r>
                  <a:rPr lang="en-US" altLang="ja-JP" sz="2200" dirty="0"/>
                  <a:t>  target velocity of Driving Cycle (at each time</a:t>
                </a:r>
                <a:r>
                  <a:rPr lang="ja-JP" altLang="en-US" sz="2200"/>
                  <a:t> </a:t>
                </a:r>
                <a:r>
                  <a:rPr lang="en-US" altLang="ja-JP" sz="2200" dirty="0"/>
                  <a:t>point)</a:t>
                </a:r>
              </a:p>
              <a:p>
                <a:pPr indent="142875"/>
                <a:r>
                  <a:rPr lang="en-US" altLang="ja-JP" sz="2200" dirty="0"/>
                  <a:t>2. SOC </a:t>
                </a:r>
                <a14:m>
                  <m:oMath xmlns:m="http://schemas.openxmlformats.org/officeDocument/2006/math">
                    <m:r>
                      <a:rPr lang="en-US" altLang="ja-JP" sz="2200" b="0" i="1">
                        <a:latin typeface="Cambria Math" panose="02040503050406030204" pitchFamily="18" charset="0"/>
                      </a:rPr>
                      <m:t>≥</m:t>
                    </m:r>
                    <m:r>
                      <a:rPr lang="en-US" altLang="ja-JP" sz="2200" b="0" i="1">
                        <a:latin typeface="Cambria Math" panose="02040503050406030204" pitchFamily="18" charset="0"/>
                      </a:rPr>
                      <m:t>𝛽</m:t>
                    </m:r>
                    <m:r>
                      <a:rPr lang="en-US" altLang="ja-JP" sz="2200" b="0">
                        <a:latin typeface="Cambria Math" panose="02040503050406030204" pitchFamily="18" charset="0"/>
                      </a:rPr>
                      <m:t>(</m:t>
                    </m:r>
                    <m:r>
                      <a:rPr lang="en-US" altLang="ja-JP" sz="2200" b="0" i="1">
                        <a:latin typeface="Cambria Math" panose="02040503050406030204" pitchFamily="18" charset="0"/>
                      </a:rPr>
                      <m:t>𝑐𝑜𝑛𝑠𝑡𝑎𝑛𝑡</m:t>
                    </m:r>
                    <m:r>
                      <a:rPr lang="en-US" altLang="ja-JP" sz="2200" b="0" i="1">
                        <a:latin typeface="Cambria Math" panose="02040503050406030204" pitchFamily="18" charset="0"/>
                      </a:rPr>
                      <m:t>)</m:t>
                    </m:r>
                  </m:oMath>
                </a14:m>
                <a:r>
                  <a:rPr lang="en-US" altLang="ja-JP" sz="2200" dirty="0"/>
                  <a:t> (at each time point)</a:t>
                </a:r>
              </a:p>
              <a:p>
                <a:pPr indent="142875"/>
                <a:r>
                  <a:rPr lang="en-US" altLang="ja-JP" sz="2200" dirty="0"/>
                  <a:t>3. initial SOC </a:t>
                </a:r>
                <a14:m>
                  <m:oMath xmlns:m="http://schemas.openxmlformats.org/officeDocument/2006/math">
                    <m:r>
                      <a:rPr lang="en-US" altLang="ja-JP" sz="2200" b="0" i="1">
                        <a:latin typeface="Cambria Math" panose="02040503050406030204" pitchFamily="18" charset="0"/>
                      </a:rPr>
                      <m:t>≈</m:t>
                    </m:r>
                  </m:oMath>
                </a14:m>
                <a:r>
                  <a:rPr lang="en-US" altLang="ja-JP" sz="2200" dirty="0"/>
                  <a:t> final SOC  (overall of Driving Cycle)</a:t>
                </a:r>
                <a:endParaRPr lang="en-US" altLang="ja-JP" sz="2200" dirty="0">
                  <a:ea typeface="Hiragino Sans W5" panose="020B0400000000000000" pitchFamily="34" charset="-128"/>
                </a:endParaRPr>
              </a:p>
            </p:txBody>
          </p:sp>
        </mc:Choice>
        <mc:Fallback xmlns="">
          <p:sp>
            <p:nvSpPr>
              <p:cNvPr id="6" name="テキスト ボックス 5">
                <a:extLst>
                  <a:ext uri="{FF2B5EF4-FFF2-40B4-BE49-F238E27FC236}">
                    <a16:creationId xmlns:a16="http://schemas.microsoft.com/office/drawing/2014/main" id="{D8A5854A-4749-B44B-B0C1-C3076114978E}"/>
                  </a:ext>
                </a:extLst>
              </p:cNvPr>
              <p:cNvSpPr txBox="1">
                <a:spLocks noRot="1" noChangeAspect="1" noMove="1" noResize="1" noEditPoints="1" noAdjustHandles="1" noChangeArrowheads="1" noChangeShapeType="1" noTextEdit="1"/>
              </p:cNvSpPr>
              <p:nvPr/>
            </p:nvSpPr>
            <p:spPr>
              <a:xfrm>
                <a:off x="620146" y="3544645"/>
                <a:ext cx="7895204" cy="3231654"/>
              </a:xfrm>
              <a:prstGeom prst="rect">
                <a:avLst/>
              </a:prstGeom>
              <a:blipFill>
                <a:blip r:embed="rId3"/>
                <a:stretch>
                  <a:fillRect l="-1122" t="-1167" b="-1946"/>
                </a:stretch>
              </a:blipFill>
              <a:ln>
                <a:solidFill>
                  <a:schemeClr val="tx1"/>
                </a:solidFill>
              </a:ln>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1F97D63A-7724-AD43-A568-12461FDB8A25}"/>
              </a:ext>
            </a:extLst>
          </p:cNvPr>
          <p:cNvSpPr txBox="1"/>
          <p:nvPr/>
        </p:nvSpPr>
        <p:spPr>
          <a:xfrm>
            <a:off x="1995216" y="2044005"/>
            <a:ext cx="5697650" cy="1384995"/>
          </a:xfrm>
          <a:prstGeom prst="rect">
            <a:avLst/>
          </a:prstGeom>
          <a:noFill/>
        </p:spPr>
        <p:txBody>
          <a:bodyPr wrap="none" rtlCol="0">
            <a:spAutoFit/>
          </a:bodyPr>
          <a:lstStyle/>
          <a:p>
            <a:r>
              <a:rPr lang="en" altLang="ja-JP" sz="2800" dirty="0">
                <a:solidFill>
                  <a:schemeClr val="tx1">
                    <a:lumMod val="85000"/>
                    <a:lumOff val="15000"/>
                  </a:schemeClr>
                </a:solidFill>
              </a:rPr>
              <a:t>1. maximizes fuel economy efficiency</a:t>
            </a:r>
          </a:p>
          <a:p>
            <a:r>
              <a:rPr lang="en" altLang="ja-JP" sz="2800" dirty="0">
                <a:solidFill>
                  <a:schemeClr val="tx1">
                    <a:lumMod val="85000"/>
                    <a:lumOff val="15000"/>
                  </a:schemeClr>
                </a:solidFill>
              </a:rPr>
              <a:t>2. takes small calculation time</a:t>
            </a:r>
          </a:p>
          <a:p>
            <a:r>
              <a:rPr lang="en" altLang="ja-JP" sz="2800" dirty="0">
                <a:solidFill>
                  <a:schemeClr val="tx1">
                    <a:lumMod val="85000"/>
                    <a:lumOff val="15000"/>
                  </a:schemeClr>
                </a:solidFill>
              </a:rPr>
              <a:t>3. without controller</a:t>
            </a:r>
          </a:p>
        </p:txBody>
      </p:sp>
      <p:sp>
        <p:nvSpPr>
          <p:cNvPr id="10" name="テキスト ボックス 9">
            <a:extLst>
              <a:ext uri="{FF2B5EF4-FFF2-40B4-BE49-F238E27FC236}">
                <a16:creationId xmlns:a16="http://schemas.microsoft.com/office/drawing/2014/main" id="{3F58E1BE-0760-8B40-9857-746C2CF3AB47}"/>
              </a:ext>
            </a:extLst>
          </p:cNvPr>
          <p:cNvSpPr txBox="1"/>
          <p:nvPr/>
        </p:nvSpPr>
        <p:spPr>
          <a:xfrm>
            <a:off x="1767430" y="1102630"/>
            <a:ext cx="5600637" cy="1015663"/>
          </a:xfrm>
          <a:prstGeom prst="rect">
            <a:avLst/>
          </a:prstGeom>
          <a:noFill/>
        </p:spPr>
        <p:txBody>
          <a:bodyPr wrap="none" rtlCol="0">
            <a:spAutoFit/>
          </a:bodyPr>
          <a:lstStyle/>
          <a:p>
            <a:pPr algn="ctr"/>
            <a:r>
              <a:rPr lang="en" altLang="ja-JP" sz="3000" b="1" dirty="0">
                <a:solidFill>
                  <a:schemeClr val="tx1">
                    <a:lumMod val="85000"/>
                    <a:lumOff val="15000"/>
                  </a:schemeClr>
                </a:solidFill>
              </a:rPr>
              <a:t>Construct a HEV control algorithm</a:t>
            </a:r>
            <a:br>
              <a:rPr lang="en" altLang="ja-JP" sz="3000" b="1" dirty="0">
                <a:solidFill>
                  <a:schemeClr val="tx1">
                    <a:lumMod val="85000"/>
                    <a:lumOff val="15000"/>
                  </a:schemeClr>
                </a:solidFill>
              </a:rPr>
            </a:br>
            <a:r>
              <a:rPr lang="en" altLang="ja-JP" sz="3000" b="1" dirty="0">
                <a:solidFill>
                  <a:schemeClr val="tx1">
                    <a:lumMod val="85000"/>
                    <a:lumOff val="15000"/>
                  </a:schemeClr>
                </a:solidFill>
              </a:rPr>
              <a:t>with a black-box simulator that</a:t>
            </a:r>
            <a:endParaRPr kumimoji="1" lang="ja-JP" altLang="en-US" sz="3000" b="1"/>
          </a:p>
        </p:txBody>
      </p:sp>
    </p:spTree>
    <p:extLst>
      <p:ext uri="{BB962C8B-B14F-4D97-AF65-F5344CB8AC3E}">
        <p14:creationId xmlns:p14="http://schemas.microsoft.com/office/powerpoint/2010/main" val="302789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407CB-DE4C-E44C-9658-D0C32BE5B2EE}"/>
              </a:ext>
            </a:extLst>
          </p:cNvPr>
          <p:cNvSpPr>
            <a:spLocks noGrp="1"/>
          </p:cNvSpPr>
          <p:nvPr>
            <p:ph type="title"/>
          </p:nvPr>
        </p:nvSpPr>
        <p:spPr>
          <a:xfrm>
            <a:off x="628650" y="313172"/>
            <a:ext cx="7886700" cy="553654"/>
          </a:xfrm>
        </p:spPr>
        <p:txBody>
          <a:bodyPr/>
          <a:lstStyle/>
          <a:p>
            <a:r>
              <a:rPr kumimoji="1" lang="en-US" altLang="ja-JP" dirty="0"/>
              <a:t>Outline</a:t>
            </a:r>
            <a:endParaRPr kumimoji="1" lang="ja-JP" altLang="en-US"/>
          </a:p>
        </p:txBody>
      </p:sp>
      <p:sp>
        <p:nvSpPr>
          <p:cNvPr id="3" name="スライド番号プレースホルダー 2">
            <a:extLst>
              <a:ext uri="{FF2B5EF4-FFF2-40B4-BE49-F238E27FC236}">
                <a16:creationId xmlns:a16="http://schemas.microsoft.com/office/drawing/2014/main" id="{3EC27F1D-8AB7-1B4F-97F1-96424412F14D}"/>
              </a:ext>
            </a:extLst>
          </p:cNvPr>
          <p:cNvSpPr>
            <a:spLocks noGrp="1"/>
          </p:cNvSpPr>
          <p:nvPr>
            <p:ph type="sldNum" sz="quarter" idx="10"/>
          </p:nvPr>
        </p:nvSpPr>
        <p:spPr/>
        <p:txBody>
          <a:bodyPr/>
          <a:lstStyle/>
          <a:p>
            <a:fld id="{4E24F90A-FF2F-9F41-89D7-D74261B91ACF}" type="slidenum">
              <a:rPr kumimoji="1" lang="ja-JP" altLang="en-US" smtClean="0"/>
              <a:t>15</a:t>
            </a:fld>
            <a:endParaRPr kumimoji="1" lang="ja-JP" altLang="en-US"/>
          </a:p>
        </p:txBody>
      </p:sp>
      <p:sp>
        <p:nvSpPr>
          <p:cNvPr id="4" name="コンテンツ プレースホルダー 3">
            <a:extLst>
              <a:ext uri="{FF2B5EF4-FFF2-40B4-BE49-F238E27FC236}">
                <a16:creationId xmlns:a16="http://schemas.microsoft.com/office/drawing/2014/main" id="{E01931FB-D3F6-C940-B3F4-2D64B91A26F5}"/>
              </a:ext>
            </a:extLst>
          </p:cNvPr>
          <p:cNvSpPr>
            <a:spLocks noGrp="1"/>
          </p:cNvSpPr>
          <p:nvPr>
            <p:ph sz="quarter" idx="12"/>
          </p:nvPr>
        </p:nvSpPr>
        <p:spPr>
          <a:xfrm>
            <a:off x="628649" y="1625435"/>
            <a:ext cx="8409333" cy="4223116"/>
          </a:xfrm>
        </p:spPr>
        <p:txBody>
          <a:bodyPr>
            <a:normAutofit/>
          </a:bodyPr>
          <a:lstStyle/>
          <a:p>
            <a:pPr marL="342900" indent="-342900">
              <a:buFont typeface="+mj-lt"/>
              <a:buAutoNum type="arabicPeriod"/>
            </a:pPr>
            <a:r>
              <a:rPr lang="en" altLang="ja-JP" sz="2600" dirty="0">
                <a:solidFill>
                  <a:schemeClr val="bg1">
                    <a:lumMod val="65000"/>
                  </a:schemeClr>
                </a:solidFill>
              </a:rPr>
              <a:t>Background and Problem Setting</a:t>
            </a:r>
          </a:p>
          <a:p>
            <a:pPr marL="342900" indent="-342900">
              <a:buFont typeface="+mj-lt"/>
              <a:buAutoNum type="arabicPeriod"/>
            </a:pPr>
            <a:endParaRPr lang="en" altLang="ja-JP" sz="2600" dirty="0"/>
          </a:p>
          <a:p>
            <a:pPr marL="342900" indent="-342900">
              <a:buFont typeface="+mj-lt"/>
              <a:buAutoNum type="arabicPeriod"/>
            </a:pPr>
            <a:r>
              <a:rPr lang="en" altLang="ja-JP" sz="2600" dirty="0"/>
              <a:t>Our Proposed Algorithm</a:t>
            </a:r>
          </a:p>
          <a:p>
            <a:pPr marL="857250" lvl="1" indent="-342900">
              <a:buFont typeface="+mj-lt"/>
              <a:buAutoNum type="arabicPeriod"/>
            </a:pPr>
            <a:r>
              <a:rPr lang="en" altLang="ja-JP" sz="2400" dirty="0">
                <a:solidFill>
                  <a:schemeClr val="tx1">
                    <a:lumMod val="85000"/>
                    <a:lumOff val="15000"/>
                  </a:schemeClr>
                </a:solidFill>
              </a:rPr>
              <a:t>Local Optimization (Optimize in a part of Driving Cycle)</a:t>
            </a:r>
          </a:p>
          <a:p>
            <a:pPr marL="857250" lvl="1" indent="-342900">
              <a:buFont typeface="+mj-lt"/>
              <a:buAutoNum type="arabicPeriod"/>
            </a:pPr>
            <a:r>
              <a:rPr lang="en" altLang="ja-JP" sz="2400" dirty="0">
                <a:solidFill>
                  <a:schemeClr val="tx1">
                    <a:lumMod val="85000"/>
                    <a:lumOff val="15000"/>
                  </a:schemeClr>
                </a:solidFill>
              </a:rPr>
              <a:t>Global Optimization (Optimize in a whole of Driving Cycle)</a:t>
            </a:r>
          </a:p>
          <a:p>
            <a:pPr marL="857250" lvl="1" indent="-342900">
              <a:buFont typeface="+mj-lt"/>
              <a:buAutoNum type="arabicPeriod"/>
            </a:pPr>
            <a:r>
              <a:rPr lang="en" altLang="ja-JP" sz="2400" dirty="0">
                <a:solidFill>
                  <a:schemeClr val="bg1">
                    <a:lumMod val="65000"/>
                  </a:schemeClr>
                </a:solidFill>
              </a:rPr>
              <a:t>Reduce Calculation Time</a:t>
            </a:r>
          </a:p>
          <a:p>
            <a:pPr marL="857250" lvl="1" indent="-342900">
              <a:buFont typeface="+mj-lt"/>
              <a:buAutoNum type="arabicPeriod"/>
            </a:pPr>
            <a:endParaRPr lang="en" altLang="ja-JP" sz="2600" dirty="0">
              <a:solidFill>
                <a:schemeClr val="bg1">
                  <a:lumMod val="65000"/>
                </a:schemeClr>
              </a:solidFill>
            </a:endParaRPr>
          </a:p>
          <a:p>
            <a:pPr marL="342900" indent="-342900">
              <a:buFont typeface="+mj-lt"/>
              <a:buAutoNum type="arabicPeriod"/>
            </a:pPr>
            <a:r>
              <a:rPr lang="en" altLang="ja-JP" sz="2600" dirty="0">
                <a:solidFill>
                  <a:schemeClr val="bg1">
                    <a:lumMod val="65000"/>
                  </a:schemeClr>
                </a:solidFill>
              </a:rPr>
              <a:t>Numerical Experiments</a:t>
            </a:r>
          </a:p>
        </p:txBody>
      </p:sp>
    </p:spTree>
    <p:extLst>
      <p:ext uri="{BB962C8B-B14F-4D97-AF65-F5344CB8AC3E}">
        <p14:creationId xmlns:p14="http://schemas.microsoft.com/office/powerpoint/2010/main" val="185083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32649F5-C238-3744-8FFA-DED670C434BA}"/>
              </a:ext>
            </a:extLst>
          </p:cNvPr>
          <p:cNvPicPr>
            <a:picLocks noChangeAspect="1"/>
          </p:cNvPicPr>
          <p:nvPr/>
        </p:nvPicPr>
        <p:blipFill>
          <a:blip r:embed="rId3"/>
          <a:stretch>
            <a:fillRect/>
          </a:stretch>
        </p:blipFill>
        <p:spPr>
          <a:xfrm>
            <a:off x="5282292" y="4852"/>
            <a:ext cx="3547383" cy="6853148"/>
          </a:xfrm>
          <a:prstGeom prst="rect">
            <a:avLst/>
          </a:prstGeom>
        </p:spPr>
      </p:pic>
      <p:sp>
        <p:nvSpPr>
          <p:cNvPr id="2" name="タイトル 1">
            <a:extLst>
              <a:ext uri="{FF2B5EF4-FFF2-40B4-BE49-F238E27FC236}">
                <a16:creationId xmlns:a16="http://schemas.microsoft.com/office/drawing/2014/main" id="{9A0CEB85-3D04-6245-9C6E-68EC9D96C49D}"/>
              </a:ext>
            </a:extLst>
          </p:cNvPr>
          <p:cNvSpPr>
            <a:spLocks noGrp="1"/>
          </p:cNvSpPr>
          <p:nvPr>
            <p:ph type="title"/>
          </p:nvPr>
        </p:nvSpPr>
        <p:spPr/>
        <p:txBody>
          <a:bodyPr/>
          <a:lstStyle/>
          <a:p>
            <a:r>
              <a:rPr lang="en" altLang="ja-JP" dirty="0"/>
              <a:t>Outline of Solving Strategy</a:t>
            </a:r>
            <a:endParaRPr kumimoji="1" lang="ja-JP" altLang="en-US"/>
          </a:p>
        </p:txBody>
      </p:sp>
      <p:sp>
        <p:nvSpPr>
          <p:cNvPr id="4" name="スライド番号プレースホルダー 3">
            <a:extLst>
              <a:ext uri="{FF2B5EF4-FFF2-40B4-BE49-F238E27FC236}">
                <a16:creationId xmlns:a16="http://schemas.microsoft.com/office/drawing/2014/main" id="{4B6987B8-6768-DB47-8872-2E49AEE9EF7B}"/>
              </a:ext>
            </a:extLst>
          </p:cNvPr>
          <p:cNvSpPr>
            <a:spLocks noGrp="1"/>
          </p:cNvSpPr>
          <p:nvPr>
            <p:ph type="sldNum" sz="quarter" idx="10"/>
          </p:nvPr>
        </p:nvSpPr>
        <p:spPr/>
        <p:txBody>
          <a:bodyPr/>
          <a:lstStyle/>
          <a:p>
            <a:fld id="{4E24F90A-FF2F-9F41-89D7-D74261B91ACF}" type="slidenum">
              <a:rPr kumimoji="1" lang="ja-JP" altLang="en-US" smtClean="0"/>
              <a:t>16</a:t>
            </a:fld>
            <a:endParaRPr kumimoji="1" lang="ja-JP" altLang="en-US"/>
          </a:p>
        </p:txBody>
      </p:sp>
      <p:sp>
        <p:nvSpPr>
          <p:cNvPr id="8" name="角丸四角形 7">
            <a:extLst>
              <a:ext uri="{FF2B5EF4-FFF2-40B4-BE49-F238E27FC236}">
                <a16:creationId xmlns:a16="http://schemas.microsoft.com/office/drawing/2014/main" id="{672A1DAE-EE06-8549-A535-73CE3E440A2F}"/>
              </a:ext>
            </a:extLst>
          </p:cNvPr>
          <p:cNvSpPr/>
          <p:nvPr/>
        </p:nvSpPr>
        <p:spPr>
          <a:xfrm>
            <a:off x="533105" y="2163383"/>
            <a:ext cx="4560866" cy="13065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ltLang="ja-JP" sz="2400" b="1" dirty="0">
              <a:solidFill>
                <a:schemeClr val="bg1"/>
              </a:solidFill>
            </a:endParaRPr>
          </a:p>
        </p:txBody>
      </p:sp>
      <p:sp>
        <p:nvSpPr>
          <p:cNvPr id="9" name="テキスト ボックス 8">
            <a:extLst>
              <a:ext uri="{FF2B5EF4-FFF2-40B4-BE49-F238E27FC236}">
                <a16:creationId xmlns:a16="http://schemas.microsoft.com/office/drawing/2014/main" id="{9F6F2DDD-D17E-8149-83D9-C44FAA83F242}"/>
              </a:ext>
            </a:extLst>
          </p:cNvPr>
          <p:cNvSpPr txBox="1"/>
          <p:nvPr/>
        </p:nvSpPr>
        <p:spPr>
          <a:xfrm>
            <a:off x="694138" y="1882517"/>
            <a:ext cx="840206" cy="461665"/>
          </a:xfrm>
          <a:prstGeom prst="rect">
            <a:avLst/>
          </a:prstGeom>
          <a:solidFill>
            <a:schemeClr val="bg1"/>
          </a:solidFill>
          <a:ln>
            <a:solidFill>
              <a:schemeClr val="tx1"/>
            </a:solidFill>
          </a:ln>
        </p:spPr>
        <p:txBody>
          <a:bodyPr wrap="square" rtlCol="0">
            <a:spAutoFit/>
          </a:bodyPr>
          <a:lstStyle/>
          <a:p>
            <a:pPr algn="ctr"/>
            <a:r>
              <a:rPr lang="en-US" altLang="ja-JP" sz="2400" dirty="0"/>
              <a:t>Local</a:t>
            </a:r>
            <a:endParaRPr kumimoji="1" lang="ja-JP" altLang="en-US" sz="2400"/>
          </a:p>
        </p:txBody>
      </p:sp>
      <p:sp>
        <p:nvSpPr>
          <p:cNvPr id="10" name="テキスト ボックス 9">
            <a:extLst>
              <a:ext uri="{FF2B5EF4-FFF2-40B4-BE49-F238E27FC236}">
                <a16:creationId xmlns:a16="http://schemas.microsoft.com/office/drawing/2014/main" id="{D76D32B2-B0CF-8449-ACE0-EB66A313E7FA}"/>
              </a:ext>
            </a:extLst>
          </p:cNvPr>
          <p:cNvSpPr txBox="1"/>
          <p:nvPr/>
        </p:nvSpPr>
        <p:spPr>
          <a:xfrm>
            <a:off x="760807" y="2331648"/>
            <a:ext cx="4333163" cy="1107996"/>
          </a:xfrm>
          <a:prstGeom prst="rect">
            <a:avLst/>
          </a:prstGeom>
          <a:noFill/>
        </p:spPr>
        <p:txBody>
          <a:bodyPr wrap="square" rtlCol="0">
            <a:spAutoFit/>
          </a:bodyPr>
          <a:lstStyle/>
          <a:p>
            <a:r>
              <a:rPr lang="en" altLang="ja-JP" sz="2200" dirty="0"/>
              <a:t>Optimize some vehicle controls in</a:t>
            </a:r>
            <a:br>
              <a:rPr lang="en" altLang="ja-JP" sz="2200" dirty="0"/>
            </a:br>
            <a:r>
              <a:rPr lang="en" altLang="ja-JP" sz="2200" b="1" u="sng" dirty="0"/>
              <a:t>a part of the Driving Cycle </a:t>
            </a:r>
            <a:r>
              <a:rPr lang="en" altLang="ja-JP" sz="2200" dirty="0"/>
              <a:t>while changing the conditions</a:t>
            </a:r>
            <a:endParaRPr kumimoji="1" lang="ja-JP" altLang="en-US" sz="2200"/>
          </a:p>
        </p:txBody>
      </p:sp>
      <p:sp>
        <p:nvSpPr>
          <p:cNvPr id="11" name="下矢印 10">
            <a:extLst>
              <a:ext uri="{FF2B5EF4-FFF2-40B4-BE49-F238E27FC236}">
                <a16:creationId xmlns:a16="http://schemas.microsoft.com/office/drawing/2014/main" id="{5F8EA92F-9F83-AB42-B08E-6F24AE3F871E}"/>
              </a:ext>
            </a:extLst>
          </p:cNvPr>
          <p:cNvSpPr/>
          <p:nvPr/>
        </p:nvSpPr>
        <p:spPr>
          <a:xfrm>
            <a:off x="2541649" y="3565630"/>
            <a:ext cx="604807" cy="404833"/>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a:extLst>
              <a:ext uri="{FF2B5EF4-FFF2-40B4-BE49-F238E27FC236}">
                <a16:creationId xmlns:a16="http://schemas.microsoft.com/office/drawing/2014/main" id="{876D829E-AE3D-7444-8F4B-CDD6159D8284}"/>
              </a:ext>
            </a:extLst>
          </p:cNvPr>
          <p:cNvSpPr/>
          <p:nvPr/>
        </p:nvSpPr>
        <p:spPr>
          <a:xfrm>
            <a:off x="517611" y="5111203"/>
            <a:ext cx="4560867" cy="15544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ltLang="ja-JP" sz="2400" b="1" dirty="0">
              <a:solidFill>
                <a:schemeClr val="bg1"/>
              </a:solidFill>
            </a:endParaRPr>
          </a:p>
        </p:txBody>
      </p:sp>
      <p:sp>
        <p:nvSpPr>
          <p:cNvPr id="13" name="テキスト ボックス 12">
            <a:extLst>
              <a:ext uri="{FF2B5EF4-FFF2-40B4-BE49-F238E27FC236}">
                <a16:creationId xmlns:a16="http://schemas.microsoft.com/office/drawing/2014/main" id="{C9A2E3B6-4052-6841-AB00-532DCD672136}"/>
              </a:ext>
            </a:extLst>
          </p:cNvPr>
          <p:cNvSpPr txBox="1"/>
          <p:nvPr/>
        </p:nvSpPr>
        <p:spPr>
          <a:xfrm>
            <a:off x="698724" y="4789212"/>
            <a:ext cx="1182963" cy="461665"/>
          </a:xfrm>
          <a:prstGeom prst="rect">
            <a:avLst/>
          </a:prstGeom>
          <a:solidFill>
            <a:schemeClr val="bg1"/>
          </a:solidFill>
          <a:ln>
            <a:solidFill>
              <a:schemeClr val="tx1"/>
            </a:solidFill>
          </a:ln>
        </p:spPr>
        <p:txBody>
          <a:bodyPr wrap="square" rtlCol="0">
            <a:spAutoFit/>
          </a:bodyPr>
          <a:lstStyle/>
          <a:p>
            <a:pPr algn="ctr"/>
            <a:r>
              <a:rPr lang="en-US" altLang="ja-JP" sz="2400" dirty="0"/>
              <a:t>G</a:t>
            </a:r>
            <a:r>
              <a:rPr kumimoji="1" lang="en-US" altLang="ja-JP" sz="2400" dirty="0"/>
              <a:t>lobal</a:t>
            </a:r>
            <a:endParaRPr kumimoji="1" lang="ja-JP" altLang="en-US" sz="2400"/>
          </a:p>
        </p:txBody>
      </p:sp>
      <p:sp>
        <p:nvSpPr>
          <p:cNvPr id="14" name="テキスト ボックス 13">
            <a:extLst>
              <a:ext uri="{FF2B5EF4-FFF2-40B4-BE49-F238E27FC236}">
                <a16:creationId xmlns:a16="http://schemas.microsoft.com/office/drawing/2014/main" id="{B82F82D7-CB9B-2E4F-8E11-608C527044E7}"/>
              </a:ext>
            </a:extLst>
          </p:cNvPr>
          <p:cNvSpPr txBox="1"/>
          <p:nvPr/>
        </p:nvSpPr>
        <p:spPr>
          <a:xfrm>
            <a:off x="700455" y="5250877"/>
            <a:ext cx="4306807" cy="1446550"/>
          </a:xfrm>
          <a:prstGeom prst="rect">
            <a:avLst/>
          </a:prstGeom>
          <a:noFill/>
        </p:spPr>
        <p:txBody>
          <a:bodyPr wrap="square" rtlCol="0">
            <a:spAutoFit/>
          </a:bodyPr>
          <a:lstStyle/>
          <a:p>
            <a:r>
              <a:rPr lang="en" altLang="ja-JP" sz="2200" dirty="0"/>
              <a:t>Obtain vehicle control in </a:t>
            </a:r>
            <a:r>
              <a:rPr lang="en" altLang="ja-JP" sz="2200" b="1" u="sng" dirty="0"/>
              <a:t>the whole of Driving Cycle</a:t>
            </a:r>
            <a:r>
              <a:rPr lang="en" altLang="ja-JP" sz="2200" dirty="0"/>
              <a:t> by solving the constrained shortest path problem on the State Transition Graph</a:t>
            </a:r>
            <a:endParaRPr lang="ja-JP" altLang="en-US" sz="2200"/>
          </a:p>
        </p:txBody>
      </p:sp>
      <p:sp>
        <p:nvSpPr>
          <p:cNvPr id="15" name="テキスト ボックス 14">
            <a:extLst>
              <a:ext uri="{FF2B5EF4-FFF2-40B4-BE49-F238E27FC236}">
                <a16:creationId xmlns:a16="http://schemas.microsoft.com/office/drawing/2014/main" id="{627A2E22-F471-1542-8D51-55DBF83CD463}"/>
              </a:ext>
            </a:extLst>
          </p:cNvPr>
          <p:cNvSpPr txBox="1"/>
          <p:nvPr/>
        </p:nvSpPr>
        <p:spPr>
          <a:xfrm>
            <a:off x="1034209" y="3922918"/>
            <a:ext cx="3527669" cy="830997"/>
          </a:xfrm>
          <a:prstGeom prst="rect">
            <a:avLst/>
          </a:prstGeom>
          <a:noFill/>
        </p:spPr>
        <p:txBody>
          <a:bodyPr wrap="square" rtlCol="0">
            <a:spAutoFit/>
          </a:bodyPr>
          <a:lstStyle/>
          <a:p>
            <a:pPr algn="ctr"/>
            <a:r>
              <a:rPr lang="en-US" altLang="ja-JP" sz="2400" dirty="0"/>
              <a:t>Construct</a:t>
            </a:r>
            <a:br>
              <a:rPr lang="en-US" altLang="ja-JP" sz="2400" dirty="0"/>
            </a:br>
            <a:r>
              <a:rPr lang="en-US" altLang="ja-JP" sz="2400" dirty="0"/>
              <a:t>State Transition Graph</a:t>
            </a:r>
            <a:endParaRPr kumimoji="1" lang="ja-JP" altLang="en-US" sz="2400"/>
          </a:p>
        </p:txBody>
      </p:sp>
      <p:sp>
        <p:nvSpPr>
          <p:cNvPr id="16" name="下矢印 15">
            <a:extLst>
              <a:ext uri="{FF2B5EF4-FFF2-40B4-BE49-F238E27FC236}">
                <a16:creationId xmlns:a16="http://schemas.microsoft.com/office/drawing/2014/main" id="{D22D2CB5-0F60-184F-A092-4591A4C83CF9}"/>
              </a:ext>
            </a:extLst>
          </p:cNvPr>
          <p:cNvSpPr/>
          <p:nvPr/>
        </p:nvSpPr>
        <p:spPr>
          <a:xfrm>
            <a:off x="2541649" y="4684799"/>
            <a:ext cx="604807" cy="391108"/>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1AF88F0-9A28-3C47-A23A-9CCFB0CE24A1}"/>
              </a:ext>
            </a:extLst>
          </p:cNvPr>
          <p:cNvSpPr txBox="1"/>
          <p:nvPr/>
        </p:nvSpPr>
        <p:spPr>
          <a:xfrm>
            <a:off x="1515366" y="947782"/>
            <a:ext cx="2824043" cy="769441"/>
          </a:xfrm>
          <a:prstGeom prst="rect">
            <a:avLst/>
          </a:prstGeom>
          <a:noFill/>
        </p:spPr>
        <p:txBody>
          <a:bodyPr wrap="none" rtlCol="0">
            <a:spAutoFit/>
          </a:bodyPr>
          <a:lstStyle/>
          <a:p>
            <a:pPr algn="ctr"/>
            <a:r>
              <a:rPr kumimoji="1" lang="en-US" altLang="ja-JP" sz="2200" dirty="0"/>
              <a:t>Discretize Driving Cycle</a:t>
            </a:r>
            <a:br>
              <a:rPr kumimoji="1" lang="en-US" altLang="ja-JP" sz="2200" dirty="0"/>
            </a:br>
            <a:r>
              <a:rPr kumimoji="1" lang="en-US" altLang="ja-JP" sz="2200" dirty="0"/>
              <a:t>and State of Vehicle</a:t>
            </a:r>
          </a:p>
        </p:txBody>
      </p:sp>
      <p:sp>
        <p:nvSpPr>
          <p:cNvPr id="18" name="下矢印 17">
            <a:extLst>
              <a:ext uri="{FF2B5EF4-FFF2-40B4-BE49-F238E27FC236}">
                <a16:creationId xmlns:a16="http://schemas.microsoft.com/office/drawing/2014/main" id="{73EDF6F0-54BC-054F-BFA6-61400E4AEEAD}"/>
              </a:ext>
            </a:extLst>
          </p:cNvPr>
          <p:cNvSpPr/>
          <p:nvPr/>
        </p:nvSpPr>
        <p:spPr>
          <a:xfrm>
            <a:off x="2551456" y="1687113"/>
            <a:ext cx="604807" cy="40271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3F78510-FA12-5841-894E-0BC1F8F3E655}"/>
              </a:ext>
            </a:extLst>
          </p:cNvPr>
          <p:cNvSpPr txBox="1"/>
          <p:nvPr/>
        </p:nvSpPr>
        <p:spPr>
          <a:xfrm>
            <a:off x="3229101" y="3463885"/>
            <a:ext cx="1864869" cy="369332"/>
          </a:xfrm>
          <a:prstGeom prst="rect">
            <a:avLst/>
          </a:prstGeom>
          <a:noFill/>
        </p:spPr>
        <p:txBody>
          <a:bodyPr wrap="none" rtlCol="0">
            <a:spAutoFit/>
          </a:bodyPr>
          <a:lstStyle/>
          <a:p>
            <a:r>
              <a:rPr kumimoji="1" lang="en-US" altLang="ja-JP" dirty="0"/>
              <a:t>with no controller</a:t>
            </a:r>
            <a:endParaRPr kumimoji="1" lang="ja-JP" altLang="en-US"/>
          </a:p>
        </p:txBody>
      </p:sp>
    </p:spTree>
    <p:extLst>
      <p:ext uri="{BB962C8B-B14F-4D97-AF65-F5344CB8AC3E}">
        <p14:creationId xmlns:p14="http://schemas.microsoft.com/office/powerpoint/2010/main" val="1999212016"/>
      </p:ext>
    </p:extLst>
  </p:cSld>
  <p:clrMapOvr>
    <a:masterClrMapping/>
  </p:clrMapOvr>
  <mc:AlternateContent xmlns:mc="http://schemas.openxmlformats.org/markup-compatibility/2006" xmlns:p14="http://schemas.microsoft.com/office/powerpoint/2010/main">
    <mc:Choice Requires="p14">
      <p:transition spd="slow" p14:dur="2000" advTm="14585"/>
    </mc:Choice>
    <mc:Fallback xmlns="">
      <p:transition spd="slow" advTm="1458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671D6C-DFB7-F548-9A95-11FEC12C9705}"/>
              </a:ext>
            </a:extLst>
          </p:cNvPr>
          <p:cNvSpPr>
            <a:spLocks noGrp="1"/>
          </p:cNvSpPr>
          <p:nvPr>
            <p:ph type="title"/>
          </p:nvPr>
        </p:nvSpPr>
        <p:spPr/>
        <p:txBody>
          <a:bodyPr>
            <a:normAutofit/>
          </a:bodyPr>
          <a:lstStyle/>
          <a:p>
            <a:r>
              <a:rPr lang="en" altLang="ja-JP" sz="3000" dirty="0"/>
              <a:t>Solving Strategy</a:t>
            </a:r>
            <a:endParaRPr kumimoji="1" lang="ja-JP" altLang="en-US" sz="3000"/>
          </a:p>
        </p:txBody>
      </p:sp>
      <p:sp>
        <p:nvSpPr>
          <p:cNvPr id="3" name="コンテンツ プレースホルダー 2">
            <a:extLst>
              <a:ext uri="{FF2B5EF4-FFF2-40B4-BE49-F238E27FC236}">
                <a16:creationId xmlns:a16="http://schemas.microsoft.com/office/drawing/2014/main" id="{C75EB497-CBDE-0B45-B100-BAE89C858B8D}"/>
              </a:ext>
            </a:extLst>
          </p:cNvPr>
          <p:cNvSpPr>
            <a:spLocks noGrp="1"/>
          </p:cNvSpPr>
          <p:nvPr>
            <p:ph sz="quarter" idx="11"/>
          </p:nvPr>
        </p:nvSpPr>
        <p:spPr/>
        <p:txBody>
          <a:bodyPr/>
          <a:lstStyle/>
          <a:p>
            <a:r>
              <a:rPr kumimoji="1" lang="en-US" altLang="ja-JP" dirty="0"/>
              <a:t>Discretize the Driving Cycle and the state of vehicle</a:t>
            </a:r>
            <a:endParaRPr kumimoji="1" lang="ja-JP" altLang="en-US"/>
          </a:p>
        </p:txBody>
      </p:sp>
      <p:sp>
        <p:nvSpPr>
          <p:cNvPr id="5" name="スライド番号プレースホルダー 4">
            <a:extLst>
              <a:ext uri="{FF2B5EF4-FFF2-40B4-BE49-F238E27FC236}">
                <a16:creationId xmlns:a16="http://schemas.microsoft.com/office/drawing/2014/main" id="{418B1E11-C131-F341-B9C7-04EA3E0C84D9}"/>
              </a:ext>
            </a:extLst>
          </p:cNvPr>
          <p:cNvSpPr>
            <a:spLocks noGrp="1"/>
          </p:cNvSpPr>
          <p:nvPr>
            <p:ph type="sldNum" sz="quarter" idx="4"/>
          </p:nvPr>
        </p:nvSpPr>
        <p:spPr/>
        <p:txBody>
          <a:bodyPr/>
          <a:lstStyle/>
          <a:p>
            <a:fld id="{4E24F90A-FF2F-9F41-89D7-D74261B91ACF}" type="slidenum">
              <a:rPr kumimoji="1" lang="ja-JP" altLang="en-US" smtClean="0"/>
              <a:t>17</a:t>
            </a:fld>
            <a:endParaRPr kumimoji="1" lang="ja-JP" altLang="en-US"/>
          </a:p>
        </p:txBody>
      </p:sp>
      <p:grpSp>
        <p:nvGrpSpPr>
          <p:cNvPr id="8" name="グループ化 7">
            <a:extLst>
              <a:ext uri="{FF2B5EF4-FFF2-40B4-BE49-F238E27FC236}">
                <a16:creationId xmlns:a16="http://schemas.microsoft.com/office/drawing/2014/main" id="{5D55A822-9E2E-274E-B608-7B207EA6AD82}"/>
              </a:ext>
            </a:extLst>
          </p:cNvPr>
          <p:cNvGrpSpPr/>
          <p:nvPr/>
        </p:nvGrpSpPr>
        <p:grpSpPr>
          <a:xfrm>
            <a:off x="507958" y="2679945"/>
            <a:ext cx="2852073" cy="1083199"/>
            <a:chOff x="381598" y="3534851"/>
            <a:chExt cx="2852073" cy="1083199"/>
          </a:xfrm>
        </p:grpSpPr>
        <p:cxnSp>
          <p:nvCxnSpPr>
            <p:cNvPr id="9" name="直線矢印コネクタ 8">
              <a:extLst>
                <a:ext uri="{FF2B5EF4-FFF2-40B4-BE49-F238E27FC236}">
                  <a16:creationId xmlns:a16="http://schemas.microsoft.com/office/drawing/2014/main" id="{6369009D-C2B2-C548-9827-226F2E18E9DC}"/>
                </a:ext>
              </a:extLst>
            </p:cNvPr>
            <p:cNvCxnSpPr>
              <a:cxnSpLocks/>
            </p:cNvCxnSpPr>
            <p:nvPr/>
          </p:nvCxnSpPr>
          <p:spPr>
            <a:xfrm flipH="1" flipV="1">
              <a:off x="395838" y="3534852"/>
              <a:ext cx="1955" cy="1083198"/>
            </a:xfrm>
            <a:prstGeom prst="straightConnector1">
              <a:avLst/>
            </a:prstGeom>
            <a:ln w="12700" cmpd="sng">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FEB4792-39E0-8740-8402-3A53CF807179}"/>
                </a:ext>
              </a:extLst>
            </p:cNvPr>
            <p:cNvSpPr txBox="1"/>
            <p:nvPr/>
          </p:nvSpPr>
          <p:spPr>
            <a:xfrm>
              <a:off x="381598" y="3534851"/>
              <a:ext cx="101027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ea typeface="Osaka Regular-Mono" panose="020B0600000000000000" pitchFamily="34" charset="-128"/>
                  <a:cs typeface="Yu Gothic" charset="-128"/>
                </a:rPr>
                <a:t>Velocity</a:t>
              </a:r>
              <a:endParaRPr kumimoji="1" lang="ja-JP" altLang="en-US" sz="2000" b="0" i="0" u="none" strike="noStrike" kern="1200" cap="none" spc="0" normalizeH="0" baseline="0" noProof="0" dirty="0">
                <a:ln>
                  <a:noFill/>
                </a:ln>
                <a:solidFill>
                  <a:prstClr val="black"/>
                </a:solidFill>
                <a:effectLst/>
                <a:uLnTx/>
                <a:uFillTx/>
                <a:ea typeface="Osaka Regular-Mono" panose="020B0600000000000000" pitchFamily="34" charset="-128"/>
                <a:cs typeface="Yu Gothic" charset="-128"/>
              </a:endParaRPr>
            </a:p>
          </p:txBody>
        </p:sp>
        <p:cxnSp>
          <p:nvCxnSpPr>
            <p:cNvPr id="11" name="直線コネクタ 10">
              <a:extLst>
                <a:ext uri="{FF2B5EF4-FFF2-40B4-BE49-F238E27FC236}">
                  <a16:creationId xmlns:a16="http://schemas.microsoft.com/office/drawing/2014/main" id="{ADE948B4-A969-F049-98C3-606299F3614A}"/>
                </a:ext>
              </a:extLst>
            </p:cNvPr>
            <p:cNvCxnSpPr/>
            <p:nvPr/>
          </p:nvCxnSpPr>
          <p:spPr>
            <a:xfrm>
              <a:off x="408271" y="4283308"/>
              <a:ext cx="841467"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19242BE-38DB-9D4F-9E6C-F3200FAE808F}"/>
                </a:ext>
              </a:extLst>
            </p:cNvPr>
            <p:cNvCxnSpPr>
              <a:cxnSpLocks/>
            </p:cNvCxnSpPr>
            <p:nvPr/>
          </p:nvCxnSpPr>
          <p:spPr>
            <a:xfrm flipV="1">
              <a:off x="1249738" y="3534852"/>
              <a:ext cx="575550" cy="748456"/>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7BE4BCA-22BD-2849-B451-7218EF2182AF}"/>
                </a:ext>
              </a:extLst>
            </p:cNvPr>
            <p:cNvCxnSpPr>
              <a:cxnSpLocks/>
            </p:cNvCxnSpPr>
            <p:nvPr/>
          </p:nvCxnSpPr>
          <p:spPr>
            <a:xfrm>
              <a:off x="1825288" y="3534852"/>
              <a:ext cx="84494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F04DA410-FF2C-8F4F-BD20-263D825E79B8}"/>
                </a:ext>
              </a:extLst>
            </p:cNvPr>
            <p:cNvSpPr/>
            <p:nvPr/>
          </p:nvSpPr>
          <p:spPr>
            <a:xfrm>
              <a:off x="2851182" y="3550764"/>
              <a:ext cx="338202" cy="34314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panose="020F0502020204030204"/>
                <a:ea typeface="Yu Gothic" panose="020B0400000000000000" pitchFamily="34" charset="-128"/>
                <a:cs typeface="+mn-cs"/>
              </a:endParaRPr>
            </a:p>
          </p:txBody>
        </p:sp>
        <p:sp>
          <p:nvSpPr>
            <p:cNvPr id="15" name="テキスト ボックス 14">
              <a:extLst>
                <a:ext uri="{FF2B5EF4-FFF2-40B4-BE49-F238E27FC236}">
                  <a16:creationId xmlns:a16="http://schemas.microsoft.com/office/drawing/2014/main" id="{0710895C-1B3A-4044-B9DA-53A105EE9E46}"/>
                </a:ext>
              </a:extLst>
            </p:cNvPr>
            <p:cNvSpPr txBox="1"/>
            <p:nvPr/>
          </p:nvSpPr>
          <p:spPr>
            <a:xfrm>
              <a:off x="2869469" y="3550764"/>
              <a:ext cx="364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Osaka Regular-Mono" panose="020B0600000000000000" pitchFamily="34" charset="-128"/>
                  <a:ea typeface="Osaka Regular-Mono" panose="020B0600000000000000" pitchFamily="34" charset="-128"/>
                  <a:cs typeface="Yu Gothic" charset="-128"/>
                </a:rPr>
                <a:t>…</a:t>
              </a:r>
              <a:endParaRPr kumimoji="1" lang="ja-JP" altLang="en-US" sz="1400" b="1" i="0" u="none" strike="noStrike" kern="1200" cap="none" spc="0" normalizeH="0" baseline="0" noProof="0" dirty="0">
                <a:ln>
                  <a:noFill/>
                </a:ln>
                <a:solidFill>
                  <a:prstClr val="black"/>
                </a:solidFill>
                <a:effectLst/>
                <a:uLnTx/>
                <a:uFillTx/>
                <a:latin typeface="Osaka Regular-Mono" panose="020B0600000000000000" pitchFamily="34" charset="-128"/>
                <a:ea typeface="Osaka Regular-Mono" panose="020B0600000000000000" pitchFamily="34" charset="-128"/>
                <a:cs typeface="Yu Gothic" charset="-128"/>
              </a:endParaRPr>
            </a:p>
          </p:txBody>
        </p:sp>
      </p:grpSp>
      <p:sp>
        <p:nvSpPr>
          <p:cNvPr id="16" name="テキスト ボックス 15">
            <a:extLst>
              <a:ext uri="{FF2B5EF4-FFF2-40B4-BE49-F238E27FC236}">
                <a16:creationId xmlns:a16="http://schemas.microsoft.com/office/drawing/2014/main" id="{10FDCB6E-5353-B34A-9442-AFCD11AEC9EF}"/>
              </a:ext>
            </a:extLst>
          </p:cNvPr>
          <p:cNvSpPr txBox="1"/>
          <p:nvPr/>
        </p:nvSpPr>
        <p:spPr>
          <a:xfrm>
            <a:off x="433174" y="1860390"/>
            <a:ext cx="1790170" cy="461665"/>
          </a:xfrm>
          <a:prstGeom prst="rect">
            <a:avLst/>
          </a:prstGeom>
          <a:noFill/>
        </p:spPr>
        <p:txBody>
          <a:bodyPr wrap="none" rtlCol="0">
            <a:spAutoFit/>
          </a:bodyPr>
          <a:lstStyle/>
          <a:p>
            <a:r>
              <a:rPr kumimoji="1" lang="en-US" altLang="ja-JP" sz="2400" dirty="0"/>
              <a:t>Driving Cycle</a:t>
            </a:r>
            <a:endParaRPr kumimoji="1" lang="ja-JP" altLang="en-US" sz="2400"/>
          </a:p>
        </p:txBody>
      </p:sp>
      <p:sp>
        <p:nvSpPr>
          <p:cNvPr id="18" name="テキスト ボックス 17">
            <a:extLst>
              <a:ext uri="{FF2B5EF4-FFF2-40B4-BE49-F238E27FC236}">
                <a16:creationId xmlns:a16="http://schemas.microsoft.com/office/drawing/2014/main" id="{FD2369D8-F878-664B-9EB3-0D9E8CCE1538}"/>
              </a:ext>
            </a:extLst>
          </p:cNvPr>
          <p:cNvSpPr txBox="1"/>
          <p:nvPr/>
        </p:nvSpPr>
        <p:spPr>
          <a:xfrm>
            <a:off x="4138164" y="1860390"/>
            <a:ext cx="2213876" cy="461665"/>
          </a:xfrm>
          <a:prstGeom prst="rect">
            <a:avLst/>
          </a:prstGeom>
          <a:noFill/>
        </p:spPr>
        <p:txBody>
          <a:bodyPr wrap="none" rtlCol="0">
            <a:spAutoFit/>
          </a:bodyPr>
          <a:lstStyle/>
          <a:p>
            <a:pPr algn="ctr"/>
            <a:r>
              <a:rPr lang="en-US" altLang="ja-JP" sz="2400" dirty="0"/>
              <a:t>State of vehicles</a:t>
            </a:r>
            <a:endParaRPr kumimoji="1" lang="ja-JP" altLang="en-US" sz="2400"/>
          </a:p>
        </p:txBody>
      </p:sp>
      <p:grpSp>
        <p:nvGrpSpPr>
          <p:cNvPr id="20" name="グループ化 19">
            <a:extLst>
              <a:ext uri="{FF2B5EF4-FFF2-40B4-BE49-F238E27FC236}">
                <a16:creationId xmlns:a16="http://schemas.microsoft.com/office/drawing/2014/main" id="{046C58F7-F917-BF4E-8DEA-B0737163C1EB}"/>
              </a:ext>
            </a:extLst>
          </p:cNvPr>
          <p:cNvGrpSpPr/>
          <p:nvPr/>
        </p:nvGrpSpPr>
        <p:grpSpPr>
          <a:xfrm>
            <a:off x="406897" y="4346298"/>
            <a:ext cx="3361841" cy="1298890"/>
            <a:chOff x="281598" y="4950684"/>
            <a:chExt cx="3361841" cy="1298890"/>
          </a:xfrm>
        </p:grpSpPr>
        <p:cxnSp>
          <p:nvCxnSpPr>
            <p:cNvPr id="21" name="直線コネクタ 20">
              <a:extLst>
                <a:ext uri="{FF2B5EF4-FFF2-40B4-BE49-F238E27FC236}">
                  <a16:creationId xmlns:a16="http://schemas.microsoft.com/office/drawing/2014/main" id="{8A0F3C93-7D31-6B4F-BD00-681856DC7D8C}"/>
                </a:ext>
              </a:extLst>
            </p:cNvPr>
            <p:cNvCxnSpPr/>
            <p:nvPr/>
          </p:nvCxnSpPr>
          <p:spPr>
            <a:xfrm>
              <a:off x="414863" y="5699390"/>
              <a:ext cx="841467" cy="0"/>
            </a:xfrm>
            <a:prstGeom prst="line">
              <a:avLst/>
            </a:prstGeom>
            <a:ln w="2540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F3C5592-491A-6C4A-A9A6-D98DC4C20458}"/>
                </a:ext>
              </a:extLst>
            </p:cNvPr>
            <p:cNvCxnSpPr>
              <a:cxnSpLocks/>
            </p:cNvCxnSpPr>
            <p:nvPr/>
          </p:nvCxnSpPr>
          <p:spPr>
            <a:xfrm flipV="1">
              <a:off x="1464186" y="4950684"/>
              <a:ext cx="575550" cy="748456"/>
            </a:xfrm>
            <a:prstGeom prst="line">
              <a:avLst/>
            </a:prstGeom>
            <a:ln w="2540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F210DAD-5E20-BE4A-A98C-55AB2BFEAA60}"/>
                </a:ext>
              </a:extLst>
            </p:cNvPr>
            <p:cNvCxnSpPr>
              <a:cxnSpLocks/>
            </p:cNvCxnSpPr>
            <p:nvPr/>
          </p:nvCxnSpPr>
          <p:spPr>
            <a:xfrm>
              <a:off x="2285554" y="4955769"/>
              <a:ext cx="844945" cy="0"/>
            </a:xfrm>
            <a:prstGeom prst="line">
              <a:avLst/>
            </a:prstGeom>
            <a:ln w="2540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40AEAC8-C8BB-8145-BB46-4A33C21B763B}"/>
                </a:ext>
              </a:extLst>
            </p:cNvPr>
            <p:cNvSpPr txBox="1"/>
            <p:nvPr/>
          </p:nvSpPr>
          <p:spPr>
            <a:xfrm>
              <a:off x="281598" y="5849464"/>
              <a:ext cx="1125629" cy="400110"/>
            </a:xfrm>
            <a:prstGeom prst="rect">
              <a:avLst/>
            </a:prstGeom>
            <a:noFill/>
          </p:spPr>
          <p:txBody>
            <a:bodyPr wrap="none" rtlCol="0">
              <a:spAutoFit/>
            </a:bodyPr>
            <a:lstStyle/>
            <a:p>
              <a:r>
                <a:rPr kumimoji="1" lang="en-US" altLang="ja-JP" sz="2000" dirty="0"/>
                <a:t>section 1</a:t>
              </a:r>
              <a:endParaRPr kumimoji="1" lang="ja-JP" altLang="en-US" sz="2000"/>
            </a:p>
          </p:txBody>
        </p:sp>
        <p:sp>
          <p:nvSpPr>
            <p:cNvPr id="25" name="テキスト ボックス 24">
              <a:extLst>
                <a:ext uri="{FF2B5EF4-FFF2-40B4-BE49-F238E27FC236}">
                  <a16:creationId xmlns:a16="http://schemas.microsoft.com/office/drawing/2014/main" id="{EC8F5AFF-A104-2746-A7EA-6EAA8CE26FFC}"/>
                </a:ext>
              </a:extLst>
            </p:cNvPr>
            <p:cNvSpPr txBox="1"/>
            <p:nvPr/>
          </p:nvSpPr>
          <p:spPr>
            <a:xfrm>
              <a:off x="1499872" y="5813389"/>
              <a:ext cx="1125629" cy="400110"/>
            </a:xfrm>
            <a:prstGeom prst="rect">
              <a:avLst/>
            </a:prstGeom>
            <a:noFill/>
          </p:spPr>
          <p:txBody>
            <a:bodyPr wrap="none" rtlCol="0">
              <a:spAutoFit/>
            </a:bodyPr>
            <a:lstStyle/>
            <a:p>
              <a:r>
                <a:rPr kumimoji="1" lang="en-US" altLang="ja-JP" sz="2000" dirty="0"/>
                <a:t>section 2</a:t>
              </a:r>
              <a:endParaRPr kumimoji="1" lang="ja-JP" altLang="en-US" sz="2000"/>
            </a:p>
          </p:txBody>
        </p:sp>
        <p:sp>
          <p:nvSpPr>
            <p:cNvPr id="26" name="テキスト ボックス 25">
              <a:extLst>
                <a:ext uri="{FF2B5EF4-FFF2-40B4-BE49-F238E27FC236}">
                  <a16:creationId xmlns:a16="http://schemas.microsoft.com/office/drawing/2014/main" id="{41F23E90-8191-3E4E-A1AA-E59AE4D5D7EA}"/>
                </a:ext>
              </a:extLst>
            </p:cNvPr>
            <p:cNvSpPr txBox="1"/>
            <p:nvPr/>
          </p:nvSpPr>
          <p:spPr>
            <a:xfrm>
              <a:off x="3279237" y="5081176"/>
              <a:ext cx="3642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Osaka Regular-Mono" panose="020B0600000000000000" pitchFamily="34" charset="-128"/>
                  <a:ea typeface="Osaka Regular-Mono" panose="020B0600000000000000" pitchFamily="34" charset="-128"/>
                  <a:cs typeface="Yu Gothic" charset="-128"/>
                </a:rPr>
                <a:t>…</a:t>
              </a:r>
              <a:endParaRPr kumimoji="1" lang="ja-JP" altLang="en-US" sz="1400" b="1" i="0" u="none" strike="noStrike" kern="1200" cap="none" spc="0" normalizeH="0" baseline="0" noProof="0" dirty="0">
                <a:ln>
                  <a:noFill/>
                </a:ln>
                <a:solidFill>
                  <a:prstClr val="black"/>
                </a:solidFill>
                <a:effectLst/>
                <a:uLnTx/>
                <a:uFillTx/>
                <a:latin typeface="Osaka Regular-Mono" panose="020B0600000000000000" pitchFamily="34" charset="-128"/>
                <a:ea typeface="Osaka Regular-Mono" panose="020B0600000000000000" pitchFamily="34" charset="-128"/>
                <a:cs typeface="Yu Gothic" charset="-128"/>
              </a:endParaRPr>
            </a:p>
          </p:txBody>
        </p:sp>
        <p:sp>
          <p:nvSpPr>
            <p:cNvPr id="27" name="テキスト ボックス 26">
              <a:extLst>
                <a:ext uri="{FF2B5EF4-FFF2-40B4-BE49-F238E27FC236}">
                  <a16:creationId xmlns:a16="http://schemas.microsoft.com/office/drawing/2014/main" id="{0085B2A0-3759-F34C-8446-ABB8368BB19B}"/>
                </a:ext>
              </a:extLst>
            </p:cNvPr>
            <p:cNvSpPr txBox="1"/>
            <p:nvPr/>
          </p:nvSpPr>
          <p:spPr>
            <a:xfrm>
              <a:off x="2177126" y="5132161"/>
              <a:ext cx="1125629" cy="400110"/>
            </a:xfrm>
            <a:prstGeom prst="rect">
              <a:avLst/>
            </a:prstGeom>
            <a:noFill/>
          </p:spPr>
          <p:txBody>
            <a:bodyPr wrap="none" rtlCol="0">
              <a:spAutoFit/>
            </a:bodyPr>
            <a:lstStyle/>
            <a:p>
              <a:r>
                <a:rPr kumimoji="1" lang="en-US" altLang="ja-JP" sz="2000" dirty="0"/>
                <a:t>section 3</a:t>
              </a:r>
              <a:endParaRPr kumimoji="1" lang="ja-JP" altLang="en-US" sz="2000"/>
            </a:p>
          </p:txBody>
        </p:sp>
      </p:grpSp>
      <p:sp>
        <p:nvSpPr>
          <p:cNvPr id="48" name="右矢印 47">
            <a:extLst>
              <a:ext uri="{FF2B5EF4-FFF2-40B4-BE49-F238E27FC236}">
                <a16:creationId xmlns:a16="http://schemas.microsoft.com/office/drawing/2014/main" id="{78D276F3-B24E-9B4F-8998-942F124723C5}"/>
              </a:ext>
            </a:extLst>
          </p:cNvPr>
          <p:cNvSpPr/>
          <p:nvPr/>
        </p:nvSpPr>
        <p:spPr>
          <a:xfrm rot="5400000">
            <a:off x="1498502" y="3547165"/>
            <a:ext cx="584703" cy="40273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6587F978-40F8-0047-9842-F89B853EF5EA}"/>
              </a:ext>
            </a:extLst>
          </p:cNvPr>
          <p:cNvSpPr txBox="1"/>
          <p:nvPr/>
        </p:nvSpPr>
        <p:spPr>
          <a:xfrm>
            <a:off x="2089578" y="3545700"/>
            <a:ext cx="1193660" cy="400110"/>
          </a:xfrm>
          <a:prstGeom prst="rect">
            <a:avLst/>
          </a:prstGeom>
          <a:noFill/>
          <a:ln>
            <a:solidFill>
              <a:schemeClr val="accent5">
                <a:lumMod val="75000"/>
              </a:schemeClr>
            </a:solidFill>
          </a:ln>
        </p:spPr>
        <p:txBody>
          <a:bodyPr wrap="none" rtlCol="0">
            <a:spAutoFit/>
          </a:bodyPr>
          <a:lstStyle/>
          <a:p>
            <a:pPr algn="ctr"/>
            <a:r>
              <a:rPr kumimoji="1" lang="en-US" altLang="ja-JP" sz="2000" dirty="0"/>
              <a:t>Discretize</a:t>
            </a:r>
            <a:endParaRPr kumimoji="1" lang="ja-JP" altLang="en-US" sz="2000"/>
          </a:p>
        </p:txBody>
      </p:sp>
      <p:pic>
        <p:nvPicPr>
          <p:cNvPr id="54" name="グラフィックス 53" descr="車">
            <a:extLst>
              <a:ext uri="{FF2B5EF4-FFF2-40B4-BE49-F238E27FC236}">
                <a16:creationId xmlns:a16="http://schemas.microsoft.com/office/drawing/2014/main" id="{E7F1ED49-824D-CB48-A610-C479408187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1506" y="3211171"/>
            <a:ext cx="914400" cy="914400"/>
          </a:xfrm>
          <a:prstGeom prst="rect">
            <a:avLst/>
          </a:prstGeom>
        </p:spPr>
      </p:pic>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E48CFCC0-0111-DE45-9F5C-3D4853E43D0F}"/>
                  </a:ext>
                </a:extLst>
              </p:cNvPr>
              <p:cNvSpPr txBox="1"/>
              <p:nvPr/>
            </p:nvSpPr>
            <p:spPr>
              <a:xfrm>
                <a:off x="4276293" y="2360481"/>
                <a:ext cx="4757584" cy="707886"/>
              </a:xfrm>
              <a:prstGeom prst="rect">
                <a:avLst/>
              </a:prstGeom>
              <a:noFill/>
            </p:spPr>
            <p:txBody>
              <a:bodyPr wrap="none" rtlCol="0">
                <a:spAutoFit/>
              </a:bodyPr>
              <a:lstStyle/>
              <a:p>
                <a:r>
                  <a:rPr kumimoji="1" lang="en-US" altLang="ja-JP" sz="2000" dirty="0"/>
                  <a:t>Set </a:t>
                </a:r>
                <a:r>
                  <a:rPr lang="en-US" altLang="ja-JP" sz="2000" dirty="0"/>
                  <a:t>States </a:t>
                </a:r>
                <a:r>
                  <a:rPr kumimoji="1" lang="en-US" altLang="ja-JP" sz="2000" dirty="0"/>
                  <a:t>clusters </a:t>
                </a:r>
                <a14:m>
                  <m:oMath xmlns:m="http://schemas.openxmlformats.org/officeDocument/2006/math">
                    <m:sSub>
                      <m:sSubPr>
                        <m:ctrlPr>
                          <a:rPr kumimoji="1" lang="en-US" altLang="ja-JP" sz="2000" i="1" dirty="0" smtClean="0">
                            <a:latin typeface="Cambria Math" panose="02040503050406030204" pitchFamily="18" charset="0"/>
                          </a:rPr>
                        </m:ctrlPr>
                      </m:sSubPr>
                      <m:e>
                        <m:r>
                          <a:rPr kumimoji="1" lang="en-US" altLang="ja-JP" sz="2000" i="1" dirty="0" smtClean="0">
                            <a:latin typeface="Cambria Math" panose="02040503050406030204" pitchFamily="18" charset="0"/>
                          </a:rPr>
                          <m:t>𝐻</m:t>
                        </m:r>
                      </m:e>
                      <m:sub>
                        <m:r>
                          <a:rPr kumimoji="1" lang="en-US" altLang="ja-JP" sz="2000" i="1" dirty="0" smtClean="0">
                            <a:latin typeface="Cambria Math" panose="02040503050406030204" pitchFamily="18" charset="0"/>
                          </a:rPr>
                          <m:t>1</m:t>
                        </m:r>
                      </m:sub>
                    </m:sSub>
                    <m:r>
                      <a:rPr kumimoji="1" lang="en-US" altLang="ja-JP" sz="2000" b="0" i="1" dirty="0" smtClean="0">
                        <a:latin typeface="Cambria Math" panose="02040503050406030204" pitchFamily="18" charset="0"/>
                      </a:rPr>
                      <m:t>⋯</m:t>
                    </m:r>
                    <m:sSub>
                      <m:sSubPr>
                        <m:ctrlPr>
                          <a:rPr kumimoji="1" lang="en-US" altLang="ja-JP" sz="2000" b="0" i="1" dirty="0" smtClean="0">
                            <a:latin typeface="Cambria Math" panose="02040503050406030204" pitchFamily="18" charset="0"/>
                          </a:rPr>
                        </m:ctrlPr>
                      </m:sSubPr>
                      <m:e>
                        <m:r>
                          <a:rPr kumimoji="1" lang="en-US" altLang="ja-JP" sz="2000" b="0" i="1" dirty="0" smtClean="0">
                            <a:latin typeface="Cambria Math" panose="02040503050406030204" pitchFamily="18" charset="0"/>
                          </a:rPr>
                          <m:t>𝐻</m:t>
                        </m:r>
                      </m:e>
                      <m:sub>
                        <m:r>
                          <a:rPr kumimoji="1" lang="en-US" altLang="ja-JP" sz="2000" b="0" i="1" dirty="0" smtClean="0">
                            <a:latin typeface="Cambria Math" panose="02040503050406030204" pitchFamily="18" charset="0"/>
                          </a:rPr>
                          <m:t>𝑀</m:t>
                        </m:r>
                      </m:sub>
                    </m:sSub>
                  </m:oMath>
                </a14:m>
                <a:br>
                  <a:rPr kumimoji="1" lang="en-US" altLang="ja-JP" sz="2000" dirty="0"/>
                </a:br>
                <a:r>
                  <a:rPr kumimoji="1" lang="en-US" altLang="ja-JP" sz="2000" dirty="0"/>
                  <a:t>by the driving mode and the amount of SOC</a:t>
                </a:r>
                <a:endParaRPr kumimoji="1" lang="ja-JP" altLang="en-US" sz="2000"/>
              </a:p>
            </p:txBody>
          </p:sp>
        </mc:Choice>
        <mc:Fallback xmlns="">
          <p:sp>
            <p:nvSpPr>
              <p:cNvPr id="59" name="テキスト ボックス 58">
                <a:extLst>
                  <a:ext uri="{FF2B5EF4-FFF2-40B4-BE49-F238E27FC236}">
                    <a16:creationId xmlns:a16="http://schemas.microsoft.com/office/drawing/2014/main" id="{E48CFCC0-0111-DE45-9F5C-3D4853E43D0F}"/>
                  </a:ext>
                </a:extLst>
              </p:cNvPr>
              <p:cNvSpPr txBox="1">
                <a:spLocks noRot="1" noChangeAspect="1" noMove="1" noResize="1" noEditPoints="1" noAdjustHandles="1" noChangeArrowheads="1" noChangeShapeType="1" noTextEdit="1"/>
              </p:cNvSpPr>
              <p:nvPr/>
            </p:nvSpPr>
            <p:spPr>
              <a:xfrm>
                <a:off x="4276293" y="2360481"/>
                <a:ext cx="4757584" cy="707886"/>
              </a:xfrm>
              <a:prstGeom prst="rect">
                <a:avLst/>
              </a:prstGeom>
              <a:blipFill>
                <a:blip r:embed="rId5"/>
                <a:stretch>
                  <a:fillRect l="-1333" t="-3509" r="-267" b="-12281"/>
                </a:stretch>
              </a:blipFill>
            </p:spPr>
            <p:txBody>
              <a:bodyPr/>
              <a:lstStyle/>
              <a:p>
                <a:r>
                  <a:rPr lang="ja-JP" altLang="en-US">
                    <a:noFill/>
                  </a:rPr>
                  <a:t> </a:t>
                </a:r>
              </a:p>
            </p:txBody>
          </p:sp>
        </mc:Fallback>
      </mc:AlternateContent>
      <p:pic>
        <p:nvPicPr>
          <p:cNvPr id="60" name="グラフィックス 59" descr="車">
            <a:extLst>
              <a:ext uri="{FF2B5EF4-FFF2-40B4-BE49-F238E27FC236}">
                <a16:creationId xmlns:a16="http://schemas.microsoft.com/office/drawing/2014/main" id="{5C0C750D-2B27-9E4F-A816-D7ED334257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2162" y="3251397"/>
            <a:ext cx="914400" cy="914400"/>
          </a:xfrm>
          <a:prstGeom prst="rect">
            <a:avLst/>
          </a:prstGeom>
        </p:spPr>
      </p:pic>
      <p:sp>
        <p:nvSpPr>
          <p:cNvPr id="61" name="テキスト ボックス 60">
            <a:extLst>
              <a:ext uri="{FF2B5EF4-FFF2-40B4-BE49-F238E27FC236}">
                <a16:creationId xmlns:a16="http://schemas.microsoft.com/office/drawing/2014/main" id="{E95E0DE2-9DB2-D84D-B183-999AD8173739}"/>
              </a:ext>
            </a:extLst>
          </p:cNvPr>
          <p:cNvSpPr txBox="1"/>
          <p:nvPr/>
        </p:nvSpPr>
        <p:spPr>
          <a:xfrm>
            <a:off x="4233763" y="3932438"/>
            <a:ext cx="1689886" cy="646331"/>
          </a:xfrm>
          <a:prstGeom prst="rect">
            <a:avLst/>
          </a:prstGeom>
          <a:noFill/>
        </p:spPr>
        <p:txBody>
          <a:bodyPr wrap="none" rtlCol="0">
            <a:spAutoFit/>
          </a:bodyPr>
          <a:lstStyle/>
          <a:p>
            <a:pPr algn="ctr"/>
            <a:r>
              <a:rPr kumimoji="1" lang="en-US" altLang="ja-JP" dirty="0"/>
              <a:t>HV state</a:t>
            </a:r>
          </a:p>
          <a:p>
            <a:pPr algn="ctr"/>
            <a:r>
              <a:rPr lang="en-US" altLang="ja-JP" dirty="0"/>
              <a:t>0% ≤ SOC ≤ 10%</a:t>
            </a:r>
            <a:endParaRPr kumimoji="1" lang="ja-JP" altLang="en-US"/>
          </a:p>
        </p:txBody>
      </p:sp>
      <p:sp>
        <p:nvSpPr>
          <p:cNvPr id="62" name="テキスト ボックス 61">
            <a:extLst>
              <a:ext uri="{FF2B5EF4-FFF2-40B4-BE49-F238E27FC236}">
                <a16:creationId xmlns:a16="http://schemas.microsoft.com/office/drawing/2014/main" id="{3F976A6D-611B-D44A-99E0-9F401314055E}"/>
              </a:ext>
            </a:extLst>
          </p:cNvPr>
          <p:cNvSpPr txBox="1"/>
          <p:nvPr/>
        </p:nvSpPr>
        <p:spPr>
          <a:xfrm>
            <a:off x="6318388" y="3938955"/>
            <a:ext cx="1689886" cy="646331"/>
          </a:xfrm>
          <a:prstGeom prst="rect">
            <a:avLst/>
          </a:prstGeom>
          <a:noFill/>
        </p:spPr>
        <p:txBody>
          <a:bodyPr wrap="none" rtlCol="0">
            <a:spAutoFit/>
          </a:bodyPr>
          <a:lstStyle/>
          <a:p>
            <a:pPr algn="ctr"/>
            <a:r>
              <a:rPr lang="en-US" altLang="ja-JP" dirty="0"/>
              <a:t>E</a:t>
            </a:r>
            <a:r>
              <a:rPr kumimoji="1" lang="en-US" altLang="ja-JP" dirty="0"/>
              <a:t>V state</a:t>
            </a:r>
          </a:p>
          <a:p>
            <a:pPr algn="ctr"/>
            <a:r>
              <a:rPr lang="en-US" altLang="ja-JP" dirty="0"/>
              <a:t>0 %≤ SOC ≤ 10%</a:t>
            </a:r>
            <a:endParaRPr lang="ja-JP" altLang="en-US"/>
          </a:p>
        </p:txBody>
      </p:sp>
      <p:pic>
        <p:nvPicPr>
          <p:cNvPr id="63" name="グラフィックス 62" descr="車">
            <a:extLst>
              <a:ext uri="{FF2B5EF4-FFF2-40B4-BE49-F238E27FC236}">
                <a16:creationId xmlns:a16="http://schemas.microsoft.com/office/drawing/2014/main" id="{9DBAEC0F-899C-4E45-9F70-2ECD24E13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5715" y="4411179"/>
            <a:ext cx="914400" cy="914400"/>
          </a:xfrm>
          <a:prstGeom prst="rect">
            <a:avLst/>
          </a:prstGeom>
        </p:spPr>
      </p:pic>
      <p:pic>
        <p:nvPicPr>
          <p:cNvPr id="64" name="グラフィックス 63" descr="車">
            <a:extLst>
              <a:ext uri="{FF2B5EF4-FFF2-40B4-BE49-F238E27FC236}">
                <a16:creationId xmlns:a16="http://schemas.microsoft.com/office/drawing/2014/main" id="{FB1C4090-05D1-7B46-A60A-143FB08006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6371" y="4451405"/>
            <a:ext cx="914400" cy="914400"/>
          </a:xfrm>
          <a:prstGeom prst="rect">
            <a:avLst/>
          </a:prstGeom>
        </p:spPr>
      </p:pic>
      <p:sp>
        <p:nvSpPr>
          <p:cNvPr id="65" name="テキスト ボックス 64">
            <a:extLst>
              <a:ext uri="{FF2B5EF4-FFF2-40B4-BE49-F238E27FC236}">
                <a16:creationId xmlns:a16="http://schemas.microsoft.com/office/drawing/2014/main" id="{DFE5F69E-C88E-DD4F-B4DB-6E8035DA721E}"/>
              </a:ext>
            </a:extLst>
          </p:cNvPr>
          <p:cNvSpPr txBox="1"/>
          <p:nvPr/>
        </p:nvSpPr>
        <p:spPr>
          <a:xfrm>
            <a:off x="4189463" y="5132446"/>
            <a:ext cx="1806906" cy="646331"/>
          </a:xfrm>
          <a:prstGeom prst="rect">
            <a:avLst/>
          </a:prstGeom>
          <a:noFill/>
        </p:spPr>
        <p:txBody>
          <a:bodyPr wrap="none" rtlCol="0">
            <a:spAutoFit/>
          </a:bodyPr>
          <a:lstStyle/>
          <a:p>
            <a:pPr algn="ctr"/>
            <a:r>
              <a:rPr kumimoji="1" lang="en-US" altLang="ja-JP" dirty="0"/>
              <a:t>HV state</a:t>
            </a:r>
          </a:p>
          <a:p>
            <a:pPr algn="ctr"/>
            <a:r>
              <a:rPr lang="en-US" altLang="ja-JP" dirty="0"/>
              <a:t>10% &lt; SOC ≤ 20%</a:t>
            </a:r>
            <a:endParaRPr kumimoji="1" lang="ja-JP" altLang="en-US"/>
          </a:p>
        </p:txBody>
      </p:sp>
      <p:sp>
        <p:nvSpPr>
          <p:cNvPr id="66" name="テキスト ボックス 65">
            <a:extLst>
              <a:ext uri="{FF2B5EF4-FFF2-40B4-BE49-F238E27FC236}">
                <a16:creationId xmlns:a16="http://schemas.microsoft.com/office/drawing/2014/main" id="{FC6050F9-C90A-2546-A4E8-4BD854E22CE7}"/>
              </a:ext>
            </a:extLst>
          </p:cNvPr>
          <p:cNvSpPr txBox="1"/>
          <p:nvPr/>
        </p:nvSpPr>
        <p:spPr>
          <a:xfrm>
            <a:off x="6274088" y="5138963"/>
            <a:ext cx="1806906" cy="646331"/>
          </a:xfrm>
          <a:prstGeom prst="rect">
            <a:avLst/>
          </a:prstGeom>
          <a:noFill/>
        </p:spPr>
        <p:txBody>
          <a:bodyPr wrap="none" rtlCol="0">
            <a:spAutoFit/>
          </a:bodyPr>
          <a:lstStyle/>
          <a:p>
            <a:pPr algn="ctr"/>
            <a:r>
              <a:rPr lang="en-US" altLang="ja-JP" dirty="0"/>
              <a:t>E</a:t>
            </a:r>
            <a:r>
              <a:rPr kumimoji="1" lang="en-US" altLang="ja-JP" dirty="0"/>
              <a:t>V state</a:t>
            </a:r>
          </a:p>
          <a:p>
            <a:pPr algn="ctr"/>
            <a:r>
              <a:rPr lang="en-US" altLang="ja-JP" dirty="0"/>
              <a:t>10% &lt; SOC ≤ 20%</a:t>
            </a:r>
            <a:endParaRPr lang="ja-JP" altLang="en-US"/>
          </a:p>
        </p:txBody>
      </p:sp>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5E84A7F4-7E7B-E34E-A9BA-09CBA3A03D48}"/>
                  </a:ext>
                </a:extLst>
              </p:cNvPr>
              <p:cNvSpPr txBox="1"/>
              <p:nvPr/>
            </p:nvSpPr>
            <p:spPr>
              <a:xfrm>
                <a:off x="4882979" y="5804320"/>
                <a:ext cx="391453"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000" b="0" i="1" smtClean="0">
                          <a:latin typeface="Cambria Math" panose="02040503050406030204" pitchFamily="18" charset="0"/>
                        </a:rPr>
                        <m:t>⋮</m:t>
                      </m:r>
                    </m:oMath>
                  </m:oMathPara>
                </a14:m>
                <a:endParaRPr kumimoji="1" lang="ja-JP" altLang="en-US" sz="3000"/>
              </a:p>
            </p:txBody>
          </p:sp>
        </mc:Choice>
        <mc:Fallback xmlns="">
          <p:sp>
            <p:nvSpPr>
              <p:cNvPr id="67" name="テキスト ボックス 66">
                <a:extLst>
                  <a:ext uri="{FF2B5EF4-FFF2-40B4-BE49-F238E27FC236}">
                    <a16:creationId xmlns:a16="http://schemas.microsoft.com/office/drawing/2014/main" id="{5E84A7F4-7E7B-E34E-A9BA-09CBA3A03D48}"/>
                  </a:ext>
                </a:extLst>
              </p:cNvPr>
              <p:cNvSpPr txBox="1">
                <a:spLocks noRot="1" noChangeAspect="1" noMove="1" noResize="1" noEditPoints="1" noAdjustHandles="1" noChangeArrowheads="1" noChangeShapeType="1" noTextEdit="1"/>
              </p:cNvSpPr>
              <p:nvPr/>
            </p:nvSpPr>
            <p:spPr>
              <a:xfrm>
                <a:off x="4882979" y="5804320"/>
                <a:ext cx="391453" cy="55399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F1CD6D3B-D2AE-3649-A3F2-38F91C1E8235}"/>
                  </a:ext>
                </a:extLst>
              </p:cNvPr>
              <p:cNvSpPr txBox="1"/>
              <p:nvPr/>
            </p:nvSpPr>
            <p:spPr>
              <a:xfrm>
                <a:off x="6997844" y="5804320"/>
                <a:ext cx="391453"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000" b="0" i="1" smtClean="0">
                          <a:latin typeface="Cambria Math" panose="02040503050406030204" pitchFamily="18" charset="0"/>
                        </a:rPr>
                        <m:t>⋮</m:t>
                      </m:r>
                    </m:oMath>
                  </m:oMathPara>
                </a14:m>
                <a:endParaRPr kumimoji="1" lang="ja-JP" altLang="en-US" sz="3000"/>
              </a:p>
            </p:txBody>
          </p:sp>
        </mc:Choice>
        <mc:Fallback xmlns="">
          <p:sp>
            <p:nvSpPr>
              <p:cNvPr id="68" name="テキスト ボックス 67">
                <a:extLst>
                  <a:ext uri="{FF2B5EF4-FFF2-40B4-BE49-F238E27FC236}">
                    <a16:creationId xmlns:a16="http://schemas.microsoft.com/office/drawing/2014/main" id="{F1CD6D3B-D2AE-3649-A3F2-38F91C1E8235}"/>
                  </a:ext>
                </a:extLst>
              </p:cNvPr>
              <p:cNvSpPr txBox="1">
                <a:spLocks noRot="1" noChangeAspect="1" noMove="1" noResize="1" noEditPoints="1" noAdjustHandles="1" noChangeArrowheads="1" noChangeShapeType="1" noTextEdit="1"/>
              </p:cNvSpPr>
              <p:nvPr/>
            </p:nvSpPr>
            <p:spPr>
              <a:xfrm>
                <a:off x="6997844" y="5804320"/>
                <a:ext cx="391453" cy="553998"/>
              </a:xfrm>
              <a:prstGeom prst="rect">
                <a:avLst/>
              </a:prstGeom>
              <a:blipFill>
                <a:blip r:embed="rId9"/>
                <a:stretch>
                  <a:fillRect/>
                </a:stretch>
              </a:blipFill>
            </p:spPr>
            <p:txBody>
              <a:bodyPr/>
              <a:lstStyle/>
              <a:p>
                <a:r>
                  <a:rPr lang="ja-JP" altLang="en-US">
                    <a:noFill/>
                  </a:rPr>
                  <a:t> </a:t>
                </a:r>
              </a:p>
            </p:txBody>
          </p:sp>
        </mc:Fallback>
      </mc:AlternateContent>
      <p:cxnSp>
        <p:nvCxnSpPr>
          <p:cNvPr id="70" name="直線コネクタ 69">
            <a:extLst>
              <a:ext uri="{FF2B5EF4-FFF2-40B4-BE49-F238E27FC236}">
                <a16:creationId xmlns:a16="http://schemas.microsoft.com/office/drawing/2014/main" id="{ECE6A639-87EE-2F4F-97F6-2560C6A8F5C0}"/>
              </a:ext>
            </a:extLst>
          </p:cNvPr>
          <p:cNvCxnSpPr>
            <a:cxnSpLocks/>
          </p:cNvCxnSpPr>
          <p:nvPr/>
        </p:nvCxnSpPr>
        <p:spPr>
          <a:xfrm>
            <a:off x="3911613" y="1860390"/>
            <a:ext cx="0" cy="4783298"/>
          </a:xfrm>
          <a:prstGeom prst="line">
            <a:avLst/>
          </a:prstGeom>
          <a:ln>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114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4ACBA3-11A4-A147-8D1F-51898A518D98}"/>
              </a:ext>
            </a:extLst>
          </p:cNvPr>
          <p:cNvSpPr>
            <a:spLocks noGrp="1"/>
          </p:cNvSpPr>
          <p:nvPr>
            <p:ph type="title"/>
          </p:nvPr>
        </p:nvSpPr>
        <p:spPr/>
        <p:txBody>
          <a:bodyPr>
            <a:normAutofit/>
          </a:bodyPr>
          <a:lstStyle/>
          <a:p>
            <a:r>
              <a:rPr lang="en" altLang="ja-JP" sz="3000" dirty="0"/>
              <a:t>Solving Strategy</a:t>
            </a:r>
            <a:endParaRPr kumimoji="1" lang="ja-JP" altLang="en-US" sz="300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7E7F302-7C2E-FC47-AF7D-04E2D6F629DD}"/>
                  </a:ext>
                </a:extLst>
              </p:cNvPr>
              <p:cNvSpPr>
                <a:spLocks noGrp="1"/>
              </p:cNvSpPr>
              <p:nvPr>
                <p:ph sz="quarter" idx="11"/>
              </p:nvPr>
            </p:nvSpPr>
            <p:spPr/>
            <p:txBody>
              <a:bodyPr>
                <a:normAutofit/>
              </a:bodyPr>
              <a:lstStyle/>
              <a:p>
                <a:r>
                  <a:rPr lang="en-US" altLang="ja-JP" dirty="0"/>
                  <a:t>Construct State Transition Graph </a:t>
                </a:r>
                <a14:m>
                  <m:oMath xmlns:m="http://schemas.openxmlformats.org/officeDocument/2006/math">
                    <m:r>
                      <a:rPr lang="en-US" altLang="ja-JP" b="1" i="1" dirty="0" smtClean="0">
                        <a:latin typeface="Cambria Math" panose="02040503050406030204" pitchFamily="18" charset="0"/>
                      </a:rPr>
                      <m:t>𝑮</m:t>
                    </m:r>
                    <m:r>
                      <a:rPr lang="en-US" altLang="ja-JP" b="1" i="1" dirty="0" smtClean="0">
                        <a:latin typeface="Cambria Math" panose="02040503050406030204" pitchFamily="18" charset="0"/>
                      </a:rPr>
                      <m:t> = </m:t>
                    </m:r>
                    <m:d>
                      <m:dPr>
                        <m:ctrlPr>
                          <a:rPr lang="en-US" altLang="ja-JP" b="1" i="1" dirty="0" smtClean="0">
                            <a:latin typeface="Cambria Math" panose="02040503050406030204" pitchFamily="18" charset="0"/>
                          </a:rPr>
                        </m:ctrlPr>
                      </m:dPr>
                      <m:e>
                        <m:r>
                          <a:rPr lang="en-US" altLang="ja-JP" b="1" i="1" dirty="0" smtClean="0">
                            <a:latin typeface="Cambria Math" panose="02040503050406030204" pitchFamily="18" charset="0"/>
                          </a:rPr>
                          <m:t>𝑽</m:t>
                        </m:r>
                        <m:r>
                          <a:rPr lang="en-US" altLang="ja-JP" b="1" i="1" dirty="0" smtClean="0">
                            <a:latin typeface="Cambria Math" panose="02040503050406030204" pitchFamily="18" charset="0"/>
                          </a:rPr>
                          <m:t>, </m:t>
                        </m:r>
                        <m:r>
                          <a:rPr lang="en-US" altLang="ja-JP" b="1" i="1" dirty="0" smtClean="0">
                            <a:latin typeface="Cambria Math" panose="02040503050406030204" pitchFamily="18" charset="0"/>
                          </a:rPr>
                          <m:t>𝑬</m:t>
                        </m:r>
                        <m:r>
                          <a:rPr lang="en-US" altLang="ja-JP" b="1" i="1" dirty="0" smtClean="0">
                            <a:latin typeface="Cambria Math" panose="02040503050406030204" pitchFamily="18" charset="0"/>
                          </a:rPr>
                          <m:t>, </m:t>
                        </m:r>
                        <m:r>
                          <a:rPr lang="en-US" altLang="ja-JP" b="1" i="1" dirty="0" smtClean="0">
                            <a:latin typeface="Cambria Math" panose="02040503050406030204" pitchFamily="18" charset="0"/>
                          </a:rPr>
                          <m:t>𝒇</m:t>
                        </m:r>
                        <m:r>
                          <a:rPr lang="en-US" altLang="ja-JP" b="1" i="1" dirty="0" smtClean="0">
                            <a:latin typeface="Cambria Math" panose="02040503050406030204" pitchFamily="18" charset="0"/>
                          </a:rPr>
                          <m:t>, </m:t>
                        </m:r>
                        <m:r>
                          <a:rPr lang="en-US" altLang="ja-JP" b="1" i="1" dirty="0" smtClean="0">
                            <a:latin typeface="Cambria Math" panose="02040503050406030204" pitchFamily="18" charset="0"/>
                          </a:rPr>
                          <m:t>𝒔</m:t>
                        </m:r>
                      </m:e>
                    </m:d>
                  </m:oMath>
                </a14:m>
                <a:r>
                  <a:rPr lang="en-US" altLang="ja-JP" dirty="0"/>
                  <a:t>;      </a:t>
                </a:r>
                <a14:m>
                  <m:oMath xmlns:m="http://schemas.openxmlformats.org/officeDocument/2006/math">
                    <m:r>
                      <a:rPr lang="en-US" altLang="ja-JP" i="1" dirty="0" smtClean="0">
                        <a:latin typeface="Cambria Math" panose="02040503050406030204" pitchFamily="18" charset="0"/>
                      </a:rPr>
                      <m:t>𝑓</m:t>
                    </m:r>
                    <m:r>
                      <a:rPr lang="en-US" altLang="ja-JP" i="1" dirty="0" smtClean="0">
                        <a:latin typeface="Cambria Math" panose="02040503050406030204" pitchFamily="18" charset="0"/>
                      </a:rPr>
                      <m:t>, </m:t>
                    </m:r>
                    <m:r>
                      <a:rPr lang="en-US" altLang="ja-JP" i="1" dirty="0" smtClean="0">
                        <a:latin typeface="Cambria Math" panose="02040503050406030204" pitchFamily="18" charset="0"/>
                      </a:rPr>
                      <m:t>𝑠</m:t>
                    </m:r>
                    <m:r>
                      <a:rPr lang="en-US" altLang="ja-JP" i="1" dirty="0" smtClean="0">
                        <a:latin typeface="Cambria Math" panose="02040503050406030204" pitchFamily="18" charset="0"/>
                      </a:rPr>
                      <m:t>: </m:t>
                    </m:r>
                    <m:r>
                      <a:rPr lang="en-US" altLang="ja-JP" i="1" dirty="0" smtClean="0">
                        <a:latin typeface="Cambria Math" panose="02040503050406030204" pitchFamily="18" charset="0"/>
                      </a:rPr>
                      <m:t>𝐸</m:t>
                    </m:r>
                    <m:r>
                      <a:rPr lang="en-US" altLang="ja-JP" i="1" dirty="0" smtClean="0">
                        <a:latin typeface="Cambria Math" panose="02040503050406030204" pitchFamily="18" charset="0"/>
                      </a:rPr>
                      <m:t>→</m:t>
                    </m:r>
                    <m:r>
                      <a:rPr lang="en-US" altLang="ja-JP" i="1" dirty="0" smtClean="0">
                        <a:latin typeface="Cambria Math" panose="02040503050406030204" pitchFamily="18" charset="0"/>
                      </a:rPr>
                      <m:t>ℝ</m:t>
                    </m:r>
                  </m:oMath>
                </a14:m>
                <a:r>
                  <a:rPr lang="en-US" altLang="ja-JP" dirty="0"/>
                  <a:t> </a:t>
                </a:r>
                <a:endParaRPr lang="ja-JP" altLang="en-US"/>
              </a:p>
            </p:txBody>
          </p:sp>
        </mc:Choice>
        <mc:Fallback xmlns="">
          <p:sp>
            <p:nvSpPr>
              <p:cNvPr id="3" name="コンテンツ プレースホルダー 2">
                <a:extLst>
                  <a:ext uri="{FF2B5EF4-FFF2-40B4-BE49-F238E27FC236}">
                    <a16:creationId xmlns:a16="http://schemas.microsoft.com/office/drawing/2014/main" id="{97E7F302-7C2E-FC47-AF7D-04E2D6F629DD}"/>
                  </a:ext>
                </a:extLst>
              </p:cNvPr>
              <p:cNvSpPr>
                <a:spLocks noGrp="1" noRot="1" noChangeAspect="1" noMove="1" noResize="1" noEditPoints="1" noAdjustHandles="1" noChangeArrowheads="1" noChangeShapeType="1" noTextEdit="1"/>
              </p:cNvSpPr>
              <p:nvPr>
                <p:ph sz="quarter" idx="11"/>
              </p:nvPr>
            </p:nvSpPr>
            <p:spPr>
              <a:blipFill>
                <a:blip r:embed="rId3"/>
                <a:stretch>
                  <a:fillRect l="-965" t="-15000" b="-2500"/>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F9EB69B4-86DB-AB4A-A376-CC6DCF8E6091}"/>
              </a:ext>
            </a:extLst>
          </p:cNvPr>
          <p:cNvSpPr>
            <a:spLocks noGrp="1"/>
          </p:cNvSpPr>
          <p:nvPr>
            <p:ph type="sldNum" sz="quarter" idx="4"/>
          </p:nvPr>
        </p:nvSpPr>
        <p:spPr/>
        <p:txBody>
          <a:bodyPr/>
          <a:lstStyle/>
          <a:p>
            <a:fld id="{4E24F90A-FF2F-9F41-89D7-D74261B91ACF}" type="slidenum">
              <a:rPr kumimoji="1" lang="ja-JP" altLang="en-US" smtClean="0"/>
              <a:t>18</a:t>
            </a:fld>
            <a:endParaRPr kumimoji="1" lang="ja-JP" altLang="en-US"/>
          </a:p>
        </p:txBody>
      </p:sp>
      <p:sp>
        <p:nvSpPr>
          <p:cNvPr id="55" name="テキスト ボックス 54">
            <a:extLst>
              <a:ext uri="{FF2B5EF4-FFF2-40B4-BE49-F238E27FC236}">
                <a16:creationId xmlns:a16="http://schemas.microsoft.com/office/drawing/2014/main" id="{8A3E479F-D39B-CD47-BBE8-B4D0B20CDB83}"/>
              </a:ext>
            </a:extLst>
          </p:cNvPr>
          <p:cNvSpPr txBox="1"/>
          <p:nvPr/>
        </p:nvSpPr>
        <p:spPr>
          <a:xfrm>
            <a:off x="1244614" y="1583071"/>
            <a:ext cx="6654772" cy="1015663"/>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altLang="ja-JP" sz="2000" dirty="0"/>
              <a:t>Nodes represent </a:t>
            </a:r>
            <a:r>
              <a:rPr lang="en-US" altLang="ja-JP" sz="2000" b="1" dirty="0"/>
              <a:t>state clusters of vehicle</a:t>
            </a:r>
          </a:p>
          <a:p>
            <a:pPr marL="342900" indent="-342900">
              <a:buFont typeface="Arial" panose="020B0604020202020204" pitchFamily="34" charset="0"/>
              <a:buChar char="•"/>
            </a:pPr>
            <a:r>
              <a:rPr lang="en-US" altLang="ja-JP" sz="2000" dirty="0"/>
              <a:t>Edges represents </a:t>
            </a:r>
            <a:r>
              <a:rPr lang="en-US" altLang="ja-JP" sz="2000" b="1" dirty="0"/>
              <a:t>the transitions of the state of vehicle, SOC </a:t>
            </a:r>
            <a:r>
              <a:rPr lang="en-US" altLang="ja-JP" sz="2000" dirty="0"/>
              <a:t>and</a:t>
            </a:r>
            <a:r>
              <a:rPr lang="en-US" altLang="ja-JP" sz="2000" b="1" dirty="0"/>
              <a:t> fuel consumption </a:t>
            </a:r>
            <a:r>
              <a:rPr lang="en-US" altLang="ja-JP" sz="2000" dirty="0"/>
              <a:t>in the section</a:t>
            </a:r>
          </a:p>
        </p:txBody>
      </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A60F23B8-0D20-4642-A941-5DD1261BDA57}"/>
                  </a:ext>
                </a:extLst>
              </p:cNvPr>
              <p:cNvSpPr txBox="1"/>
              <p:nvPr/>
            </p:nvSpPr>
            <p:spPr>
              <a:xfrm>
                <a:off x="1586466" y="5738779"/>
                <a:ext cx="6928884" cy="1015663"/>
              </a:xfrm>
              <a:prstGeom prst="rect">
                <a:avLst/>
              </a:prstGeom>
              <a:noFill/>
            </p:spPr>
            <p:txBody>
              <a:bodyPr wrap="square" rtlCol="0">
                <a:spAutoFit/>
              </a:bodyPr>
              <a:lstStyle/>
              <a:p>
                <a14:m>
                  <m:oMath xmlns:m="http://schemas.openxmlformats.org/officeDocument/2006/math">
                    <m:r>
                      <a:rPr lang="en-US" altLang="ja-JP" sz="2000" i="1" dirty="0" smtClean="0">
                        <a:latin typeface="Cambria Math" panose="02040503050406030204" pitchFamily="18" charset="0"/>
                      </a:rPr>
                      <m:t>𝑓</m:t>
                    </m:r>
                    <m:r>
                      <a:rPr lang="en-US" altLang="ja-JP" sz="2000" i="1" dirty="0" smtClean="0">
                        <a:latin typeface="Cambria Math" panose="02040503050406030204" pitchFamily="18" charset="0"/>
                      </a:rPr>
                      <m:t>(</m:t>
                    </m:r>
                    <m:r>
                      <a:rPr lang="en-US" altLang="ja-JP" sz="2000" i="1" dirty="0" smtClean="0">
                        <a:latin typeface="Cambria Math" panose="02040503050406030204" pitchFamily="18" charset="0"/>
                      </a:rPr>
                      <m:t>𝑒</m:t>
                    </m:r>
                    <m:r>
                      <a:rPr lang="en-US" altLang="ja-JP" sz="2000" i="1" dirty="0" smtClean="0">
                        <a:latin typeface="Cambria Math" panose="02040503050406030204" pitchFamily="18" charset="0"/>
                      </a:rPr>
                      <m:t>) </m:t>
                    </m:r>
                  </m:oMath>
                </a14:m>
                <a:r>
                  <a:rPr lang="en-US" altLang="ja-JP" sz="2000" dirty="0"/>
                  <a:t>is the minimum fuel consumption </a:t>
                </a:r>
                <a:r>
                  <a:rPr lang="en" altLang="ja-JP" sz="2000" dirty="0"/>
                  <a:t>under </a:t>
                </a:r>
              </a:p>
              <a:p>
                <a:pPr marL="457200" indent="-457200">
                  <a:buFont typeface="+mj-lt"/>
                  <a:buAutoNum type="arabicPeriod"/>
                </a:pPr>
                <a:r>
                  <a:rPr lang="en-US" altLang="ja-JP" sz="2000" b="1" dirty="0"/>
                  <a:t> </a:t>
                </a:r>
                <a14:m>
                  <m:oMath xmlns:m="http://schemas.openxmlformats.org/officeDocument/2006/math">
                    <m:r>
                      <a:rPr lang="en-US" altLang="ja-JP" sz="2000" b="1" i="1" dirty="0" smtClean="0">
                        <a:latin typeface="Cambria Math" panose="02040503050406030204" pitchFamily="18" charset="0"/>
                      </a:rPr>
                      <m:t>𝒔</m:t>
                    </m:r>
                    <m:r>
                      <a:rPr lang="en-US" altLang="ja-JP" sz="2000" b="1" i="1" dirty="0" smtClean="0">
                        <a:latin typeface="Cambria Math" panose="02040503050406030204" pitchFamily="18" charset="0"/>
                      </a:rPr>
                      <m:t>(</m:t>
                    </m:r>
                    <m:r>
                      <a:rPr lang="en-US" altLang="ja-JP" sz="2000" b="1" i="1" dirty="0" smtClean="0">
                        <a:latin typeface="Cambria Math" panose="02040503050406030204" pitchFamily="18" charset="0"/>
                      </a:rPr>
                      <m:t>𝒆</m:t>
                    </m:r>
                    <m:r>
                      <a:rPr lang="en-US" altLang="ja-JP" sz="2000" b="1" i="1" dirty="0" smtClean="0">
                        <a:latin typeface="Cambria Math" panose="02040503050406030204" pitchFamily="18" charset="0"/>
                      </a:rPr>
                      <m:t>)</m:t>
                    </m:r>
                  </m:oMath>
                </a14:m>
                <a:r>
                  <a:rPr lang="en-US" altLang="ja-JP" sz="2000" b="1" dirty="0"/>
                  <a:t> </a:t>
                </a:r>
                <a14:m>
                  <m:oMath xmlns:m="http://schemas.openxmlformats.org/officeDocument/2006/math">
                    <m:r>
                      <a:rPr lang="en-US" altLang="ja-JP" sz="2000" b="1" i="0" smtClean="0">
                        <a:latin typeface="Cambria Math" panose="02040503050406030204" pitchFamily="18" charset="0"/>
                      </a:rPr>
                      <m:t>(</m:t>
                    </m:r>
                    <m:r>
                      <a:rPr lang="en-US" altLang="ja-JP" sz="2000" b="1" i="0" smtClean="0">
                        <a:latin typeface="Cambria Math" panose="02040503050406030204" pitchFamily="18" charset="0"/>
                      </a:rPr>
                      <m:t>𝚫</m:t>
                    </m:r>
                  </m:oMath>
                </a14:m>
                <a:r>
                  <a:rPr lang="en" altLang="ja-JP" sz="2000" b="1" dirty="0"/>
                  <a:t>SOC</a:t>
                </a:r>
                <a:r>
                  <a:rPr lang="en" altLang="ja-JP" sz="2000" dirty="0"/>
                  <a:t>)</a:t>
                </a:r>
                <a:r>
                  <a:rPr lang="en" altLang="ja-JP" sz="2000" b="1" dirty="0"/>
                  <a:t> </a:t>
                </a:r>
                <a:r>
                  <a:rPr lang="en" altLang="ja-JP" sz="2000" dirty="0"/>
                  <a:t>in a section is fixed </a:t>
                </a:r>
                <a:endParaRPr lang="en-US" altLang="ja-JP" sz="2000" dirty="0"/>
              </a:p>
              <a:p>
                <a:pPr marL="457200" indent="-457200">
                  <a:buAutoNum type="arabicPeriod"/>
                </a:pPr>
                <a:r>
                  <a:rPr lang="en-US" altLang="ja-JP" sz="2000" b="1" dirty="0"/>
                  <a:t> State cluster at the start and end points </a:t>
                </a:r>
                <a:r>
                  <a:rPr lang="en-US" altLang="ja-JP" sz="2000" dirty="0"/>
                  <a:t>are fixed</a:t>
                </a:r>
              </a:p>
            </p:txBody>
          </p:sp>
        </mc:Choice>
        <mc:Fallback xmlns="">
          <p:sp>
            <p:nvSpPr>
              <p:cNvPr id="58" name="テキスト ボックス 57">
                <a:extLst>
                  <a:ext uri="{FF2B5EF4-FFF2-40B4-BE49-F238E27FC236}">
                    <a16:creationId xmlns:a16="http://schemas.microsoft.com/office/drawing/2014/main" id="{A60F23B8-0D20-4642-A941-5DD1261BDA57}"/>
                  </a:ext>
                </a:extLst>
              </p:cNvPr>
              <p:cNvSpPr txBox="1">
                <a:spLocks noRot="1" noChangeAspect="1" noMove="1" noResize="1" noEditPoints="1" noAdjustHandles="1" noChangeArrowheads="1" noChangeShapeType="1" noTextEdit="1"/>
              </p:cNvSpPr>
              <p:nvPr/>
            </p:nvSpPr>
            <p:spPr>
              <a:xfrm>
                <a:off x="1586466" y="5738779"/>
                <a:ext cx="6928884" cy="1015663"/>
              </a:xfrm>
              <a:prstGeom prst="rect">
                <a:avLst/>
              </a:prstGeom>
              <a:blipFill>
                <a:blip r:embed="rId4"/>
                <a:stretch>
                  <a:fillRect l="-731" t="-2469" b="-86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F1DAC9D3-41BD-A64F-8D4D-7AAF68B935BB}"/>
                  </a:ext>
                </a:extLst>
              </p:cNvPr>
              <p:cNvSpPr/>
              <p:nvPr/>
            </p:nvSpPr>
            <p:spPr>
              <a:xfrm>
                <a:off x="3899861" y="5393240"/>
                <a:ext cx="2685351" cy="369332"/>
              </a:xfrm>
              <a:prstGeom prst="rect">
                <a:avLst/>
              </a:prstGeom>
            </p:spPr>
            <p:txBody>
              <a:bodyPr wrap="none">
                <a:spAutoFit/>
              </a:bodyPr>
              <a:lstStyle/>
              <a:p>
                <a14:m>
                  <m:oMath xmlns:m="http://schemas.openxmlformats.org/officeDocument/2006/math">
                    <m:r>
                      <m:rPr>
                        <m:sty m:val="p"/>
                      </m:rPr>
                      <a:rPr lang="en-US" altLang="ja-JP" smtClean="0">
                        <a:latin typeface="Cambria Math" panose="02040503050406030204" pitchFamily="18" charset="0"/>
                      </a:rPr>
                      <m:t>Δ</m:t>
                    </m:r>
                    <m:r>
                      <a:rPr lang="en-US" altLang="ja-JP" b="0" i="1" smtClean="0">
                        <a:latin typeface="Cambria Math" panose="02040503050406030204" pitchFamily="18" charset="0"/>
                      </a:rPr>
                      <m:t>⋯</m:t>
                    </m:r>
                  </m:oMath>
                </a14:m>
                <a:r>
                  <a:rPr lang="en-US" altLang="ja-JP" dirty="0"/>
                  <a:t> the change amount of</a:t>
                </a:r>
                <a:endParaRPr lang="ja-JP" altLang="en-US"/>
              </a:p>
            </p:txBody>
          </p:sp>
        </mc:Choice>
        <mc:Fallback xmlns="">
          <p:sp>
            <p:nvSpPr>
              <p:cNvPr id="63" name="正方形/長方形 62">
                <a:extLst>
                  <a:ext uri="{FF2B5EF4-FFF2-40B4-BE49-F238E27FC236}">
                    <a16:creationId xmlns:a16="http://schemas.microsoft.com/office/drawing/2014/main" id="{F1DAC9D3-41BD-A64F-8D4D-7AAF68B935BB}"/>
                  </a:ext>
                </a:extLst>
              </p:cNvPr>
              <p:cNvSpPr>
                <a:spLocks noRot="1" noChangeAspect="1" noMove="1" noResize="1" noEditPoints="1" noAdjustHandles="1" noChangeArrowheads="1" noChangeShapeType="1" noTextEdit="1"/>
              </p:cNvSpPr>
              <p:nvPr/>
            </p:nvSpPr>
            <p:spPr>
              <a:xfrm>
                <a:off x="3899861" y="5393240"/>
                <a:ext cx="2685351" cy="369332"/>
              </a:xfrm>
              <a:prstGeom prst="rect">
                <a:avLst/>
              </a:prstGeom>
              <a:blipFill>
                <a:blip r:embed="rId6"/>
                <a:stretch>
                  <a:fillRect t="-6667" r="-469" b="-23333"/>
                </a:stretch>
              </a:blipFill>
            </p:spPr>
            <p:txBody>
              <a:bodyPr/>
              <a:lstStyle/>
              <a:p>
                <a:r>
                  <a:rPr lang="ja-JP" altLang="en-US">
                    <a:noFill/>
                  </a:rPr>
                  <a:t> </a:t>
                </a:r>
              </a:p>
            </p:txBody>
          </p:sp>
        </mc:Fallback>
      </mc:AlternateContent>
      <p:grpSp>
        <p:nvGrpSpPr>
          <p:cNvPr id="85" name="グループ化 84">
            <a:extLst>
              <a:ext uri="{FF2B5EF4-FFF2-40B4-BE49-F238E27FC236}">
                <a16:creationId xmlns:a16="http://schemas.microsoft.com/office/drawing/2014/main" id="{F1CADD13-8983-F248-95A4-3330C16420DC}"/>
              </a:ext>
            </a:extLst>
          </p:cNvPr>
          <p:cNvGrpSpPr/>
          <p:nvPr/>
        </p:nvGrpSpPr>
        <p:grpSpPr>
          <a:xfrm>
            <a:off x="1069719" y="2671814"/>
            <a:ext cx="7389015" cy="2825398"/>
            <a:chOff x="1069719" y="2671814"/>
            <a:chExt cx="7389015" cy="2825398"/>
          </a:xfrm>
        </p:grpSpPr>
        <p:grpSp>
          <p:nvGrpSpPr>
            <p:cNvPr id="6" name="グループ化 5">
              <a:extLst>
                <a:ext uri="{FF2B5EF4-FFF2-40B4-BE49-F238E27FC236}">
                  <a16:creationId xmlns:a16="http://schemas.microsoft.com/office/drawing/2014/main" id="{F6FF5244-0C8B-194F-9AB2-3F380310223A}"/>
                </a:ext>
              </a:extLst>
            </p:cNvPr>
            <p:cNvGrpSpPr/>
            <p:nvPr/>
          </p:nvGrpSpPr>
          <p:grpSpPr>
            <a:xfrm>
              <a:off x="1069719" y="2671814"/>
              <a:ext cx="6335009" cy="2825398"/>
              <a:chOff x="522327" y="3034571"/>
              <a:chExt cx="7734427" cy="3717936"/>
            </a:xfrm>
          </p:grpSpPr>
          <p:cxnSp>
            <p:nvCxnSpPr>
              <p:cNvPr id="7" name="直線矢印コネクタ 6">
                <a:extLst>
                  <a:ext uri="{FF2B5EF4-FFF2-40B4-BE49-F238E27FC236}">
                    <a16:creationId xmlns:a16="http://schemas.microsoft.com/office/drawing/2014/main" id="{7DBC93D7-3FDF-5E43-91D3-2DDD8A0E40C8}"/>
                  </a:ext>
                </a:extLst>
              </p:cNvPr>
              <p:cNvCxnSpPr>
                <a:cxnSpLocks/>
              </p:cNvCxnSpPr>
              <p:nvPr/>
            </p:nvCxnSpPr>
            <p:spPr>
              <a:xfrm>
                <a:off x="883845" y="5958429"/>
                <a:ext cx="73013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4168CA74-7A36-1B4D-97B3-F7BC456C606F}"/>
                  </a:ext>
                </a:extLst>
              </p:cNvPr>
              <p:cNvCxnSpPr>
                <a:cxnSpLocks/>
              </p:cNvCxnSpPr>
              <p:nvPr/>
            </p:nvCxnSpPr>
            <p:spPr>
              <a:xfrm>
                <a:off x="4414468" y="5773950"/>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23A8038-9377-AB4B-A542-9D51542E5862}"/>
                      </a:ext>
                    </a:extLst>
                  </p:cNvPr>
                  <p:cNvSpPr txBox="1"/>
                  <p:nvPr/>
                </p:nvSpPr>
                <p:spPr>
                  <a:xfrm>
                    <a:off x="1036244" y="5984250"/>
                    <a:ext cx="1681534" cy="486003"/>
                  </a:xfrm>
                  <a:prstGeom prst="rect">
                    <a:avLst/>
                  </a:prstGeom>
                  <a:noFill/>
                </p:spPr>
                <p:txBody>
                  <a:bodyPr wrap="square" rtlCol="0">
                    <a:spAutoFit/>
                  </a:bodyPr>
                  <a:lstStyle/>
                  <a:p>
                    <a:r>
                      <a:rPr lang="en-US" altLang="ja-JP" dirty="0">
                        <a:cs typeface="Yu Gothic" charset="-128"/>
                      </a:rPr>
                      <a:t>Section </a:t>
                    </a:r>
                    <a14:m>
                      <m:oMath xmlns:m="http://schemas.openxmlformats.org/officeDocument/2006/math">
                        <m:r>
                          <a:rPr kumimoji="1" lang="en-US" altLang="ja-JP" b="0" i="1" smtClean="0">
                            <a:latin typeface="Cambria Math" panose="02040503050406030204" pitchFamily="18" charset="0"/>
                            <a:cs typeface="Yu Gothic" charset="-128"/>
                          </a:rPr>
                          <m:t>1</m:t>
                        </m:r>
                      </m:oMath>
                    </a14:m>
                    <a:endParaRPr kumimoji="1" lang="ja-JP" altLang="en-US" dirty="0">
                      <a:ea typeface="Yu Gothic" charset="-128"/>
                      <a:cs typeface="Yu Gothic" charset="-128"/>
                    </a:endParaRPr>
                  </a:p>
                </p:txBody>
              </p:sp>
            </mc:Choice>
            <mc:Fallback xmlns="">
              <p:sp>
                <p:nvSpPr>
                  <p:cNvPr id="9" name="テキスト ボックス 8">
                    <a:extLst>
                      <a:ext uri="{FF2B5EF4-FFF2-40B4-BE49-F238E27FC236}">
                        <a16:creationId xmlns:a16="http://schemas.microsoft.com/office/drawing/2014/main" id="{C3BE4B6B-0E78-644A-9E3F-D4149FBF35CE}"/>
                      </a:ext>
                    </a:extLst>
                  </p:cNvPr>
                  <p:cNvSpPr txBox="1">
                    <a:spLocks noRot="1" noChangeAspect="1" noMove="1" noResize="1" noEditPoints="1" noAdjustHandles="1" noChangeArrowheads="1" noChangeShapeType="1" noTextEdit="1"/>
                  </p:cNvSpPr>
                  <p:nvPr/>
                </p:nvSpPr>
                <p:spPr>
                  <a:xfrm>
                    <a:off x="1036244" y="5984250"/>
                    <a:ext cx="1681534" cy="486003"/>
                  </a:xfrm>
                  <a:prstGeom prst="rect">
                    <a:avLst/>
                  </a:prstGeom>
                  <a:blipFill>
                    <a:blip r:embed="rId7"/>
                    <a:stretch>
                      <a:fillRect l="-2727" t="-3333"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a:extLst>
                      <a:ext uri="{FF2B5EF4-FFF2-40B4-BE49-F238E27FC236}">
                        <a16:creationId xmlns:a16="http://schemas.microsoft.com/office/drawing/2014/main" id="{E54E194A-880E-5849-8F9B-30A931757E90}"/>
                      </a:ext>
                    </a:extLst>
                  </p:cNvPr>
                  <p:cNvSpPr/>
                  <p:nvPr/>
                </p:nvSpPr>
                <p:spPr>
                  <a:xfrm>
                    <a:off x="606878" y="3909007"/>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0</m:t>
                              </m:r>
                            </m:sub>
                          </m:sSub>
                        </m:oMath>
                      </m:oMathPara>
                    </a14:m>
                    <a:endParaRPr kumimoji="1" lang="ja-JP" altLang="en-US"/>
                  </a:p>
                </p:txBody>
              </p:sp>
            </mc:Choice>
            <mc:Fallback xmlns="">
              <p:sp>
                <p:nvSpPr>
                  <p:cNvPr id="10" name="円/楕円 9">
                    <a:extLst>
                      <a:ext uri="{FF2B5EF4-FFF2-40B4-BE49-F238E27FC236}">
                        <a16:creationId xmlns:a16="http://schemas.microsoft.com/office/drawing/2014/main" id="{018C0D3F-12DB-9348-AAE4-22B779017F55}"/>
                      </a:ext>
                    </a:extLst>
                  </p:cNvPr>
                  <p:cNvSpPr>
                    <a:spLocks noRot="1" noChangeAspect="1" noMove="1" noResize="1" noEditPoints="1" noAdjustHandles="1" noChangeArrowheads="1" noChangeShapeType="1" noTextEdit="1"/>
                  </p:cNvSpPr>
                  <p:nvPr/>
                </p:nvSpPr>
                <p:spPr>
                  <a:xfrm>
                    <a:off x="606878" y="3909007"/>
                    <a:ext cx="553931" cy="541419"/>
                  </a:xfrm>
                  <a:prstGeom prst="ellipse">
                    <a:avLst/>
                  </a:prstGeom>
                  <a:blipFill>
                    <a:blip r:embed="rId8"/>
                    <a:stretch>
                      <a:fillRect l="-21622" b="-5714"/>
                    </a:stretch>
                  </a:blipFill>
                </p:spPr>
                <p:txBody>
                  <a:bodyPr/>
                  <a:lstStyle/>
                  <a:p>
                    <a:r>
                      <a:rPr lang="ja-JP" altLang="en-US">
                        <a:noFill/>
                      </a:rPr>
                      <a:t> </a:t>
                    </a:r>
                  </a:p>
                </p:txBody>
              </p:sp>
            </mc:Fallback>
          </mc:AlternateContent>
          <p:cxnSp>
            <p:nvCxnSpPr>
              <p:cNvPr id="11" name="直線コネクタ 10">
                <a:extLst>
                  <a:ext uri="{FF2B5EF4-FFF2-40B4-BE49-F238E27FC236}">
                    <a16:creationId xmlns:a16="http://schemas.microsoft.com/office/drawing/2014/main" id="{D94C1F7B-E835-2C4A-9BE7-A111818F5449}"/>
                  </a:ext>
                </a:extLst>
              </p:cNvPr>
              <p:cNvCxnSpPr>
                <a:cxnSpLocks/>
              </p:cNvCxnSpPr>
              <p:nvPr/>
            </p:nvCxnSpPr>
            <p:spPr>
              <a:xfrm>
                <a:off x="2617644" y="5733037"/>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円/楕円 11">
                    <a:extLst>
                      <a:ext uri="{FF2B5EF4-FFF2-40B4-BE49-F238E27FC236}">
                        <a16:creationId xmlns:a16="http://schemas.microsoft.com/office/drawing/2014/main" id="{7A9D1055-FF61-D64F-855A-23656D39C6DF}"/>
                      </a:ext>
                    </a:extLst>
                  </p:cNvPr>
                  <p:cNvSpPr/>
                  <p:nvPr/>
                </p:nvSpPr>
                <p:spPr>
                  <a:xfrm>
                    <a:off x="2324817" y="4930235"/>
                    <a:ext cx="553931" cy="541419"/>
                  </a:xfrm>
                  <a:prstGeom prst="ellipse">
                    <a:avLst/>
                  </a:prstGeom>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12" name="円/楕円 11">
                    <a:extLst>
                      <a:ext uri="{FF2B5EF4-FFF2-40B4-BE49-F238E27FC236}">
                        <a16:creationId xmlns:a16="http://schemas.microsoft.com/office/drawing/2014/main" id="{ABC9A5A2-0C9E-384D-9DE0-D1C5AFB8CDC9}"/>
                      </a:ext>
                    </a:extLst>
                  </p:cNvPr>
                  <p:cNvSpPr>
                    <a:spLocks noRot="1" noChangeAspect="1" noMove="1" noResize="1" noEditPoints="1" noAdjustHandles="1" noChangeArrowheads="1" noChangeShapeType="1" noTextEdit="1"/>
                  </p:cNvSpPr>
                  <p:nvPr/>
                </p:nvSpPr>
                <p:spPr>
                  <a:xfrm>
                    <a:off x="2324817" y="4930235"/>
                    <a:ext cx="553931" cy="541419"/>
                  </a:xfrm>
                  <a:prstGeom prst="ellipse">
                    <a:avLst/>
                  </a:prstGeom>
                  <a:blipFill>
                    <a:blip r:embed="rId9"/>
                    <a:stretch>
                      <a:fillRect l="-18421" b="-5714"/>
                    </a:stretch>
                  </a:blipFill>
                  <a:ln>
                    <a:solidFill>
                      <a:schemeClr val="accent5">
                        <a:lumMod val="75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円/楕円 12">
                    <a:extLst>
                      <a:ext uri="{FF2B5EF4-FFF2-40B4-BE49-F238E27FC236}">
                        <a16:creationId xmlns:a16="http://schemas.microsoft.com/office/drawing/2014/main" id="{3D459795-A0FF-B047-9379-C06278112FBA}"/>
                      </a:ext>
                    </a:extLst>
                  </p:cNvPr>
                  <p:cNvSpPr/>
                  <p:nvPr/>
                </p:nvSpPr>
                <p:spPr>
                  <a:xfrm>
                    <a:off x="2324817" y="3959522"/>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13" name="円/楕円 12">
                    <a:extLst>
                      <a:ext uri="{FF2B5EF4-FFF2-40B4-BE49-F238E27FC236}">
                        <a16:creationId xmlns:a16="http://schemas.microsoft.com/office/drawing/2014/main" id="{D45B9C32-DFDE-7540-8A4A-3DEEDE625D5B}"/>
                      </a:ext>
                    </a:extLst>
                  </p:cNvPr>
                  <p:cNvSpPr>
                    <a:spLocks noRot="1" noChangeAspect="1" noMove="1" noResize="1" noEditPoints="1" noAdjustHandles="1" noChangeArrowheads="1" noChangeShapeType="1" noTextEdit="1"/>
                  </p:cNvSpPr>
                  <p:nvPr/>
                </p:nvSpPr>
                <p:spPr>
                  <a:xfrm>
                    <a:off x="2324817" y="3959522"/>
                    <a:ext cx="553931" cy="541419"/>
                  </a:xfrm>
                  <a:prstGeom prst="ellipse">
                    <a:avLst/>
                  </a:prstGeom>
                  <a:blipFill>
                    <a:blip r:embed="rId10"/>
                    <a:stretch>
                      <a:fillRect l="-15789" b="-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67DF00E-EC62-A74F-B736-EB430C9C09DC}"/>
                      </a:ext>
                    </a:extLst>
                  </p:cNvPr>
                  <p:cNvSpPr txBox="1"/>
                  <p:nvPr/>
                </p:nvSpPr>
                <p:spPr>
                  <a:xfrm>
                    <a:off x="2377081" y="4484148"/>
                    <a:ext cx="2904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14" name="テキスト ボックス 13">
                    <a:extLst>
                      <a:ext uri="{FF2B5EF4-FFF2-40B4-BE49-F238E27FC236}">
                        <a16:creationId xmlns:a16="http://schemas.microsoft.com/office/drawing/2014/main" id="{4E359936-9199-E348-9044-232F723404E2}"/>
                      </a:ext>
                    </a:extLst>
                  </p:cNvPr>
                  <p:cNvSpPr txBox="1">
                    <a:spLocks noRot="1" noChangeAspect="1" noMove="1" noResize="1" noEditPoints="1" noAdjustHandles="1" noChangeArrowheads="1" noChangeShapeType="1" noTextEdit="1"/>
                  </p:cNvSpPr>
                  <p:nvPr/>
                </p:nvSpPr>
                <p:spPr>
                  <a:xfrm>
                    <a:off x="2377081" y="4484148"/>
                    <a:ext cx="290464" cy="307777"/>
                  </a:xfrm>
                  <a:prstGeom prst="rect">
                    <a:avLst/>
                  </a:prstGeom>
                  <a:blipFill>
                    <a:blip r:embed="rId11"/>
                    <a:stretch>
                      <a:fillRect b="-15789"/>
                    </a:stretch>
                  </a:blipFill>
                </p:spPr>
                <p:txBody>
                  <a:bodyPr/>
                  <a:lstStyle/>
                  <a:p>
                    <a:r>
                      <a:rPr lang="ja-JP" altLang="en-US">
                        <a:noFill/>
                      </a:rPr>
                      <a:t> </a:t>
                    </a:r>
                  </a:p>
                </p:txBody>
              </p:sp>
            </mc:Fallback>
          </mc:AlternateContent>
          <p:cxnSp>
            <p:nvCxnSpPr>
              <p:cNvPr id="16" name="直線コネクタ 15">
                <a:extLst>
                  <a:ext uri="{FF2B5EF4-FFF2-40B4-BE49-F238E27FC236}">
                    <a16:creationId xmlns:a16="http://schemas.microsoft.com/office/drawing/2014/main" id="{BAB23D6D-AA6A-4644-AFFC-4ADE47CE3051}"/>
                  </a:ext>
                </a:extLst>
              </p:cNvPr>
              <p:cNvCxnSpPr>
                <a:cxnSpLocks/>
              </p:cNvCxnSpPr>
              <p:nvPr/>
            </p:nvCxnSpPr>
            <p:spPr>
              <a:xfrm>
                <a:off x="883844" y="5764116"/>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069D97B-31C6-C142-84C2-890E6B931A72}"/>
                  </a:ext>
                </a:extLst>
              </p:cNvPr>
              <p:cNvSpPr txBox="1"/>
              <p:nvPr/>
            </p:nvSpPr>
            <p:spPr>
              <a:xfrm>
                <a:off x="522327" y="6266504"/>
                <a:ext cx="225538" cy="486003"/>
              </a:xfrm>
              <a:prstGeom prst="rect">
                <a:avLst/>
              </a:prstGeom>
              <a:noFill/>
            </p:spPr>
            <p:txBody>
              <a:bodyPr wrap="none" rtlCol="0">
                <a:spAutoFit/>
              </a:bodyPr>
              <a:lstStyle/>
              <a:p>
                <a:endParaRPr kumimoji="1" lang="ja-JP" altLang="en-US"/>
              </a:p>
            </p:txBody>
          </p:sp>
          <mc:AlternateContent xmlns:mc="http://schemas.openxmlformats.org/markup-compatibility/2006" xmlns:a14="http://schemas.microsoft.com/office/drawing/2010/main">
            <mc:Choice Requires="a14">
              <p:sp>
                <p:nvSpPr>
                  <p:cNvPr id="18" name="円/楕円 17">
                    <a:extLst>
                      <a:ext uri="{FF2B5EF4-FFF2-40B4-BE49-F238E27FC236}">
                        <a16:creationId xmlns:a16="http://schemas.microsoft.com/office/drawing/2014/main" id="{6DE1EE73-7270-434A-B6BF-940E2954E8E2}"/>
                      </a:ext>
                    </a:extLst>
                  </p:cNvPr>
                  <p:cNvSpPr/>
                  <p:nvPr/>
                </p:nvSpPr>
                <p:spPr>
                  <a:xfrm>
                    <a:off x="2344085" y="304768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18" name="円/楕円 17">
                    <a:extLst>
                      <a:ext uri="{FF2B5EF4-FFF2-40B4-BE49-F238E27FC236}">
                        <a16:creationId xmlns:a16="http://schemas.microsoft.com/office/drawing/2014/main" id="{FB442739-9E47-0242-BFE4-5093EC660451}"/>
                      </a:ext>
                    </a:extLst>
                  </p:cNvPr>
                  <p:cNvSpPr>
                    <a:spLocks noRot="1" noChangeAspect="1" noMove="1" noResize="1" noEditPoints="1" noAdjustHandles="1" noChangeArrowheads="1" noChangeShapeType="1" noTextEdit="1"/>
                  </p:cNvSpPr>
                  <p:nvPr/>
                </p:nvSpPr>
                <p:spPr>
                  <a:xfrm>
                    <a:off x="2344085" y="3047683"/>
                    <a:ext cx="553931" cy="541419"/>
                  </a:xfrm>
                  <a:prstGeom prst="ellipse">
                    <a:avLst/>
                  </a:prstGeom>
                  <a:blipFill>
                    <a:blip r:embed="rId12"/>
                    <a:stretch>
                      <a:fillRect l="-27027"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04893BE-1330-B340-97ED-0FC1D47C80AF}"/>
                      </a:ext>
                    </a:extLst>
                  </p:cNvPr>
                  <p:cNvSpPr txBox="1"/>
                  <p:nvPr/>
                </p:nvSpPr>
                <p:spPr>
                  <a:xfrm>
                    <a:off x="2380488" y="3572309"/>
                    <a:ext cx="2904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19" name="テキスト ボックス 18">
                    <a:extLst>
                      <a:ext uri="{FF2B5EF4-FFF2-40B4-BE49-F238E27FC236}">
                        <a16:creationId xmlns:a16="http://schemas.microsoft.com/office/drawing/2014/main" id="{B562BB25-271D-EF42-9E79-DFE9A6D5BEB6}"/>
                      </a:ext>
                    </a:extLst>
                  </p:cNvPr>
                  <p:cNvSpPr txBox="1">
                    <a:spLocks noRot="1" noChangeAspect="1" noMove="1" noResize="1" noEditPoints="1" noAdjustHandles="1" noChangeArrowheads="1" noChangeShapeType="1" noTextEdit="1"/>
                  </p:cNvSpPr>
                  <p:nvPr/>
                </p:nvSpPr>
                <p:spPr>
                  <a:xfrm>
                    <a:off x="2380488" y="3572309"/>
                    <a:ext cx="290464" cy="307777"/>
                  </a:xfrm>
                  <a:prstGeom prst="rect">
                    <a:avLst/>
                  </a:prstGeom>
                  <a:blipFill>
                    <a:blip r:embed="rId13"/>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円/楕円 19">
                    <a:extLst>
                      <a:ext uri="{FF2B5EF4-FFF2-40B4-BE49-F238E27FC236}">
                        <a16:creationId xmlns:a16="http://schemas.microsoft.com/office/drawing/2014/main" id="{39D75502-C905-8E44-BCF6-AE6D13EE891C}"/>
                      </a:ext>
                    </a:extLst>
                  </p:cNvPr>
                  <p:cNvSpPr/>
                  <p:nvPr/>
                </p:nvSpPr>
                <p:spPr>
                  <a:xfrm>
                    <a:off x="4118234" y="4930235"/>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20" name="円/楕円 19">
                    <a:extLst>
                      <a:ext uri="{FF2B5EF4-FFF2-40B4-BE49-F238E27FC236}">
                        <a16:creationId xmlns:a16="http://schemas.microsoft.com/office/drawing/2014/main" id="{CD7D04E1-5D8C-C549-9009-1C99A31E7040}"/>
                      </a:ext>
                    </a:extLst>
                  </p:cNvPr>
                  <p:cNvSpPr>
                    <a:spLocks noRot="1" noChangeAspect="1" noMove="1" noResize="1" noEditPoints="1" noAdjustHandles="1" noChangeArrowheads="1" noChangeShapeType="1" noTextEdit="1"/>
                  </p:cNvSpPr>
                  <p:nvPr/>
                </p:nvSpPr>
                <p:spPr>
                  <a:xfrm>
                    <a:off x="4118234" y="4930235"/>
                    <a:ext cx="553931" cy="541419"/>
                  </a:xfrm>
                  <a:prstGeom prst="ellipse">
                    <a:avLst/>
                  </a:prstGeom>
                  <a:blipFill>
                    <a:blip r:embed="rId14"/>
                    <a:stretch>
                      <a:fillRect l="-18421" b="-57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円/楕円 20">
                    <a:extLst>
                      <a:ext uri="{FF2B5EF4-FFF2-40B4-BE49-F238E27FC236}">
                        <a16:creationId xmlns:a16="http://schemas.microsoft.com/office/drawing/2014/main" id="{2A56C7D2-8669-8B4C-A815-DB8106C80EB2}"/>
                      </a:ext>
                    </a:extLst>
                  </p:cNvPr>
                  <p:cNvSpPr/>
                  <p:nvPr/>
                </p:nvSpPr>
                <p:spPr>
                  <a:xfrm>
                    <a:off x="4118234" y="3959522"/>
                    <a:ext cx="553931" cy="541419"/>
                  </a:xfrm>
                  <a:prstGeom prst="ellipse">
                    <a:avLst/>
                  </a:prstGeom>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21" name="円/楕円 20">
                    <a:extLst>
                      <a:ext uri="{FF2B5EF4-FFF2-40B4-BE49-F238E27FC236}">
                        <a16:creationId xmlns:a16="http://schemas.microsoft.com/office/drawing/2014/main" id="{92AE27D6-5470-4844-88C1-C452D86728D0}"/>
                      </a:ext>
                    </a:extLst>
                  </p:cNvPr>
                  <p:cNvSpPr>
                    <a:spLocks noRot="1" noChangeAspect="1" noMove="1" noResize="1" noEditPoints="1" noAdjustHandles="1" noChangeArrowheads="1" noChangeShapeType="1" noTextEdit="1"/>
                  </p:cNvSpPr>
                  <p:nvPr/>
                </p:nvSpPr>
                <p:spPr>
                  <a:xfrm>
                    <a:off x="4118234" y="3959522"/>
                    <a:ext cx="553931" cy="541419"/>
                  </a:xfrm>
                  <a:prstGeom prst="ellipse">
                    <a:avLst/>
                  </a:prstGeom>
                  <a:blipFill>
                    <a:blip r:embed="rId15"/>
                    <a:stretch>
                      <a:fillRect l="-15789" b="-2857"/>
                    </a:stretch>
                  </a:blipFill>
                  <a:ln>
                    <a:solidFill>
                      <a:schemeClr val="accent5">
                        <a:lumMod val="75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79A5897B-CBD4-CA4D-B33A-9A81CCE33BAB}"/>
                      </a:ext>
                    </a:extLst>
                  </p:cNvPr>
                  <p:cNvSpPr txBox="1"/>
                  <p:nvPr/>
                </p:nvSpPr>
                <p:spPr>
                  <a:xfrm>
                    <a:off x="4170498" y="4484148"/>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22" name="テキスト ボックス 21">
                    <a:extLst>
                      <a:ext uri="{FF2B5EF4-FFF2-40B4-BE49-F238E27FC236}">
                        <a16:creationId xmlns:a16="http://schemas.microsoft.com/office/drawing/2014/main" id="{508EA90B-4E26-294C-A927-4050CC2F15AC}"/>
                      </a:ext>
                    </a:extLst>
                  </p:cNvPr>
                  <p:cNvSpPr txBox="1">
                    <a:spLocks noRot="1" noChangeAspect="1" noMove="1" noResize="1" noEditPoints="1" noAdjustHandles="1" noChangeArrowheads="1" noChangeShapeType="1" noTextEdit="1"/>
                  </p:cNvSpPr>
                  <p:nvPr/>
                </p:nvSpPr>
                <p:spPr>
                  <a:xfrm>
                    <a:off x="4170498" y="4484148"/>
                    <a:ext cx="449403" cy="307777"/>
                  </a:xfrm>
                  <a:prstGeom prst="rect">
                    <a:avLst/>
                  </a:prstGeom>
                  <a:blipFill>
                    <a:blip r:embed="rId16"/>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a:extLst>
                      <a:ext uri="{FF2B5EF4-FFF2-40B4-BE49-F238E27FC236}">
                        <a16:creationId xmlns:a16="http://schemas.microsoft.com/office/drawing/2014/main" id="{8ABE7649-1D5D-D24E-97AA-B3EE18474728}"/>
                      </a:ext>
                    </a:extLst>
                  </p:cNvPr>
                  <p:cNvSpPr/>
                  <p:nvPr/>
                </p:nvSpPr>
                <p:spPr>
                  <a:xfrm>
                    <a:off x="4137502" y="304768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23" name="円/楕円 22">
                    <a:extLst>
                      <a:ext uri="{FF2B5EF4-FFF2-40B4-BE49-F238E27FC236}">
                        <a16:creationId xmlns:a16="http://schemas.microsoft.com/office/drawing/2014/main" id="{18B84E41-AD89-0B4F-94A0-0275FFE05EE6}"/>
                      </a:ext>
                    </a:extLst>
                  </p:cNvPr>
                  <p:cNvSpPr>
                    <a:spLocks noRot="1" noChangeAspect="1" noMove="1" noResize="1" noEditPoints="1" noAdjustHandles="1" noChangeArrowheads="1" noChangeShapeType="1" noTextEdit="1"/>
                  </p:cNvSpPr>
                  <p:nvPr/>
                </p:nvSpPr>
                <p:spPr>
                  <a:xfrm>
                    <a:off x="4137502" y="3047683"/>
                    <a:ext cx="553931" cy="541419"/>
                  </a:xfrm>
                  <a:prstGeom prst="ellipse">
                    <a:avLst/>
                  </a:prstGeom>
                  <a:blipFill>
                    <a:blip r:embed="rId17"/>
                    <a:stretch>
                      <a:fillRect l="-23684"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66573A90-F056-1748-B4BA-54B4379173BC}"/>
                      </a:ext>
                    </a:extLst>
                  </p:cNvPr>
                  <p:cNvSpPr txBox="1"/>
                  <p:nvPr/>
                </p:nvSpPr>
                <p:spPr>
                  <a:xfrm>
                    <a:off x="4173905" y="3572309"/>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24" name="テキスト ボックス 23">
                    <a:extLst>
                      <a:ext uri="{FF2B5EF4-FFF2-40B4-BE49-F238E27FC236}">
                        <a16:creationId xmlns:a16="http://schemas.microsoft.com/office/drawing/2014/main" id="{1386E13E-4C80-7B42-94F8-ECA8FF3EE343}"/>
                      </a:ext>
                    </a:extLst>
                  </p:cNvPr>
                  <p:cNvSpPr txBox="1">
                    <a:spLocks noRot="1" noChangeAspect="1" noMove="1" noResize="1" noEditPoints="1" noAdjustHandles="1" noChangeArrowheads="1" noChangeShapeType="1" noTextEdit="1"/>
                  </p:cNvSpPr>
                  <p:nvPr/>
                </p:nvSpPr>
                <p:spPr>
                  <a:xfrm>
                    <a:off x="4173905" y="3572309"/>
                    <a:ext cx="449403" cy="307777"/>
                  </a:xfrm>
                  <a:prstGeom prst="rect">
                    <a:avLst/>
                  </a:prstGeom>
                  <a:blipFill>
                    <a:blip r:embed="rId18"/>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2E111311-841B-4046-BFE7-CE07E71B54CA}"/>
                      </a:ext>
                    </a:extLst>
                  </p:cNvPr>
                  <p:cNvSpPr txBox="1"/>
                  <p:nvPr/>
                </p:nvSpPr>
                <p:spPr>
                  <a:xfrm>
                    <a:off x="5276866" y="4049246"/>
                    <a:ext cx="44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p>
                </p:txBody>
              </p:sp>
            </mc:Choice>
            <mc:Fallback xmlns="">
              <p:sp>
                <p:nvSpPr>
                  <p:cNvPr id="25" name="テキスト ボックス 24">
                    <a:extLst>
                      <a:ext uri="{FF2B5EF4-FFF2-40B4-BE49-F238E27FC236}">
                        <a16:creationId xmlns:a16="http://schemas.microsoft.com/office/drawing/2014/main" id="{5BA3A074-0315-8740-ACCD-940E741B83F3}"/>
                      </a:ext>
                    </a:extLst>
                  </p:cNvPr>
                  <p:cNvSpPr txBox="1">
                    <a:spLocks noRot="1" noChangeAspect="1" noMove="1" noResize="1" noEditPoints="1" noAdjustHandles="1" noChangeArrowheads="1" noChangeShapeType="1" noTextEdit="1"/>
                  </p:cNvSpPr>
                  <p:nvPr/>
                </p:nvSpPr>
                <p:spPr>
                  <a:xfrm>
                    <a:off x="5276866" y="4049246"/>
                    <a:ext cx="445956" cy="369332"/>
                  </a:xfrm>
                  <a:prstGeom prst="rect">
                    <a:avLst/>
                  </a:prstGeom>
                  <a:blipFill>
                    <a:blip r:embed="rId19"/>
                    <a:stretch>
                      <a:fillRect b="-8696"/>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AB92D724-6C5A-CA45-9B61-5311CC4215C9}"/>
                  </a:ext>
                </a:extLst>
              </p:cNvPr>
              <p:cNvCxnSpPr>
                <a:cxnSpLocks/>
              </p:cNvCxnSpPr>
              <p:nvPr/>
            </p:nvCxnSpPr>
            <p:spPr>
              <a:xfrm>
                <a:off x="6668960" y="5764116"/>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円/楕円 26">
                    <a:extLst>
                      <a:ext uri="{FF2B5EF4-FFF2-40B4-BE49-F238E27FC236}">
                        <a16:creationId xmlns:a16="http://schemas.microsoft.com/office/drawing/2014/main" id="{ECDEB8AA-1574-294E-A21D-541040AB7963}"/>
                      </a:ext>
                    </a:extLst>
                  </p:cNvPr>
                  <p:cNvSpPr/>
                  <p:nvPr/>
                </p:nvSpPr>
                <p:spPr>
                  <a:xfrm>
                    <a:off x="6349577" y="491712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27" name="円/楕円 26">
                    <a:extLst>
                      <a:ext uri="{FF2B5EF4-FFF2-40B4-BE49-F238E27FC236}">
                        <a16:creationId xmlns:a16="http://schemas.microsoft.com/office/drawing/2014/main" id="{23FE34F3-004B-CD4D-842A-814E44607956}"/>
                      </a:ext>
                    </a:extLst>
                  </p:cNvPr>
                  <p:cNvSpPr>
                    <a:spLocks noRot="1" noChangeAspect="1" noMove="1" noResize="1" noEditPoints="1" noAdjustHandles="1" noChangeArrowheads="1" noChangeShapeType="1" noTextEdit="1"/>
                  </p:cNvSpPr>
                  <p:nvPr/>
                </p:nvSpPr>
                <p:spPr>
                  <a:xfrm>
                    <a:off x="6349577" y="4917123"/>
                    <a:ext cx="553931" cy="541419"/>
                  </a:xfrm>
                  <a:prstGeom prst="ellipse">
                    <a:avLst/>
                  </a:prstGeom>
                  <a:blipFill>
                    <a:blip r:embed="rId20"/>
                    <a:stretch>
                      <a:fillRect l="-18421"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円/楕円 27">
                    <a:extLst>
                      <a:ext uri="{FF2B5EF4-FFF2-40B4-BE49-F238E27FC236}">
                        <a16:creationId xmlns:a16="http://schemas.microsoft.com/office/drawing/2014/main" id="{EF4FABD7-3340-214B-98AA-927AF381A021}"/>
                      </a:ext>
                    </a:extLst>
                  </p:cNvPr>
                  <p:cNvSpPr/>
                  <p:nvPr/>
                </p:nvSpPr>
                <p:spPr>
                  <a:xfrm>
                    <a:off x="6349577" y="3946410"/>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28" name="円/楕円 27">
                    <a:extLst>
                      <a:ext uri="{FF2B5EF4-FFF2-40B4-BE49-F238E27FC236}">
                        <a16:creationId xmlns:a16="http://schemas.microsoft.com/office/drawing/2014/main" id="{0F9DC867-78B9-0940-B145-7C7C3B31BAF8}"/>
                      </a:ext>
                    </a:extLst>
                  </p:cNvPr>
                  <p:cNvSpPr>
                    <a:spLocks noRot="1" noChangeAspect="1" noMove="1" noResize="1" noEditPoints="1" noAdjustHandles="1" noChangeArrowheads="1" noChangeShapeType="1" noTextEdit="1"/>
                  </p:cNvSpPr>
                  <p:nvPr/>
                </p:nvSpPr>
                <p:spPr>
                  <a:xfrm>
                    <a:off x="6349577" y="3946410"/>
                    <a:ext cx="553931" cy="541419"/>
                  </a:xfrm>
                  <a:prstGeom prst="ellipse">
                    <a:avLst/>
                  </a:prstGeom>
                  <a:blipFill>
                    <a:blip r:embed="rId21"/>
                    <a:stretch>
                      <a:fillRect l="-15789" b="-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0B52D5D2-CA2B-7041-B005-4B6C27485DFB}"/>
                      </a:ext>
                    </a:extLst>
                  </p:cNvPr>
                  <p:cNvSpPr txBox="1"/>
                  <p:nvPr/>
                </p:nvSpPr>
                <p:spPr>
                  <a:xfrm>
                    <a:off x="6401841" y="4471036"/>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29" name="テキスト ボックス 28">
                    <a:extLst>
                      <a:ext uri="{FF2B5EF4-FFF2-40B4-BE49-F238E27FC236}">
                        <a16:creationId xmlns:a16="http://schemas.microsoft.com/office/drawing/2014/main" id="{5CE69B09-A40F-2443-AC2C-B52431C129E0}"/>
                      </a:ext>
                    </a:extLst>
                  </p:cNvPr>
                  <p:cNvSpPr txBox="1">
                    <a:spLocks noRot="1" noChangeAspect="1" noMove="1" noResize="1" noEditPoints="1" noAdjustHandles="1" noChangeArrowheads="1" noChangeShapeType="1" noTextEdit="1"/>
                  </p:cNvSpPr>
                  <p:nvPr/>
                </p:nvSpPr>
                <p:spPr>
                  <a:xfrm>
                    <a:off x="6401841" y="4471036"/>
                    <a:ext cx="449403" cy="307777"/>
                  </a:xfrm>
                  <a:prstGeom prst="rect">
                    <a:avLst/>
                  </a:prstGeom>
                  <a:blipFill>
                    <a:blip r:embed="rId22"/>
                    <a:stretch>
                      <a:fillRect b="-210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円/楕円 29">
                    <a:extLst>
                      <a:ext uri="{FF2B5EF4-FFF2-40B4-BE49-F238E27FC236}">
                        <a16:creationId xmlns:a16="http://schemas.microsoft.com/office/drawing/2014/main" id="{D78C25CB-A5E1-704D-9C3F-84A3D0462267}"/>
                      </a:ext>
                    </a:extLst>
                  </p:cNvPr>
                  <p:cNvSpPr/>
                  <p:nvPr/>
                </p:nvSpPr>
                <p:spPr>
                  <a:xfrm>
                    <a:off x="6368845" y="3034571"/>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30" name="円/楕円 29">
                    <a:extLst>
                      <a:ext uri="{FF2B5EF4-FFF2-40B4-BE49-F238E27FC236}">
                        <a16:creationId xmlns:a16="http://schemas.microsoft.com/office/drawing/2014/main" id="{5189102F-4E76-3A47-BA7D-59635B764966}"/>
                      </a:ext>
                    </a:extLst>
                  </p:cNvPr>
                  <p:cNvSpPr>
                    <a:spLocks noRot="1" noChangeAspect="1" noMove="1" noResize="1" noEditPoints="1" noAdjustHandles="1" noChangeArrowheads="1" noChangeShapeType="1" noTextEdit="1"/>
                  </p:cNvSpPr>
                  <p:nvPr/>
                </p:nvSpPr>
                <p:spPr>
                  <a:xfrm>
                    <a:off x="6368845" y="3034571"/>
                    <a:ext cx="553931" cy="541419"/>
                  </a:xfrm>
                  <a:prstGeom prst="ellipse">
                    <a:avLst/>
                  </a:prstGeom>
                  <a:blipFill>
                    <a:blip r:embed="rId23"/>
                    <a:stretch>
                      <a:fillRect l="-23684"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359CA94D-54F2-8140-A643-DED39E7242B7}"/>
                      </a:ext>
                    </a:extLst>
                  </p:cNvPr>
                  <p:cNvSpPr txBox="1"/>
                  <p:nvPr/>
                </p:nvSpPr>
                <p:spPr>
                  <a:xfrm>
                    <a:off x="6405248" y="3559197"/>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31" name="テキスト ボックス 30">
                    <a:extLst>
                      <a:ext uri="{FF2B5EF4-FFF2-40B4-BE49-F238E27FC236}">
                        <a16:creationId xmlns:a16="http://schemas.microsoft.com/office/drawing/2014/main" id="{D6D32904-AD48-634D-96C6-B4795AA55742}"/>
                      </a:ext>
                    </a:extLst>
                  </p:cNvPr>
                  <p:cNvSpPr txBox="1">
                    <a:spLocks noRot="1" noChangeAspect="1" noMove="1" noResize="1" noEditPoints="1" noAdjustHandles="1" noChangeArrowheads="1" noChangeShapeType="1" noTextEdit="1"/>
                  </p:cNvSpPr>
                  <p:nvPr/>
                </p:nvSpPr>
                <p:spPr>
                  <a:xfrm>
                    <a:off x="6405248" y="3559197"/>
                    <a:ext cx="449403" cy="307777"/>
                  </a:xfrm>
                  <a:prstGeom prst="rect">
                    <a:avLst/>
                  </a:prstGeom>
                  <a:blipFill>
                    <a:blip r:embed="rId18"/>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円/楕円 31">
                    <a:extLst>
                      <a:ext uri="{FF2B5EF4-FFF2-40B4-BE49-F238E27FC236}">
                        <a16:creationId xmlns:a16="http://schemas.microsoft.com/office/drawing/2014/main" id="{4C42A40B-B62F-404E-BE94-ACBDE4251520}"/>
                      </a:ext>
                    </a:extLst>
                  </p:cNvPr>
                  <p:cNvSpPr/>
                  <p:nvPr/>
                </p:nvSpPr>
                <p:spPr>
                  <a:xfrm>
                    <a:off x="7683555" y="4933916"/>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32" name="円/楕円 31">
                    <a:extLst>
                      <a:ext uri="{FF2B5EF4-FFF2-40B4-BE49-F238E27FC236}">
                        <a16:creationId xmlns:a16="http://schemas.microsoft.com/office/drawing/2014/main" id="{876EEACC-7AA2-5E4D-AB66-2B27ABA2449F}"/>
                      </a:ext>
                    </a:extLst>
                  </p:cNvPr>
                  <p:cNvSpPr>
                    <a:spLocks noRot="1" noChangeAspect="1" noMove="1" noResize="1" noEditPoints="1" noAdjustHandles="1" noChangeArrowheads="1" noChangeShapeType="1" noTextEdit="1"/>
                  </p:cNvSpPr>
                  <p:nvPr/>
                </p:nvSpPr>
                <p:spPr>
                  <a:xfrm>
                    <a:off x="7683555" y="4933916"/>
                    <a:ext cx="553931" cy="541419"/>
                  </a:xfrm>
                  <a:prstGeom prst="ellipse">
                    <a:avLst/>
                  </a:prstGeom>
                  <a:blipFill>
                    <a:blip r:embed="rId24"/>
                    <a:stretch>
                      <a:fillRect l="-18421"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円/楕円 32">
                    <a:extLst>
                      <a:ext uri="{FF2B5EF4-FFF2-40B4-BE49-F238E27FC236}">
                        <a16:creationId xmlns:a16="http://schemas.microsoft.com/office/drawing/2014/main" id="{3637BEDC-5346-974E-9C56-0D6E68F44A9F}"/>
                      </a:ext>
                    </a:extLst>
                  </p:cNvPr>
                  <p:cNvSpPr/>
                  <p:nvPr/>
                </p:nvSpPr>
                <p:spPr>
                  <a:xfrm>
                    <a:off x="7683555" y="396320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33" name="円/楕円 32">
                    <a:extLst>
                      <a:ext uri="{FF2B5EF4-FFF2-40B4-BE49-F238E27FC236}">
                        <a16:creationId xmlns:a16="http://schemas.microsoft.com/office/drawing/2014/main" id="{62EE65A6-21F4-5049-90C3-212EEA229AC2}"/>
                      </a:ext>
                    </a:extLst>
                  </p:cNvPr>
                  <p:cNvSpPr>
                    <a:spLocks noRot="1" noChangeAspect="1" noMove="1" noResize="1" noEditPoints="1" noAdjustHandles="1" noChangeArrowheads="1" noChangeShapeType="1" noTextEdit="1"/>
                  </p:cNvSpPr>
                  <p:nvPr/>
                </p:nvSpPr>
                <p:spPr>
                  <a:xfrm>
                    <a:off x="7683555" y="3963203"/>
                    <a:ext cx="553931" cy="541419"/>
                  </a:xfrm>
                  <a:prstGeom prst="ellipse">
                    <a:avLst/>
                  </a:prstGeom>
                  <a:blipFill>
                    <a:blip r:embed="rId21"/>
                    <a:stretch>
                      <a:fillRect l="-15789" b="-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4A756056-B2C6-7642-8441-CA44C343F618}"/>
                      </a:ext>
                    </a:extLst>
                  </p:cNvPr>
                  <p:cNvSpPr txBox="1"/>
                  <p:nvPr/>
                </p:nvSpPr>
                <p:spPr>
                  <a:xfrm>
                    <a:off x="7735819" y="4487829"/>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34" name="テキスト ボックス 33">
                    <a:extLst>
                      <a:ext uri="{FF2B5EF4-FFF2-40B4-BE49-F238E27FC236}">
                        <a16:creationId xmlns:a16="http://schemas.microsoft.com/office/drawing/2014/main" id="{9B20EC26-7989-9B48-B9BB-846B494A1C5E}"/>
                      </a:ext>
                    </a:extLst>
                  </p:cNvPr>
                  <p:cNvSpPr txBox="1">
                    <a:spLocks noRot="1" noChangeAspect="1" noMove="1" noResize="1" noEditPoints="1" noAdjustHandles="1" noChangeArrowheads="1" noChangeShapeType="1" noTextEdit="1"/>
                  </p:cNvSpPr>
                  <p:nvPr/>
                </p:nvSpPr>
                <p:spPr>
                  <a:xfrm>
                    <a:off x="7735819" y="4487829"/>
                    <a:ext cx="449403" cy="307777"/>
                  </a:xfrm>
                  <a:prstGeom prst="rect">
                    <a:avLst/>
                  </a:prstGeom>
                  <a:blipFill>
                    <a:blip r:embed="rId22"/>
                    <a:stretch>
                      <a:fillRect b="-210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円/楕円 34">
                    <a:extLst>
                      <a:ext uri="{FF2B5EF4-FFF2-40B4-BE49-F238E27FC236}">
                        <a16:creationId xmlns:a16="http://schemas.microsoft.com/office/drawing/2014/main" id="{5FD2FCB0-FB7C-AF44-990E-0042415E43DC}"/>
                      </a:ext>
                    </a:extLst>
                  </p:cNvPr>
                  <p:cNvSpPr/>
                  <p:nvPr/>
                </p:nvSpPr>
                <p:spPr>
                  <a:xfrm>
                    <a:off x="7702823" y="3051364"/>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35" name="円/楕円 34">
                    <a:extLst>
                      <a:ext uri="{FF2B5EF4-FFF2-40B4-BE49-F238E27FC236}">
                        <a16:creationId xmlns:a16="http://schemas.microsoft.com/office/drawing/2014/main" id="{00C2E897-CE9A-0E40-8CCF-7793444AA94D}"/>
                      </a:ext>
                    </a:extLst>
                  </p:cNvPr>
                  <p:cNvSpPr>
                    <a:spLocks noRot="1" noChangeAspect="1" noMove="1" noResize="1" noEditPoints="1" noAdjustHandles="1" noChangeArrowheads="1" noChangeShapeType="1" noTextEdit="1"/>
                  </p:cNvSpPr>
                  <p:nvPr/>
                </p:nvSpPr>
                <p:spPr>
                  <a:xfrm>
                    <a:off x="7702823" y="3051364"/>
                    <a:ext cx="553931" cy="541419"/>
                  </a:xfrm>
                  <a:prstGeom prst="ellipse">
                    <a:avLst/>
                  </a:prstGeom>
                  <a:blipFill>
                    <a:blip r:embed="rId25"/>
                    <a:stretch>
                      <a:fillRect l="-23684"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F3F7C12-5919-7544-AA5E-E3E6AD620397}"/>
                      </a:ext>
                    </a:extLst>
                  </p:cNvPr>
                  <p:cNvSpPr txBox="1"/>
                  <p:nvPr/>
                </p:nvSpPr>
                <p:spPr>
                  <a:xfrm>
                    <a:off x="7739226" y="3575990"/>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36" name="テキスト ボックス 35">
                    <a:extLst>
                      <a:ext uri="{FF2B5EF4-FFF2-40B4-BE49-F238E27FC236}">
                        <a16:creationId xmlns:a16="http://schemas.microsoft.com/office/drawing/2014/main" id="{176722A3-691D-7C4D-900F-9B6B9CDCC9C8}"/>
                      </a:ext>
                    </a:extLst>
                  </p:cNvPr>
                  <p:cNvSpPr txBox="1">
                    <a:spLocks noRot="1" noChangeAspect="1" noMove="1" noResize="1" noEditPoints="1" noAdjustHandles="1" noChangeArrowheads="1" noChangeShapeType="1" noTextEdit="1"/>
                  </p:cNvSpPr>
                  <p:nvPr/>
                </p:nvSpPr>
                <p:spPr>
                  <a:xfrm>
                    <a:off x="7739226" y="3575990"/>
                    <a:ext cx="449403" cy="307777"/>
                  </a:xfrm>
                  <a:prstGeom prst="rect">
                    <a:avLst/>
                  </a:prstGeom>
                  <a:blipFill>
                    <a:blip r:embed="rId18"/>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83D96F5-F0D9-9549-88BB-DA048B7F10BC}"/>
                      </a:ext>
                    </a:extLst>
                  </p:cNvPr>
                  <p:cNvSpPr txBox="1"/>
                  <p:nvPr/>
                </p:nvSpPr>
                <p:spPr>
                  <a:xfrm>
                    <a:off x="2778951" y="5987866"/>
                    <a:ext cx="1477615" cy="486003"/>
                  </a:xfrm>
                  <a:prstGeom prst="rect">
                    <a:avLst/>
                  </a:prstGeom>
                  <a:noFill/>
                </p:spPr>
                <p:txBody>
                  <a:bodyPr wrap="square" rtlCol="0">
                    <a:spAutoFit/>
                  </a:bodyPr>
                  <a:lstStyle/>
                  <a:p>
                    <a:r>
                      <a:rPr kumimoji="1" lang="en-US" altLang="ja-JP" b="0" dirty="0">
                        <a:cs typeface="Yu Gothic" charset="-128"/>
                      </a:rPr>
                      <a:t>Section </a:t>
                    </a:r>
                    <a14:m>
                      <m:oMath xmlns:m="http://schemas.openxmlformats.org/officeDocument/2006/math">
                        <m:r>
                          <a:rPr kumimoji="1" lang="en-US" altLang="ja-JP" b="0" i="1" smtClean="0">
                            <a:latin typeface="Cambria Math" panose="02040503050406030204" pitchFamily="18" charset="0"/>
                            <a:cs typeface="Yu Gothic" charset="-128"/>
                          </a:rPr>
                          <m:t>2</m:t>
                        </m:r>
                      </m:oMath>
                    </a14:m>
                    <a:endParaRPr kumimoji="1" lang="ja-JP" altLang="en-US" dirty="0">
                      <a:ea typeface="Yu Gothic" charset="-128"/>
                      <a:cs typeface="Yu Gothic" charset="-128"/>
                    </a:endParaRPr>
                  </a:p>
                </p:txBody>
              </p:sp>
            </mc:Choice>
            <mc:Fallback xmlns="">
              <p:sp>
                <p:nvSpPr>
                  <p:cNvPr id="37" name="テキスト ボックス 36">
                    <a:extLst>
                      <a:ext uri="{FF2B5EF4-FFF2-40B4-BE49-F238E27FC236}">
                        <a16:creationId xmlns:a16="http://schemas.microsoft.com/office/drawing/2014/main" id="{08CA4A50-D17A-D140-901D-25CE8B6B8230}"/>
                      </a:ext>
                    </a:extLst>
                  </p:cNvPr>
                  <p:cNvSpPr txBox="1">
                    <a:spLocks noRot="1" noChangeAspect="1" noMove="1" noResize="1" noEditPoints="1" noAdjustHandles="1" noChangeArrowheads="1" noChangeShapeType="1" noTextEdit="1"/>
                  </p:cNvSpPr>
                  <p:nvPr/>
                </p:nvSpPr>
                <p:spPr>
                  <a:xfrm>
                    <a:off x="2778951" y="5987866"/>
                    <a:ext cx="1477615" cy="486003"/>
                  </a:xfrm>
                  <a:prstGeom prst="rect">
                    <a:avLst/>
                  </a:prstGeom>
                  <a:blipFill>
                    <a:blip r:embed="rId26"/>
                    <a:stretch>
                      <a:fillRect l="-4167" t="-6667"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758431F-3745-AA48-870E-26BE307AF09C}"/>
                      </a:ext>
                    </a:extLst>
                  </p:cNvPr>
                  <p:cNvSpPr txBox="1"/>
                  <p:nvPr/>
                </p:nvSpPr>
                <p:spPr>
                  <a:xfrm>
                    <a:off x="6725674" y="5980886"/>
                    <a:ext cx="1511810" cy="486003"/>
                  </a:xfrm>
                  <a:prstGeom prst="rect">
                    <a:avLst/>
                  </a:prstGeom>
                  <a:noFill/>
                </p:spPr>
                <p:txBody>
                  <a:bodyPr wrap="square" rtlCol="0">
                    <a:spAutoFit/>
                  </a:bodyPr>
                  <a:lstStyle/>
                  <a:p>
                    <a:r>
                      <a:rPr lang="en-US" altLang="ja-JP" dirty="0">
                        <a:cs typeface="Yu Gothic" charset="-128"/>
                      </a:rPr>
                      <a:t>Section </a:t>
                    </a:r>
                    <a14:m>
                      <m:oMath xmlns:m="http://schemas.openxmlformats.org/officeDocument/2006/math">
                        <m:r>
                          <a:rPr kumimoji="1" lang="en-US" altLang="ja-JP" b="0" i="1" smtClean="0">
                            <a:latin typeface="Cambria Math" panose="02040503050406030204" pitchFamily="18" charset="0"/>
                            <a:cs typeface="Yu Gothic" charset="-128"/>
                          </a:rPr>
                          <m:t>𝑁</m:t>
                        </m:r>
                      </m:oMath>
                    </a14:m>
                    <a:endParaRPr kumimoji="1" lang="ja-JP" altLang="en-US" dirty="0">
                      <a:ea typeface="Yu Gothic" charset="-128"/>
                      <a:cs typeface="Yu Gothic" charset="-128"/>
                    </a:endParaRPr>
                  </a:p>
                </p:txBody>
              </p:sp>
            </mc:Choice>
            <mc:Fallback xmlns="">
              <p:sp>
                <p:nvSpPr>
                  <p:cNvPr id="38" name="テキスト ボックス 37">
                    <a:extLst>
                      <a:ext uri="{FF2B5EF4-FFF2-40B4-BE49-F238E27FC236}">
                        <a16:creationId xmlns:a16="http://schemas.microsoft.com/office/drawing/2014/main" id="{6F058005-022F-A949-9E79-9688799A8B7D}"/>
                      </a:ext>
                    </a:extLst>
                  </p:cNvPr>
                  <p:cNvSpPr txBox="1">
                    <a:spLocks noRot="1" noChangeAspect="1" noMove="1" noResize="1" noEditPoints="1" noAdjustHandles="1" noChangeArrowheads="1" noChangeShapeType="1" noTextEdit="1"/>
                  </p:cNvSpPr>
                  <p:nvPr/>
                </p:nvSpPr>
                <p:spPr>
                  <a:xfrm>
                    <a:off x="6725674" y="5980886"/>
                    <a:ext cx="1511810" cy="486003"/>
                  </a:xfrm>
                  <a:prstGeom prst="rect">
                    <a:avLst/>
                  </a:prstGeom>
                  <a:blipFill>
                    <a:blip r:embed="rId27"/>
                    <a:stretch>
                      <a:fillRect l="-3030" t="-3333" b="-26667"/>
                    </a:stretch>
                  </a:blipFill>
                </p:spPr>
                <p:txBody>
                  <a:bodyPr/>
                  <a:lstStyle/>
                  <a:p>
                    <a:r>
                      <a:rPr lang="ja-JP" altLang="en-US">
                        <a:noFill/>
                      </a:rPr>
                      <a:t> </a:t>
                    </a:r>
                  </a:p>
                </p:txBody>
              </p:sp>
            </mc:Fallback>
          </mc:AlternateContent>
          <p:cxnSp>
            <p:nvCxnSpPr>
              <p:cNvPr id="39" name="直線矢印コネクタ 38">
                <a:extLst>
                  <a:ext uri="{FF2B5EF4-FFF2-40B4-BE49-F238E27FC236}">
                    <a16:creationId xmlns:a16="http://schemas.microsoft.com/office/drawing/2014/main" id="{9DE320CA-0EC9-D947-9FE4-E85D6B696CB3}"/>
                  </a:ext>
                </a:extLst>
              </p:cNvPr>
              <p:cNvCxnSpPr>
                <a:cxnSpLocks/>
                <a:stCxn id="10" idx="6"/>
                <a:endCxn id="12" idx="2"/>
              </p:cNvCxnSpPr>
              <p:nvPr/>
            </p:nvCxnSpPr>
            <p:spPr>
              <a:xfrm>
                <a:off x="1160809" y="4179717"/>
                <a:ext cx="1164008" cy="102122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379A4268-6B07-8E47-AE87-5EDBAD845E7F}"/>
                  </a:ext>
                </a:extLst>
              </p:cNvPr>
              <p:cNvCxnSpPr>
                <a:cxnSpLocks/>
                <a:stCxn id="10" idx="6"/>
                <a:endCxn id="13" idx="2"/>
              </p:cNvCxnSpPr>
              <p:nvPr/>
            </p:nvCxnSpPr>
            <p:spPr>
              <a:xfrm>
                <a:off x="1160809" y="4179717"/>
                <a:ext cx="1164008" cy="5051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0B12FE63-2921-444F-8EA4-C242019CB55B}"/>
                  </a:ext>
                </a:extLst>
              </p:cNvPr>
              <p:cNvCxnSpPr>
                <a:cxnSpLocks/>
                <a:endCxn id="18" idx="2"/>
              </p:cNvCxnSpPr>
              <p:nvPr/>
            </p:nvCxnSpPr>
            <p:spPr>
              <a:xfrm flipV="1">
                <a:off x="1160809" y="3318393"/>
                <a:ext cx="1183276" cy="86132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a:extLst>
                  <a:ext uri="{FF2B5EF4-FFF2-40B4-BE49-F238E27FC236}">
                    <a16:creationId xmlns:a16="http://schemas.microsoft.com/office/drawing/2014/main" id="{6583E589-9D54-5D47-820B-28720B43DDC3}"/>
                  </a:ext>
                </a:extLst>
              </p:cNvPr>
              <p:cNvCxnSpPr>
                <a:cxnSpLocks/>
                <a:stCxn id="18" idx="6"/>
                <a:endCxn id="23" idx="2"/>
              </p:cNvCxnSpPr>
              <p:nvPr/>
            </p:nvCxnSpPr>
            <p:spPr>
              <a:xfrm>
                <a:off x="2898016" y="3318393"/>
                <a:ext cx="123948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a:extLst>
                  <a:ext uri="{FF2B5EF4-FFF2-40B4-BE49-F238E27FC236}">
                    <a16:creationId xmlns:a16="http://schemas.microsoft.com/office/drawing/2014/main" id="{E69D6034-88A5-994B-B15E-D50061C4C4BE}"/>
                  </a:ext>
                </a:extLst>
              </p:cNvPr>
              <p:cNvCxnSpPr>
                <a:cxnSpLocks/>
                <a:stCxn id="13" idx="6"/>
                <a:endCxn id="23" idx="2"/>
              </p:cNvCxnSpPr>
              <p:nvPr/>
            </p:nvCxnSpPr>
            <p:spPr>
              <a:xfrm flipV="1">
                <a:off x="2878748" y="3318393"/>
                <a:ext cx="1258754" cy="91183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49DA2178-A7F5-F740-B81C-973F1259AA21}"/>
                  </a:ext>
                </a:extLst>
              </p:cNvPr>
              <p:cNvCxnSpPr>
                <a:cxnSpLocks/>
                <a:stCxn id="18" idx="6"/>
                <a:endCxn id="21" idx="1"/>
              </p:cNvCxnSpPr>
              <p:nvPr/>
            </p:nvCxnSpPr>
            <p:spPr>
              <a:xfrm>
                <a:off x="2898016" y="3318392"/>
                <a:ext cx="1301340" cy="72042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F4F09696-3E85-F141-8107-2E793356FAF9}"/>
                  </a:ext>
                </a:extLst>
              </p:cNvPr>
              <p:cNvCxnSpPr>
                <a:cxnSpLocks/>
                <a:stCxn id="12" idx="6"/>
                <a:endCxn id="20" idx="2"/>
              </p:cNvCxnSpPr>
              <p:nvPr/>
            </p:nvCxnSpPr>
            <p:spPr>
              <a:xfrm>
                <a:off x="2878748" y="5200945"/>
                <a:ext cx="123948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0CC326C6-F1F9-2B44-A38B-0187FB6D84E9}"/>
                  </a:ext>
                </a:extLst>
              </p:cNvPr>
              <p:cNvCxnSpPr>
                <a:cxnSpLocks/>
                <a:stCxn id="12" idx="6"/>
                <a:endCxn id="21" idx="2"/>
              </p:cNvCxnSpPr>
              <p:nvPr/>
            </p:nvCxnSpPr>
            <p:spPr>
              <a:xfrm flipV="1">
                <a:off x="2878748" y="4230232"/>
                <a:ext cx="1239486" cy="970713"/>
              </a:xfrm>
              <a:prstGeom prst="straightConnector1">
                <a:avLst/>
              </a:prstGeom>
              <a:ln w="3810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DC7F5C73-5178-364A-A451-7278AABA8E61}"/>
                  </a:ext>
                </a:extLst>
              </p:cNvPr>
              <p:cNvCxnSpPr>
                <a:cxnSpLocks/>
                <a:stCxn id="30" idx="6"/>
                <a:endCxn id="35" idx="2"/>
              </p:cNvCxnSpPr>
              <p:nvPr/>
            </p:nvCxnSpPr>
            <p:spPr>
              <a:xfrm>
                <a:off x="6922776" y="3305281"/>
                <a:ext cx="780047" cy="1679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E658A11C-7A4C-C94D-BB95-3D59DC85DDC6}"/>
                  </a:ext>
                </a:extLst>
              </p:cNvPr>
              <p:cNvCxnSpPr>
                <a:cxnSpLocks/>
                <a:stCxn id="28" idx="6"/>
                <a:endCxn id="33" idx="2"/>
              </p:cNvCxnSpPr>
              <p:nvPr/>
            </p:nvCxnSpPr>
            <p:spPr>
              <a:xfrm>
                <a:off x="6903508" y="4217120"/>
                <a:ext cx="780047" cy="1679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a:extLst>
                  <a:ext uri="{FF2B5EF4-FFF2-40B4-BE49-F238E27FC236}">
                    <a16:creationId xmlns:a16="http://schemas.microsoft.com/office/drawing/2014/main" id="{3BC17F37-B254-DB4C-81A2-EBFD61B1B7EF}"/>
                  </a:ext>
                </a:extLst>
              </p:cNvPr>
              <p:cNvCxnSpPr>
                <a:cxnSpLocks/>
                <a:stCxn id="27" idx="6"/>
                <a:endCxn id="32" idx="2"/>
              </p:cNvCxnSpPr>
              <p:nvPr/>
            </p:nvCxnSpPr>
            <p:spPr>
              <a:xfrm>
                <a:off x="6903508" y="5187833"/>
                <a:ext cx="780047" cy="1679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0" name="直線矢印コネクタ 49">
                <a:extLst>
                  <a:ext uri="{FF2B5EF4-FFF2-40B4-BE49-F238E27FC236}">
                    <a16:creationId xmlns:a16="http://schemas.microsoft.com/office/drawing/2014/main" id="{FCDCE616-EA1B-C34C-8288-FEBDAC230022}"/>
                  </a:ext>
                </a:extLst>
              </p:cNvPr>
              <p:cNvCxnSpPr>
                <a:cxnSpLocks/>
                <a:stCxn id="30" idx="6"/>
              </p:cNvCxnSpPr>
              <p:nvPr/>
            </p:nvCxnSpPr>
            <p:spPr>
              <a:xfrm>
                <a:off x="6922776" y="3305281"/>
                <a:ext cx="760779" cy="91168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B7CC0358-AFD3-704B-A0DB-A67B819F62F2}"/>
                  </a:ext>
                </a:extLst>
              </p:cNvPr>
              <p:cNvCxnSpPr>
                <a:cxnSpLocks/>
                <a:stCxn id="28" idx="6"/>
                <a:endCxn id="32" idx="2"/>
              </p:cNvCxnSpPr>
              <p:nvPr/>
            </p:nvCxnSpPr>
            <p:spPr>
              <a:xfrm>
                <a:off x="6903508" y="4217120"/>
                <a:ext cx="780047" cy="98750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2" name="フリーフォーム 51">
                <a:extLst>
                  <a:ext uri="{FF2B5EF4-FFF2-40B4-BE49-F238E27FC236}">
                    <a16:creationId xmlns:a16="http://schemas.microsoft.com/office/drawing/2014/main" id="{A392B8D8-4737-8E47-8149-5B152ED9CE22}"/>
                  </a:ext>
                </a:extLst>
              </p:cNvPr>
              <p:cNvSpPr/>
              <p:nvPr/>
            </p:nvSpPr>
            <p:spPr>
              <a:xfrm>
                <a:off x="2873828" y="4187105"/>
                <a:ext cx="1143000" cy="953265"/>
              </a:xfrm>
              <a:custGeom>
                <a:avLst/>
                <a:gdLst>
                  <a:gd name="connsiteX0" fmla="*/ 0 w 1143000"/>
                  <a:gd name="connsiteY0" fmla="*/ 953265 h 953265"/>
                  <a:gd name="connsiteX1" fmla="*/ 326571 w 1143000"/>
                  <a:gd name="connsiteY1" fmla="*/ 125951 h 953265"/>
                  <a:gd name="connsiteX2" fmla="*/ 1143000 w 1143000"/>
                  <a:gd name="connsiteY2" fmla="*/ 17093 h 953265"/>
                </a:gdLst>
                <a:ahLst/>
                <a:cxnLst>
                  <a:cxn ang="0">
                    <a:pos x="connsiteX0" y="connsiteY0"/>
                  </a:cxn>
                  <a:cxn ang="0">
                    <a:pos x="connsiteX1" y="connsiteY1"/>
                  </a:cxn>
                  <a:cxn ang="0">
                    <a:pos x="connsiteX2" y="connsiteY2"/>
                  </a:cxn>
                </a:cxnLst>
                <a:rect l="l" t="t" r="r" b="b"/>
                <a:pathLst>
                  <a:path w="1143000" h="953265">
                    <a:moveTo>
                      <a:pt x="0" y="953265"/>
                    </a:moveTo>
                    <a:cubicBezTo>
                      <a:pt x="68035" y="617622"/>
                      <a:pt x="136071" y="281980"/>
                      <a:pt x="326571" y="125951"/>
                    </a:cubicBezTo>
                    <a:cubicBezTo>
                      <a:pt x="517071" y="-30078"/>
                      <a:pt x="830035" y="-6493"/>
                      <a:pt x="1143000" y="17093"/>
                    </a:cubicBezTo>
                  </a:path>
                </a:pathLst>
              </a:custGeom>
              <a:ln w="3810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3" name="フリーフォーム 52">
                <a:extLst>
                  <a:ext uri="{FF2B5EF4-FFF2-40B4-BE49-F238E27FC236}">
                    <a16:creationId xmlns:a16="http://schemas.microsoft.com/office/drawing/2014/main" id="{6F948ACC-4FE7-644F-93D8-7F619C8FD4F5}"/>
                  </a:ext>
                </a:extLst>
              </p:cNvPr>
              <p:cNvSpPr/>
              <p:nvPr/>
            </p:nvSpPr>
            <p:spPr>
              <a:xfrm>
                <a:off x="2917371" y="4487227"/>
                <a:ext cx="1230086" cy="718457"/>
              </a:xfrm>
              <a:custGeom>
                <a:avLst/>
                <a:gdLst>
                  <a:gd name="connsiteX0" fmla="*/ 0 w 1230086"/>
                  <a:gd name="connsiteY0" fmla="*/ 718457 h 718457"/>
                  <a:gd name="connsiteX1" fmla="*/ 816428 w 1230086"/>
                  <a:gd name="connsiteY1" fmla="*/ 566057 h 718457"/>
                  <a:gd name="connsiteX2" fmla="*/ 1230086 w 1230086"/>
                  <a:gd name="connsiteY2" fmla="*/ 0 h 718457"/>
                </a:gdLst>
                <a:ahLst/>
                <a:cxnLst>
                  <a:cxn ang="0">
                    <a:pos x="connsiteX0" y="connsiteY0"/>
                  </a:cxn>
                  <a:cxn ang="0">
                    <a:pos x="connsiteX1" y="connsiteY1"/>
                  </a:cxn>
                  <a:cxn ang="0">
                    <a:pos x="connsiteX2" y="connsiteY2"/>
                  </a:cxn>
                </a:cxnLst>
                <a:rect l="l" t="t" r="r" b="b"/>
                <a:pathLst>
                  <a:path w="1230086" h="718457">
                    <a:moveTo>
                      <a:pt x="0" y="718457"/>
                    </a:moveTo>
                    <a:cubicBezTo>
                      <a:pt x="305707" y="702128"/>
                      <a:pt x="611414" y="685800"/>
                      <a:pt x="816428" y="566057"/>
                    </a:cubicBezTo>
                    <a:cubicBezTo>
                      <a:pt x="1021442" y="446314"/>
                      <a:pt x="1125764" y="223157"/>
                      <a:pt x="1230086" y="0"/>
                    </a:cubicBezTo>
                  </a:path>
                </a:pathLst>
              </a:custGeom>
              <a:ln w="3810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4" name="四角形吹き出し 53">
                    <a:extLst>
                      <a:ext uri="{FF2B5EF4-FFF2-40B4-BE49-F238E27FC236}">
                        <a16:creationId xmlns:a16="http://schemas.microsoft.com/office/drawing/2014/main" id="{E05F119D-5509-C546-9E9C-3B8DD1FFE6A5}"/>
                      </a:ext>
                    </a:extLst>
                  </p:cNvPr>
                  <p:cNvSpPr/>
                  <p:nvPr/>
                </p:nvSpPr>
                <p:spPr>
                  <a:xfrm>
                    <a:off x="4080947" y="5523767"/>
                    <a:ext cx="4175807" cy="1080810"/>
                  </a:xfrm>
                  <a:prstGeom prst="wedgeRectCallout">
                    <a:avLst>
                      <a:gd name="adj1" fmla="val -40809"/>
                      <a:gd name="adj2" fmla="val -121735"/>
                    </a:avLst>
                  </a:prstGeom>
                  <a:solidFill>
                    <a:schemeClr val="bg1"/>
                  </a:solid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Edge </a:t>
                    </a:r>
                    <a14:m>
                      <m:oMath xmlns:m="http://schemas.openxmlformats.org/officeDocument/2006/math">
                        <m:r>
                          <a:rPr lang="en-US" altLang="ja-JP" sz="2000" i="1" dirty="0" smtClean="0">
                            <a:solidFill>
                              <a:schemeClr val="tx1"/>
                            </a:solidFill>
                            <a:latin typeface="Cambria Math" panose="02040503050406030204" pitchFamily="18" charset="0"/>
                          </a:rPr>
                          <m:t>𝑒</m:t>
                        </m:r>
                      </m:oMath>
                    </a14:m>
                    <a:r>
                      <a:rPr lang="en-US" altLang="ja-JP" sz="2000" dirty="0">
                        <a:solidFill>
                          <a:schemeClr val="tx1"/>
                        </a:solidFill>
                      </a:rPr>
                      <a:t> has two type of weight;</a:t>
                    </a:r>
                    <a:br>
                      <a:rPr lang="en-US" altLang="ja-JP" sz="2000" dirty="0">
                        <a:solidFill>
                          <a:schemeClr val="tx1"/>
                        </a:solidFill>
                      </a:rPr>
                    </a:br>
                    <a:r>
                      <a:rPr lang="en-US" altLang="ja-JP" sz="2000" dirty="0">
                        <a:solidFill>
                          <a:schemeClr val="tx1"/>
                        </a:solidFill>
                      </a:rPr>
                      <a:t>(</a:t>
                    </a:r>
                    <a14:m>
                      <m:oMath xmlns:m="http://schemas.openxmlformats.org/officeDocument/2006/math">
                        <m:r>
                          <m:rPr>
                            <m:sty m:val="p"/>
                          </m:rPr>
                          <a:rPr lang="en-US" altLang="ja-JP" sz="2000" i="1" dirty="0">
                            <a:solidFill>
                              <a:schemeClr val="tx1"/>
                            </a:solidFill>
                            <a:latin typeface="Cambria Math" panose="02040503050406030204" pitchFamily="18" charset="0"/>
                          </a:rPr>
                          <m:t>s</m:t>
                        </m:r>
                        <m:r>
                          <a:rPr lang="en-US" altLang="ja-JP" sz="2000" b="0" i="1" dirty="0" smtClean="0">
                            <a:solidFill>
                              <a:schemeClr val="tx1"/>
                            </a:solidFill>
                            <a:latin typeface="Cambria Math" panose="02040503050406030204" pitchFamily="18" charset="0"/>
                          </a:rPr>
                          <m:t>(</m:t>
                        </m:r>
                        <m:r>
                          <a:rPr lang="en-US" altLang="ja-JP" sz="2000" b="0" i="1" dirty="0" smtClean="0">
                            <a:solidFill>
                              <a:schemeClr val="tx1"/>
                            </a:solidFill>
                            <a:latin typeface="Cambria Math" panose="02040503050406030204" pitchFamily="18" charset="0"/>
                          </a:rPr>
                          <m:t>𝑒</m:t>
                        </m:r>
                        <m:r>
                          <a:rPr lang="en-US" altLang="ja-JP" sz="2000" b="0" i="0" dirty="0" smtClean="0">
                            <a:solidFill>
                              <a:schemeClr val="tx1"/>
                            </a:solidFill>
                            <a:latin typeface="Cambria Math" panose="02040503050406030204" pitchFamily="18" charset="0"/>
                          </a:rPr>
                          <m:t>)</m:t>
                        </m:r>
                      </m:oMath>
                    </a14:m>
                    <a:r>
                      <a:rPr kumimoji="1" lang="en-US" altLang="ja-JP" sz="2000" dirty="0">
                        <a:solidFill>
                          <a:schemeClr val="tx1"/>
                        </a:solidFill>
                      </a:rPr>
                      <a:t>, </a:t>
                    </a:r>
                    <a14:m>
                      <m:oMath xmlns:m="http://schemas.openxmlformats.org/officeDocument/2006/math">
                        <m:r>
                          <a:rPr kumimoji="1" lang="en-US" altLang="ja-JP" sz="2000" i="1" dirty="0" smtClean="0">
                            <a:solidFill>
                              <a:schemeClr val="tx1"/>
                            </a:solidFill>
                            <a:latin typeface="Cambria Math" panose="02040503050406030204" pitchFamily="18" charset="0"/>
                          </a:rPr>
                          <m:t>𝑓</m:t>
                        </m:r>
                        <m:r>
                          <a:rPr kumimoji="1" lang="en-US" altLang="ja-JP" sz="2000" i="1" dirty="0" smtClean="0">
                            <a:solidFill>
                              <a:schemeClr val="tx1"/>
                            </a:solidFill>
                            <a:latin typeface="Cambria Math" panose="02040503050406030204" pitchFamily="18" charset="0"/>
                          </a:rPr>
                          <m:t>(</m:t>
                        </m:r>
                        <m:r>
                          <a:rPr kumimoji="1" lang="en-US" altLang="ja-JP" sz="2000" i="1" dirty="0" smtClean="0">
                            <a:solidFill>
                              <a:schemeClr val="tx1"/>
                            </a:solidFill>
                            <a:latin typeface="Cambria Math" panose="02040503050406030204" pitchFamily="18" charset="0"/>
                          </a:rPr>
                          <m:t>𝑒</m:t>
                        </m:r>
                        <m:r>
                          <a:rPr kumimoji="1" lang="en-US" altLang="ja-JP" sz="2000" b="0" i="1" dirty="0" smtClean="0">
                            <a:solidFill>
                              <a:schemeClr val="tx1"/>
                            </a:solidFill>
                            <a:latin typeface="Cambria Math" panose="02040503050406030204" pitchFamily="18" charset="0"/>
                          </a:rPr>
                          <m:t>))</m:t>
                        </m:r>
                      </m:oMath>
                    </a14:m>
                    <a:r>
                      <a:rPr kumimoji="1" lang="en-US" altLang="ja-JP" sz="2000" dirty="0">
                        <a:solidFill>
                          <a:schemeClr val="tx1"/>
                        </a:solidFill>
                      </a:rPr>
                      <a:t> = (</a:t>
                    </a:r>
                    <a14:m>
                      <m:oMath xmlns:m="http://schemas.openxmlformats.org/officeDocument/2006/math">
                        <m:r>
                          <m:rPr>
                            <m:sty m:val="p"/>
                          </m:rPr>
                          <a:rPr lang="en-US" altLang="ja-JP" sz="2000">
                            <a:solidFill>
                              <a:schemeClr val="tx1"/>
                            </a:solidFill>
                            <a:latin typeface="Cambria Math" panose="02040503050406030204" pitchFamily="18" charset="0"/>
                          </a:rPr>
                          <m:t>Δ</m:t>
                        </m:r>
                      </m:oMath>
                    </a14:m>
                    <a:r>
                      <a:rPr lang="en-US" altLang="ja-JP" sz="2000" dirty="0">
                        <a:solidFill>
                          <a:schemeClr val="tx1"/>
                        </a:solidFill>
                      </a:rPr>
                      <a:t>SOC, </a:t>
                    </a:r>
                    <a14:m>
                      <m:oMath xmlns:m="http://schemas.openxmlformats.org/officeDocument/2006/math">
                        <m:r>
                          <m:rPr>
                            <m:sty m:val="p"/>
                          </m:rPr>
                          <a:rPr lang="en-US" altLang="ja-JP" sz="2000">
                            <a:solidFill>
                              <a:schemeClr val="tx1"/>
                            </a:solidFill>
                            <a:latin typeface="Cambria Math" panose="02040503050406030204" pitchFamily="18" charset="0"/>
                          </a:rPr>
                          <m:t>Δ</m:t>
                        </m:r>
                      </m:oMath>
                    </a14:m>
                    <a:r>
                      <a:rPr lang="en-US" altLang="ja-JP" sz="2000" dirty="0">
                        <a:solidFill>
                          <a:schemeClr val="tx1"/>
                        </a:solidFill>
                      </a:rPr>
                      <a:t>Fuel)</a:t>
                    </a:r>
                    <a:endParaRPr kumimoji="1" lang="ja-JP" altLang="en-US" sz="2000">
                      <a:solidFill>
                        <a:schemeClr val="tx1"/>
                      </a:solidFill>
                    </a:endParaRPr>
                  </a:p>
                </p:txBody>
              </p:sp>
            </mc:Choice>
            <mc:Fallback xmlns="">
              <p:sp>
                <p:nvSpPr>
                  <p:cNvPr id="54" name="四角形吹き出し 53">
                    <a:extLst>
                      <a:ext uri="{FF2B5EF4-FFF2-40B4-BE49-F238E27FC236}">
                        <a16:creationId xmlns:a16="http://schemas.microsoft.com/office/drawing/2014/main" id="{E05F119D-5509-C546-9E9C-3B8DD1FFE6A5}"/>
                      </a:ext>
                    </a:extLst>
                  </p:cNvPr>
                  <p:cNvSpPr>
                    <a:spLocks noRot="1" noChangeAspect="1" noMove="1" noResize="1" noEditPoints="1" noAdjustHandles="1" noChangeArrowheads="1" noChangeShapeType="1" noTextEdit="1"/>
                  </p:cNvSpPr>
                  <p:nvPr/>
                </p:nvSpPr>
                <p:spPr>
                  <a:xfrm>
                    <a:off x="4080947" y="5523767"/>
                    <a:ext cx="4175807" cy="1080810"/>
                  </a:xfrm>
                  <a:prstGeom prst="wedgeRectCallout">
                    <a:avLst>
                      <a:gd name="adj1" fmla="val -40809"/>
                      <a:gd name="adj2" fmla="val -121735"/>
                    </a:avLst>
                  </a:prstGeom>
                  <a:blipFill>
                    <a:blip r:embed="rId28"/>
                    <a:stretch>
                      <a:fillRect l="-366" b="-855"/>
                    </a:stretch>
                  </a:blipFill>
                  <a:ln w="31750">
                    <a:solidFill>
                      <a:schemeClr val="accent5"/>
                    </a:solidFill>
                  </a:ln>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9" name="円/楕円 68">
                  <a:extLst>
                    <a:ext uri="{FF2B5EF4-FFF2-40B4-BE49-F238E27FC236}">
                      <a16:creationId xmlns:a16="http://schemas.microsoft.com/office/drawing/2014/main" id="{3ABD3377-FC86-BE4C-B821-3BC4EE9E540C}"/>
                    </a:ext>
                  </a:extLst>
                </p:cNvPr>
                <p:cNvSpPr/>
                <p:nvPr/>
              </p:nvSpPr>
              <p:spPr>
                <a:xfrm>
                  <a:off x="8005028" y="3377515"/>
                  <a:ext cx="453706" cy="4114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𝑒𝑛𝑑</m:t>
                            </m:r>
                          </m:sub>
                        </m:sSub>
                      </m:oMath>
                    </m:oMathPara>
                  </a14:m>
                  <a:endParaRPr kumimoji="1" lang="ja-JP" altLang="en-US"/>
                </a:p>
              </p:txBody>
            </p:sp>
          </mc:Choice>
          <mc:Fallback xmlns="">
            <p:sp>
              <p:nvSpPr>
                <p:cNvPr id="69" name="円/楕円 68">
                  <a:extLst>
                    <a:ext uri="{FF2B5EF4-FFF2-40B4-BE49-F238E27FC236}">
                      <a16:creationId xmlns:a16="http://schemas.microsoft.com/office/drawing/2014/main" id="{3ABD3377-FC86-BE4C-B821-3BC4EE9E540C}"/>
                    </a:ext>
                  </a:extLst>
                </p:cNvPr>
                <p:cNvSpPr>
                  <a:spLocks noRot="1" noChangeAspect="1" noMove="1" noResize="1" noEditPoints="1" noAdjustHandles="1" noChangeArrowheads="1" noChangeShapeType="1" noTextEdit="1"/>
                </p:cNvSpPr>
                <p:nvPr/>
              </p:nvSpPr>
              <p:spPr>
                <a:xfrm>
                  <a:off x="8005028" y="3377515"/>
                  <a:ext cx="453706" cy="411444"/>
                </a:xfrm>
                <a:prstGeom prst="ellipse">
                  <a:avLst/>
                </a:prstGeom>
                <a:blipFill>
                  <a:blip r:embed="rId29"/>
                  <a:stretch>
                    <a:fillRect l="-39474" r="-13158" b="-5882"/>
                  </a:stretch>
                </a:blipFill>
              </p:spPr>
              <p:txBody>
                <a:bodyPr/>
                <a:lstStyle/>
                <a:p>
                  <a:r>
                    <a:rPr lang="ja-JP" altLang="en-US">
                      <a:noFill/>
                    </a:rPr>
                    <a:t> </a:t>
                  </a:r>
                </a:p>
              </p:txBody>
            </p:sp>
          </mc:Fallback>
        </mc:AlternateContent>
        <p:cxnSp>
          <p:nvCxnSpPr>
            <p:cNvPr id="70" name="直線矢印コネクタ 69">
              <a:extLst>
                <a:ext uri="{FF2B5EF4-FFF2-40B4-BE49-F238E27FC236}">
                  <a16:creationId xmlns:a16="http://schemas.microsoft.com/office/drawing/2014/main" id="{61E84EE6-CA95-6B41-A826-CA891FE459CF}"/>
                </a:ext>
              </a:extLst>
            </p:cNvPr>
            <p:cNvCxnSpPr>
              <a:cxnSpLocks/>
              <a:stCxn id="35" idx="5"/>
              <a:endCxn id="69" idx="1"/>
            </p:cNvCxnSpPr>
            <p:nvPr/>
          </p:nvCxnSpPr>
          <p:spPr>
            <a:xfrm>
              <a:off x="7338284" y="3035765"/>
              <a:ext cx="733188" cy="4020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a:extLst>
                <a:ext uri="{FF2B5EF4-FFF2-40B4-BE49-F238E27FC236}">
                  <a16:creationId xmlns:a16="http://schemas.microsoft.com/office/drawing/2014/main" id="{D757417F-240E-284D-BF85-87F0BD95F40D}"/>
                </a:ext>
              </a:extLst>
            </p:cNvPr>
            <p:cNvCxnSpPr>
              <a:cxnSpLocks/>
              <a:stCxn id="33" idx="6"/>
              <a:endCxn id="69" idx="2"/>
            </p:cNvCxnSpPr>
            <p:nvPr/>
          </p:nvCxnSpPr>
          <p:spPr>
            <a:xfrm flipV="1">
              <a:off x="7388946" y="3583237"/>
              <a:ext cx="616082"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8" name="直線矢印コネクタ 77">
              <a:extLst>
                <a:ext uri="{FF2B5EF4-FFF2-40B4-BE49-F238E27FC236}">
                  <a16:creationId xmlns:a16="http://schemas.microsoft.com/office/drawing/2014/main" id="{459D4E91-D76D-6B44-9510-8654535D558B}"/>
                </a:ext>
              </a:extLst>
            </p:cNvPr>
            <p:cNvCxnSpPr>
              <a:cxnSpLocks/>
              <a:stCxn id="32" idx="7"/>
              <a:endCxn id="69" idx="3"/>
            </p:cNvCxnSpPr>
            <p:nvPr/>
          </p:nvCxnSpPr>
          <p:spPr>
            <a:xfrm flipV="1">
              <a:off x="7322502" y="3728704"/>
              <a:ext cx="748970" cy="44674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9B965A0B-26E3-374D-8A89-31EF72F075D6}"/>
                  </a:ext>
                </a:extLst>
              </p:cNvPr>
              <p:cNvSpPr/>
              <p:nvPr/>
            </p:nvSpPr>
            <p:spPr>
              <a:xfrm>
                <a:off x="7451180" y="4738464"/>
                <a:ext cx="1892339" cy="646331"/>
              </a:xfrm>
              <a:prstGeom prst="rect">
                <a:avLst/>
              </a:prstGeom>
            </p:spPr>
            <p:txBody>
              <a:bodyPr wrap="square">
                <a:spAutoFit/>
              </a:bodyPr>
              <a:lstStyle/>
              <a:p>
                <a:r>
                  <a:rPr lang="en-US" altLang="ja-JP" dirty="0">
                    <a:solidFill>
                      <a:schemeClr val="tx1">
                        <a:lumMod val="85000"/>
                        <a:lumOff val="15000"/>
                      </a:schemeClr>
                    </a:solidFill>
                  </a:rPr>
                  <a:t>※</a:t>
                </a:r>
                <a:r>
                  <a:rPr lang="en" altLang="ja-JP" dirty="0">
                    <a:solidFill>
                      <a:schemeClr val="tx1">
                        <a:lumMod val="85000"/>
                        <a:lumOff val="15000"/>
                      </a:schemeClr>
                    </a:solidFill>
                  </a:rPr>
                  <a:t>SOC</a:t>
                </a:r>
                <a14:m>
                  <m:oMath xmlns:m="http://schemas.openxmlformats.org/officeDocument/2006/math">
                    <m:r>
                      <a:rPr lang="en-US" altLang="ja-JP" b="0" i="1">
                        <a:solidFill>
                          <a:schemeClr val="tx1">
                            <a:lumMod val="85000"/>
                            <a:lumOff val="15000"/>
                          </a:schemeClr>
                        </a:solidFill>
                        <a:latin typeface="Cambria Math" panose="02040503050406030204" pitchFamily="18" charset="0"/>
                      </a:rPr>
                      <m:t>⋯</m:t>
                    </m:r>
                  </m:oMath>
                </a14:m>
                <a:r>
                  <a:rPr lang="en" altLang="ja-JP" dirty="0">
                    <a:solidFill>
                      <a:schemeClr val="tx1">
                        <a:lumMod val="85000"/>
                        <a:lumOff val="15000"/>
                      </a:schemeClr>
                    </a:solidFill>
                  </a:rPr>
                  <a:t>State of battery Charge</a:t>
                </a:r>
                <a:endParaRPr lang="ja-JP" altLang="en-US">
                  <a:solidFill>
                    <a:schemeClr val="tx1">
                      <a:lumMod val="85000"/>
                      <a:lumOff val="15000"/>
                    </a:schemeClr>
                  </a:solidFill>
                </a:endParaRPr>
              </a:p>
            </p:txBody>
          </p:sp>
        </mc:Choice>
        <mc:Fallback xmlns="">
          <p:sp>
            <p:nvSpPr>
              <p:cNvPr id="4" name="正方形/長方形 3">
                <a:extLst>
                  <a:ext uri="{FF2B5EF4-FFF2-40B4-BE49-F238E27FC236}">
                    <a16:creationId xmlns:a16="http://schemas.microsoft.com/office/drawing/2014/main" id="{9B965A0B-26E3-374D-8A89-31EF72F075D6}"/>
                  </a:ext>
                </a:extLst>
              </p:cNvPr>
              <p:cNvSpPr>
                <a:spLocks noRot="1" noChangeAspect="1" noMove="1" noResize="1" noEditPoints="1" noAdjustHandles="1" noChangeArrowheads="1" noChangeShapeType="1" noTextEdit="1"/>
              </p:cNvSpPr>
              <p:nvPr/>
            </p:nvSpPr>
            <p:spPr>
              <a:xfrm>
                <a:off x="7451180" y="4738464"/>
                <a:ext cx="1892339" cy="646331"/>
              </a:xfrm>
              <a:prstGeom prst="rect">
                <a:avLst/>
              </a:prstGeom>
              <a:blipFill>
                <a:blip r:embed="rId30"/>
                <a:stretch>
                  <a:fillRect l="-2667" t="-5769" b="-134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118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30EE2-AACB-A34D-8E79-715CC8C32E08}"/>
              </a:ext>
            </a:extLst>
          </p:cNvPr>
          <p:cNvSpPr>
            <a:spLocks noGrp="1"/>
          </p:cNvSpPr>
          <p:nvPr>
            <p:ph type="title"/>
          </p:nvPr>
        </p:nvSpPr>
        <p:spPr>
          <a:xfrm>
            <a:off x="628650" y="328494"/>
            <a:ext cx="8619854" cy="553654"/>
          </a:xfrm>
        </p:spPr>
        <p:txBody>
          <a:bodyPr>
            <a:normAutofit/>
          </a:bodyPr>
          <a:lstStyle/>
          <a:p>
            <a:r>
              <a:rPr lang="en" altLang="ja-JP" sz="3000" dirty="0"/>
              <a:t>Local: Optimization of Vehicle Control on a Sections</a:t>
            </a:r>
            <a:endParaRPr kumimoji="1" lang="ja-JP" altLang="en-US" sz="3000"/>
          </a:p>
        </p:txBody>
      </p:sp>
      <p:sp>
        <p:nvSpPr>
          <p:cNvPr id="5" name="スライド番号プレースホルダー 4">
            <a:extLst>
              <a:ext uri="{FF2B5EF4-FFF2-40B4-BE49-F238E27FC236}">
                <a16:creationId xmlns:a16="http://schemas.microsoft.com/office/drawing/2014/main" id="{5C9AE09F-0B13-D147-ABC7-C221AC76AB79}"/>
              </a:ext>
            </a:extLst>
          </p:cNvPr>
          <p:cNvSpPr>
            <a:spLocks noGrp="1"/>
          </p:cNvSpPr>
          <p:nvPr>
            <p:ph type="sldNum" sz="quarter" idx="4"/>
          </p:nvPr>
        </p:nvSpPr>
        <p:spPr/>
        <p:txBody>
          <a:bodyPr/>
          <a:lstStyle/>
          <a:p>
            <a:fld id="{4E24F90A-FF2F-9F41-89D7-D74261B91ACF}" type="slidenum">
              <a:rPr kumimoji="1" lang="ja-JP" altLang="en-US" smtClean="0"/>
              <a:t>19</a:t>
            </a:fld>
            <a:endParaRPr kumimoji="1" lang="ja-JP" altLang="en-US"/>
          </a:p>
        </p:txBody>
      </p:sp>
      <p:sp>
        <p:nvSpPr>
          <p:cNvPr id="18" name="テキスト ボックス 17">
            <a:extLst>
              <a:ext uri="{FF2B5EF4-FFF2-40B4-BE49-F238E27FC236}">
                <a16:creationId xmlns:a16="http://schemas.microsoft.com/office/drawing/2014/main" id="{DBFCA66E-258C-2C40-BD3B-08A92E58A59B}"/>
              </a:ext>
            </a:extLst>
          </p:cNvPr>
          <p:cNvSpPr txBox="1"/>
          <p:nvPr/>
        </p:nvSpPr>
        <p:spPr>
          <a:xfrm>
            <a:off x="628649" y="1992011"/>
            <a:ext cx="7536553" cy="769441"/>
          </a:xfrm>
          <a:prstGeom prst="rect">
            <a:avLst/>
          </a:prstGeom>
          <a:noFill/>
        </p:spPr>
        <p:txBody>
          <a:bodyPr wrap="square" rtlCol="0">
            <a:spAutoFit/>
          </a:bodyPr>
          <a:lstStyle/>
          <a:p>
            <a:pPr marL="285750" indent="-285750">
              <a:buFont typeface="Arial" panose="020B0604020202020204" pitchFamily="34" charset="0"/>
              <a:buChar char="•"/>
            </a:pPr>
            <a:r>
              <a:rPr lang="en-US" altLang="ja-JP" sz="2200" dirty="0"/>
              <a:t>When should we operate the engine in Driving Cycle?</a:t>
            </a:r>
            <a:endParaRPr lang="en" altLang="ja-JP" sz="2200" dirty="0"/>
          </a:p>
          <a:p>
            <a:pPr marL="285750" indent="-285750">
              <a:buFont typeface="Arial" panose="020B0604020202020204" pitchFamily="34" charset="0"/>
              <a:buChar char="•"/>
            </a:pPr>
            <a:r>
              <a:rPr lang="en" altLang="ja-JP" sz="2200" dirty="0"/>
              <a:t>Where should we set the engine operating point?</a:t>
            </a:r>
            <a:endParaRPr kumimoji="1" lang="en-US" altLang="ja-JP" sz="2200" dirty="0"/>
          </a:p>
        </p:txBody>
      </p:sp>
      <p:sp>
        <p:nvSpPr>
          <p:cNvPr id="19" name="テキスト ボックス 18">
            <a:extLst>
              <a:ext uri="{FF2B5EF4-FFF2-40B4-BE49-F238E27FC236}">
                <a16:creationId xmlns:a16="http://schemas.microsoft.com/office/drawing/2014/main" id="{B94A7C78-591F-2A45-9E96-C48A87A767E5}"/>
              </a:ext>
            </a:extLst>
          </p:cNvPr>
          <p:cNvSpPr txBox="1"/>
          <p:nvPr/>
        </p:nvSpPr>
        <p:spPr>
          <a:xfrm>
            <a:off x="579429" y="2952169"/>
            <a:ext cx="6862377" cy="1384995"/>
          </a:xfrm>
          <a:prstGeom prst="rect">
            <a:avLst/>
          </a:prstGeom>
          <a:noFill/>
        </p:spPr>
        <p:txBody>
          <a:bodyPr wrap="square" rtlCol="0">
            <a:spAutoFit/>
          </a:bodyPr>
          <a:lstStyle/>
          <a:p>
            <a:r>
              <a:rPr lang="en-US" altLang="ja-JP" sz="2400" u="sng" dirty="0"/>
              <a:t>When</a:t>
            </a:r>
          </a:p>
          <a:p>
            <a:pPr marL="285750" indent="-285750">
              <a:buFont typeface="Arial" panose="020B0604020202020204" pitchFamily="34" charset="0"/>
              <a:buChar char="•"/>
            </a:pPr>
            <a:r>
              <a:rPr lang="en-US" altLang="ja-JP" sz="2000" dirty="0"/>
              <a:t>We generate some </a:t>
            </a:r>
            <a:r>
              <a:rPr lang="en-US" altLang="ja-JP" sz="2000" b="1" dirty="0"/>
              <a:t>simple</a:t>
            </a:r>
            <a:r>
              <a:rPr lang="en-US" altLang="ja-JP" sz="2000" dirty="0"/>
              <a:t> driving patterns of HV and EV</a:t>
            </a:r>
          </a:p>
          <a:p>
            <a:pPr marL="742950" lvl="1" indent="-285750">
              <a:buFont typeface="Arial" panose="020B0604020202020204" pitchFamily="34" charset="0"/>
              <a:buChar char="•"/>
            </a:pPr>
            <a:r>
              <a:rPr lang="en" altLang="ja-JP" sz="2000" dirty="0">
                <a:latin typeface="CMR10"/>
              </a:rPr>
              <a:t>There exist at most one continuous</a:t>
            </a:r>
            <a:br>
              <a:rPr lang="en" altLang="ja-JP" sz="2000" dirty="0">
                <a:latin typeface="CMR10"/>
              </a:rPr>
            </a:br>
            <a:r>
              <a:rPr lang="en" altLang="ja-JP" sz="2000" dirty="0">
                <a:latin typeface="CMR10"/>
              </a:rPr>
              <a:t>HV and EV driving mode in one section</a:t>
            </a:r>
          </a:p>
        </p:txBody>
      </p:sp>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960775F7-382A-414D-98EB-F1908D5EDCA5}"/>
                  </a:ext>
                </a:extLst>
              </p:cNvPr>
              <p:cNvSpPr txBox="1"/>
              <p:nvPr/>
            </p:nvSpPr>
            <p:spPr>
              <a:xfrm>
                <a:off x="585851" y="945081"/>
                <a:ext cx="8311406" cy="923330"/>
              </a:xfrm>
              <a:prstGeom prst="rect">
                <a:avLst/>
              </a:prstGeom>
              <a:noFill/>
            </p:spPr>
            <p:txBody>
              <a:bodyPr wrap="square" rtlCol="0">
                <a:spAutoFit/>
              </a:bodyPr>
              <a:lstStyle/>
              <a:p>
                <a:r>
                  <a:rPr lang="en-US" altLang="ja-JP" dirty="0"/>
                  <a:t>We optimize vehicle control on a section where</a:t>
                </a:r>
                <a:endParaRPr lang="en-US" altLang="ja-JP" b="1" dirty="0">
                  <a:latin typeface="Cambria Math" panose="02040503050406030204" pitchFamily="18" charset="0"/>
                </a:endParaRPr>
              </a:p>
              <a:p>
                <a:pPr marL="457200" indent="-457200">
                  <a:buAutoNum type="arabicPeriod"/>
                </a:pPr>
                <a14:m>
                  <m:oMath xmlns:m="http://schemas.openxmlformats.org/officeDocument/2006/math">
                    <m:r>
                      <m:rPr>
                        <m:sty m:val="p"/>
                      </m:rPr>
                      <a:rPr lang="en-US" altLang="ja-JP" b="0" i="0" smtClean="0">
                        <a:latin typeface="Cambria Math" panose="02040503050406030204" pitchFamily="18" charset="0"/>
                      </a:rPr>
                      <m:t>Δ</m:t>
                    </m:r>
                  </m:oMath>
                </a14:m>
                <a:r>
                  <a:rPr lang="en" altLang="ja-JP" dirty="0"/>
                  <a:t>SOC is fixed</a:t>
                </a:r>
                <a:endParaRPr lang="en-US" altLang="ja-JP" dirty="0"/>
              </a:p>
              <a:p>
                <a:pPr marL="457200" indent="-457200">
                  <a:buAutoNum type="arabicPeriod"/>
                </a:pPr>
                <a:r>
                  <a:rPr lang="en-US" altLang="ja-JP" dirty="0"/>
                  <a:t>State cluster at the start and end points are fixed</a:t>
                </a:r>
              </a:p>
            </p:txBody>
          </p:sp>
        </mc:Choice>
        <mc:Fallback xmlns="">
          <p:sp>
            <p:nvSpPr>
              <p:cNvPr id="64" name="テキスト ボックス 63">
                <a:extLst>
                  <a:ext uri="{FF2B5EF4-FFF2-40B4-BE49-F238E27FC236}">
                    <a16:creationId xmlns:a16="http://schemas.microsoft.com/office/drawing/2014/main" id="{960775F7-382A-414D-98EB-F1908D5EDCA5}"/>
                  </a:ext>
                </a:extLst>
              </p:cNvPr>
              <p:cNvSpPr txBox="1">
                <a:spLocks noRot="1" noChangeAspect="1" noMove="1" noResize="1" noEditPoints="1" noAdjustHandles="1" noChangeArrowheads="1" noChangeShapeType="1" noTextEdit="1"/>
              </p:cNvSpPr>
              <p:nvPr/>
            </p:nvSpPr>
            <p:spPr>
              <a:xfrm>
                <a:off x="585851" y="945081"/>
                <a:ext cx="8311406" cy="923330"/>
              </a:xfrm>
              <a:prstGeom prst="rect">
                <a:avLst/>
              </a:prstGeom>
              <a:blipFill>
                <a:blip r:embed="rId3"/>
                <a:stretch>
                  <a:fillRect l="-457" t="-1351" b="-9459"/>
                </a:stretch>
              </a:blipFill>
            </p:spPr>
            <p:txBody>
              <a:bodyPr/>
              <a:lstStyle/>
              <a:p>
                <a:r>
                  <a:rPr lang="ja-JP" altLang="en-US">
                    <a:noFill/>
                  </a:rPr>
                  <a:t> </a:t>
                </a:r>
              </a:p>
            </p:txBody>
          </p:sp>
        </mc:Fallback>
      </mc:AlternateContent>
      <p:grpSp>
        <p:nvGrpSpPr>
          <p:cNvPr id="4" name="グループ化 3">
            <a:extLst>
              <a:ext uri="{FF2B5EF4-FFF2-40B4-BE49-F238E27FC236}">
                <a16:creationId xmlns:a16="http://schemas.microsoft.com/office/drawing/2014/main" id="{01ED7FEC-DE22-9643-8854-6D7AC29062D1}"/>
              </a:ext>
            </a:extLst>
          </p:cNvPr>
          <p:cNvGrpSpPr/>
          <p:nvPr/>
        </p:nvGrpSpPr>
        <p:grpSpPr>
          <a:xfrm>
            <a:off x="2844786" y="4450858"/>
            <a:ext cx="3454428" cy="2407142"/>
            <a:chOff x="2844785" y="4337164"/>
            <a:chExt cx="3454428" cy="2407142"/>
          </a:xfrm>
        </p:grpSpPr>
        <p:sp>
          <p:nvSpPr>
            <p:cNvPr id="21" name="テキスト ボックス 20">
              <a:extLst>
                <a:ext uri="{FF2B5EF4-FFF2-40B4-BE49-F238E27FC236}">
                  <a16:creationId xmlns:a16="http://schemas.microsoft.com/office/drawing/2014/main" id="{B5325BAA-D47E-B34B-9687-A74E27A8CCC2}"/>
                </a:ext>
              </a:extLst>
            </p:cNvPr>
            <p:cNvSpPr txBox="1"/>
            <p:nvPr/>
          </p:nvSpPr>
          <p:spPr>
            <a:xfrm>
              <a:off x="3103896" y="4337164"/>
              <a:ext cx="455574" cy="400110"/>
            </a:xfrm>
            <a:prstGeom prst="rect">
              <a:avLst/>
            </a:prstGeom>
            <a:noFill/>
          </p:spPr>
          <p:txBody>
            <a:bodyPr wrap="none" rtlCol="0">
              <a:spAutoFit/>
            </a:bodyPr>
            <a:lstStyle/>
            <a:p>
              <a:pPr algn="ctr"/>
              <a:r>
                <a:rPr lang="en-US" altLang="ja-JP" sz="2000" dirty="0"/>
                <a:t>EV</a:t>
              </a:r>
            </a:p>
          </p:txBody>
        </p:sp>
        <p:sp>
          <p:nvSpPr>
            <p:cNvPr id="22" name="テキスト ボックス 21">
              <a:extLst>
                <a:ext uri="{FF2B5EF4-FFF2-40B4-BE49-F238E27FC236}">
                  <a16:creationId xmlns:a16="http://schemas.microsoft.com/office/drawing/2014/main" id="{0B759185-DE0D-3B4F-AE21-18DF0884E3C8}"/>
                </a:ext>
              </a:extLst>
            </p:cNvPr>
            <p:cNvSpPr txBox="1"/>
            <p:nvPr/>
          </p:nvSpPr>
          <p:spPr>
            <a:xfrm>
              <a:off x="5644325" y="4342342"/>
              <a:ext cx="490839" cy="400110"/>
            </a:xfrm>
            <a:prstGeom prst="rect">
              <a:avLst/>
            </a:prstGeom>
            <a:noFill/>
          </p:spPr>
          <p:txBody>
            <a:bodyPr wrap="none" rtlCol="0">
              <a:spAutoFit/>
            </a:bodyPr>
            <a:lstStyle/>
            <a:p>
              <a:pPr algn="ctr"/>
              <a:r>
                <a:rPr lang="en-US" altLang="ja-JP" sz="2000" dirty="0"/>
                <a:t>HV</a:t>
              </a:r>
            </a:p>
          </p:txBody>
        </p:sp>
        <p:cxnSp>
          <p:nvCxnSpPr>
            <p:cNvPr id="23" name="直線矢印コネクタ 22">
              <a:extLst>
                <a:ext uri="{FF2B5EF4-FFF2-40B4-BE49-F238E27FC236}">
                  <a16:creationId xmlns:a16="http://schemas.microsoft.com/office/drawing/2014/main" id="{701DFF62-B9A2-5047-BCC8-92AF8360993A}"/>
                </a:ext>
              </a:extLst>
            </p:cNvPr>
            <p:cNvCxnSpPr>
              <a:cxnSpLocks/>
              <a:stCxn id="26" idx="6"/>
              <a:endCxn id="27" idx="2"/>
            </p:cNvCxnSpPr>
            <p:nvPr/>
          </p:nvCxnSpPr>
          <p:spPr>
            <a:xfrm>
              <a:off x="2940313" y="4901748"/>
              <a:ext cx="3263372" cy="5866"/>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653C2141-139E-1A42-8208-986487D6AE84}"/>
                </a:ext>
              </a:extLst>
            </p:cNvPr>
            <p:cNvCxnSpPr>
              <a:cxnSpLocks/>
            </p:cNvCxnSpPr>
            <p:nvPr/>
          </p:nvCxnSpPr>
          <p:spPr>
            <a:xfrm>
              <a:off x="2878374" y="4786081"/>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F35398E5-D939-D54A-8C5A-EB08054A48F1}"/>
                </a:ext>
              </a:extLst>
            </p:cNvPr>
            <p:cNvCxnSpPr>
              <a:cxnSpLocks/>
            </p:cNvCxnSpPr>
            <p:nvPr/>
          </p:nvCxnSpPr>
          <p:spPr>
            <a:xfrm>
              <a:off x="6257106" y="4793182"/>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円/楕円 25">
              <a:extLst>
                <a:ext uri="{FF2B5EF4-FFF2-40B4-BE49-F238E27FC236}">
                  <a16:creationId xmlns:a16="http://schemas.microsoft.com/office/drawing/2014/main" id="{9C5D0112-7061-BE44-98B2-FCBC945211CE}"/>
                </a:ext>
              </a:extLst>
            </p:cNvPr>
            <p:cNvSpPr/>
            <p:nvPr/>
          </p:nvSpPr>
          <p:spPr>
            <a:xfrm>
              <a:off x="2844786" y="4854509"/>
              <a:ext cx="95527" cy="94478"/>
            </a:xfrm>
            <a:prstGeom prst="ellipse">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7" name="円/楕円 26">
              <a:extLst>
                <a:ext uri="{FF2B5EF4-FFF2-40B4-BE49-F238E27FC236}">
                  <a16:creationId xmlns:a16="http://schemas.microsoft.com/office/drawing/2014/main" id="{63FC6EDF-86FA-3342-952B-2373E6CBDB06}"/>
                </a:ext>
              </a:extLst>
            </p:cNvPr>
            <p:cNvSpPr/>
            <p:nvPr/>
          </p:nvSpPr>
          <p:spPr>
            <a:xfrm>
              <a:off x="6203686" y="4860375"/>
              <a:ext cx="95527" cy="94478"/>
            </a:xfrm>
            <a:prstGeom prst="ellipse">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cxnSp>
          <p:nvCxnSpPr>
            <p:cNvPr id="28" name="直線コネクタ 27">
              <a:extLst>
                <a:ext uri="{FF2B5EF4-FFF2-40B4-BE49-F238E27FC236}">
                  <a16:creationId xmlns:a16="http://schemas.microsoft.com/office/drawing/2014/main" id="{FB93152B-DF56-0D4F-822F-925081C60734}"/>
                </a:ext>
              </a:extLst>
            </p:cNvPr>
            <p:cNvCxnSpPr>
              <a:cxnSpLocks/>
            </p:cNvCxnSpPr>
            <p:nvPr/>
          </p:nvCxnSpPr>
          <p:spPr>
            <a:xfrm>
              <a:off x="4567741" y="4790816"/>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68D7B5E-96F5-F649-AE14-5314D76CA496}"/>
                </a:ext>
              </a:extLst>
            </p:cNvPr>
            <p:cNvCxnSpPr>
              <a:cxnSpLocks/>
            </p:cNvCxnSpPr>
            <p:nvPr/>
          </p:nvCxnSpPr>
          <p:spPr>
            <a:xfrm>
              <a:off x="3723057" y="4795549"/>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32B0FD0-1D04-EE4C-A5C6-FDAEBC96E209}"/>
                </a:ext>
              </a:extLst>
            </p:cNvPr>
            <p:cNvCxnSpPr>
              <a:cxnSpLocks/>
            </p:cNvCxnSpPr>
            <p:nvPr/>
          </p:nvCxnSpPr>
          <p:spPr>
            <a:xfrm>
              <a:off x="5412424" y="4788449"/>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A215ADA-5D00-CC40-9C34-9F31E4C44AAA}"/>
                </a:ext>
              </a:extLst>
            </p:cNvPr>
            <p:cNvCxnSpPr>
              <a:cxnSpLocks/>
              <a:stCxn id="26" idx="6"/>
            </p:cNvCxnSpPr>
            <p:nvPr/>
          </p:nvCxnSpPr>
          <p:spPr>
            <a:xfrm>
              <a:off x="2940313" y="4901748"/>
              <a:ext cx="2481542"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3B987FE-DBC6-4747-8F8D-E80C97E00ED3}"/>
                </a:ext>
              </a:extLst>
            </p:cNvPr>
            <p:cNvCxnSpPr>
              <a:cxnSpLocks/>
              <a:endCxn id="27" idx="2"/>
            </p:cNvCxnSpPr>
            <p:nvPr/>
          </p:nvCxnSpPr>
          <p:spPr>
            <a:xfrm>
              <a:off x="5412422" y="4905929"/>
              <a:ext cx="791263" cy="1685"/>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879EB56-53E5-834E-A313-51D11808F6FA}"/>
                </a:ext>
              </a:extLst>
            </p:cNvPr>
            <p:cNvSpPr txBox="1"/>
            <p:nvPr/>
          </p:nvSpPr>
          <p:spPr>
            <a:xfrm>
              <a:off x="4089883" y="6344196"/>
              <a:ext cx="955711" cy="400110"/>
            </a:xfrm>
            <a:prstGeom prst="rect">
              <a:avLst/>
            </a:prstGeom>
            <a:noFill/>
          </p:spPr>
          <p:txBody>
            <a:bodyPr wrap="none" rtlCol="0">
              <a:spAutoFit/>
            </a:bodyPr>
            <a:lstStyle/>
            <a:p>
              <a:pPr algn="ctr"/>
              <a:r>
                <a:rPr lang="en-US" altLang="ja-JP" sz="2000" dirty="0"/>
                <a:t>Section</a:t>
              </a:r>
              <a:endParaRPr lang="ja-JP" altLang="en-US" sz="2000"/>
            </a:p>
          </p:txBody>
        </p:sp>
        <p:cxnSp>
          <p:nvCxnSpPr>
            <p:cNvPr id="34" name="直線矢印コネクタ 33">
              <a:extLst>
                <a:ext uri="{FF2B5EF4-FFF2-40B4-BE49-F238E27FC236}">
                  <a16:creationId xmlns:a16="http://schemas.microsoft.com/office/drawing/2014/main" id="{DD132A8B-B28A-234C-9E35-C4D8847E2AD4}"/>
                </a:ext>
              </a:extLst>
            </p:cNvPr>
            <p:cNvCxnSpPr>
              <a:cxnSpLocks/>
              <a:stCxn id="37" idx="6"/>
              <a:endCxn id="38" idx="2"/>
            </p:cNvCxnSpPr>
            <p:nvPr/>
          </p:nvCxnSpPr>
          <p:spPr>
            <a:xfrm>
              <a:off x="2940313" y="5316207"/>
              <a:ext cx="3263372" cy="5866"/>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E0EED43C-A009-E844-AED5-5DCD9696AE0B}"/>
                </a:ext>
              </a:extLst>
            </p:cNvPr>
            <p:cNvCxnSpPr>
              <a:cxnSpLocks/>
            </p:cNvCxnSpPr>
            <p:nvPr/>
          </p:nvCxnSpPr>
          <p:spPr>
            <a:xfrm>
              <a:off x="2878374" y="5200540"/>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C273E2F-8421-B047-804A-29A6A9202E7C}"/>
                </a:ext>
              </a:extLst>
            </p:cNvPr>
            <p:cNvCxnSpPr>
              <a:cxnSpLocks/>
            </p:cNvCxnSpPr>
            <p:nvPr/>
          </p:nvCxnSpPr>
          <p:spPr>
            <a:xfrm>
              <a:off x="6257106" y="5207641"/>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円/楕円 36">
              <a:extLst>
                <a:ext uri="{FF2B5EF4-FFF2-40B4-BE49-F238E27FC236}">
                  <a16:creationId xmlns:a16="http://schemas.microsoft.com/office/drawing/2014/main" id="{20BC66CC-4B58-0B48-8A35-DECD4351E615}"/>
                </a:ext>
              </a:extLst>
            </p:cNvPr>
            <p:cNvSpPr/>
            <p:nvPr/>
          </p:nvSpPr>
          <p:spPr>
            <a:xfrm>
              <a:off x="2844786" y="5268968"/>
              <a:ext cx="95527" cy="94478"/>
            </a:xfrm>
            <a:prstGeom prst="ellipse">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38" name="円/楕円 37">
              <a:extLst>
                <a:ext uri="{FF2B5EF4-FFF2-40B4-BE49-F238E27FC236}">
                  <a16:creationId xmlns:a16="http://schemas.microsoft.com/office/drawing/2014/main" id="{2C956AE8-24D7-EB4C-8C32-30889A0141A1}"/>
                </a:ext>
              </a:extLst>
            </p:cNvPr>
            <p:cNvSpPr/>
            <p:nvPr/>
          </p:nvSpPr>
          <p:spPr>
            <a:xfrm>
              <a:off x="6203686" y="5274834"/>
              <a:ext cx="95527" cy="94478"/>
            </a:xfrm>
            <a:prstGeom prst="ellipse">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cxnSp>
          <p:nvCxnSpPr>
            <p:cNvPr id="39" name="直線コネクタ 38">
              <a:extLst>
                <a:ext uri="{FF2B5EF4-FFF2-40B4-BE49-F238E27FC236}">
                  <a16:creationId xmlns:a16="http://schemas.microsoft.com/office/drawing/2014/main" id="{E429EA69-DEF6-4A42-82E4-4FC178EAF5AD}"/>
                </a:ext>
              </a:extLst>
            </p:cNvPr>
            <p:cNvCxnSpPr>
              <a:cxnSpLocks/>
            </p:cNvCxnSpPr>
            <p:nvPr/>
          </p:nvCxnSpPr>
          <p:spPr>
            <a:xfrm>
              <a:off x="4567741" y="5205275"/>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38D7713-3235-4B4D-A0C1-3F29136210EB}"/>
                </a:ext>
              </a:extLst>
            </p:cNvPr>
            <p:cNvCxnSpPr>
              <a:cxnSpLocks/>
            </p:cNvCxnSpPr>
            <p:nvPr/>
          </p:nvCxnSpPr>
          <p:spPr>
            <a:xfrm>
              <a:off x="3723057" y="5210008"/>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66694D0-01AA-3B43-B55C-096B0FBC4446}"/>
                </a:ext>
              </a:extLst>
            </p:cNvPr>
            <p:cNvCxnSpPr>
              <a:cxnSpLocks/>
            </p:cNvCxnSpPr>
            <p:nvPr/>
          </p:nvCxnSpPr>
          <p:spPr>
            <a:xfrm>
              <a:off x="5412424" y="5202908"/>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FFFDD28-93FF-6941-82BF-83ADCD5F9DE0}"/>
                </a:ext>
              </a:extLst>
            </p:cNvPr>
            <p:cNvCxnSpPr>
              <a:cxnSpLocks/>
              <a:stCxn id="37" idx="6"/>
            </p:cNvCxnSpPr>
            <p:nvPr/>
          </p:nvCxnSpPr>
          <p:spPr>
            <a:xfrm>
              <a:off x="2940313" y="5316207"/>
              <a:ext cx="1627427" cy="6827"/>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0729BDE-0C8B-0F41-8CFD-06AFE00E61E4}"/>
                </a:ext>
              </a:extLst>
            </p:cNvPr>
            <p:cNvCxnSpPr>
              <a:cxnSpLocks/>
              <a:endCxn id="38" idx="2"/>
            </p:cNvCxnSpPr>
            <p:nvPr/>
          </p:nvCxnSpPr>
          <p:spPr>
            <a:xfrm flipV="1">
              <a:off x="4567739" y="5322074"/>
              <a:ext cx="1635947" cy="961"/>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69C51568-FCDE-B740-8058-0A2D0C50C201}"/>
                </a:ext>
              </a:extLst>
            </p:cNvPr>
            <p:cNvCxnSpPr>
              <a:cxnSpLocks/>
              <a:stCxn id="47" idx="6"/>
              <a:endCxn id="48" idx="2"/>
            </p:cNvCxnSpPr>
            <p:nvPr/>
          </p:nvCxnSpPr>
          <p:spPr>
            <a:xfrm>
              <a:off x="2940313" y="5730667"/>
              <a:ext cx="3263372" cy="5866"/>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2ED9A375-2B56-2947-89E6-09AF36F0183D}"/>
                </a:ext>
              </a:extLst>
            </p:cNvPr>
            <p:cNvCxnSpPr>
              <a:cxnSpLocks/>
            </p:cNvCxnSpPr>
            <p:nvPr/>
          </p:nvCxnSpPr>
          <p:spPr>
            <a:xfrm>
              <a:off x="2878374" y="5614999"/>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829778F-0F2D-C44C-908F-F3843705F835}"/>
                </a:ext>
              </a:extLst>
            </p:cNvPr>
            <p:cNvCxnSpPr>
              <a:cxnSpLocks/>
            </p:cNvCxnSpPr>
            <p:nvPr/>
          </p:nvCxnSpPr>
          <p:spPr>
            <a:xfrm>
              <a:off x="6257106" y="5622100"/>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円/楕円 46">
              <a:extLst>
                <a:ext uri="{FF2B5EF4-FFF2-40B4-BE49-F238E27FC236}">
                  <a16:creationId xmlns:a16="http://schemas.microsoft.com/office/drawing/2014/main" id="{1F516497-1986-7A4B-B92A-4AA7FF64FBB2}"/>
                </a:ext>
              </a:extLst>
            </p:cNvPr>
            <p:cNvSpPr/>
            <p:nvPr/>
          </p:nvSpPr>
          <p:spPr>
            <a:xfrm>
              <a:off x="2844786" y="5683427"/>
              <a:ext cx="95527" cy="94478"/>
            </a:xfrm>
            <a:prstGeom prst="ellipse">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48" name="円/楕円 47">
              <a:extLst>
                <a:ext uri="{FF2B5EF4-FFF2-40B4-BE49-F238E27FC236}">
                  <a16:creationId xmlns:a16="http://schemas.microsoft.com/office/drawing/2014/main" id="{22BC53E3-1918-944B-9046-B8E8A5EA86F0}"/>
                </a:ext>
              </a:extLst>
            </p:cNvPr>
            <p:cNvSpPr/>
            <p:nvPr/>
          </p:nvSpPr>
          <p:spPr>
            <a:xfrm>
              <a:off x="6203686" y="5689293"/>
              <a:ext cx="95527" cy="94478"/>
            </a:xfrm>
            <a:prstGeom prst="ellipse">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cxnSp>
          <p:nvCxnSpPr>
            <p:cNvPr id="49" name="直線コネクタ 48">
              <a:extLst>
                <a:ext uri="{FF2B5EF4-FFF2-40B4-BE49-F238E27FC236}">
                  <a16:creationId xmlns:a16="http://schemas.microsoft.com/office/drawing/2014/main" id="{A86A0D86-538C-494C-87C0-1F2EF5DD1520}"/>
                </a:ext>
              </a:extLst>
            </p:cNvPr>
            <p:cNvCxnSpPr>
              <a:cxnSpLocks/>
            </p:cNvCxnSpPr>
            <p:nvPr/>
          </p:nvCxnSpPr>
          <p:spPr>
            <a:xfrm>
              <a:off x="4567741" y="5619734"/>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5E2BBA9-CA91-6A43-ABC9-CDF73F7750F7}"/>
                </a:ext>
              </a:extLst>
            </p:cNvPr>
            <p:cNvCxnSpPr>
              <a:cxnSpLocks/>
            </p:cNvCxnSpPr>
            <p:nvPr/>
          </p:nvCxnSpPr>
          <p:spPr>
            <a:xfrm>
              <a:off x="3723057" y="5624467"/>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4629B44-ADFF-534B-974A-30586C1CBBBE}"/>
                </a:ext>
              </a:extLst>
            </p:cNvPr>
            <p:cNvCxnSpPr>
              <a:cxnSpLocks/>
            </p:cNvCxnSpPr>
            <p:nvPr/>
          </p:nvCxnSpPr>
          <p:spPr>
            <a:xfrm>
              <a:off x="5412424" y="5617367"/>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DDA0A30-87A8-8B42-9A84-79502B3A4F80}"/>
                </a:ext>
              </a:extLst>
            </p:cNvPr>
            <p:cNvCxnSpPr>
              <a:cxnSpLocks/>
              <a:stCxn id="47" idx="6"/>
            </p:cNvCxnSpPr>
            <p:nvPr/>
          </p:nvCxnSpPr>
          <p:spPr>
            <a:xfrm>
              <a:off x="2940313" y="5730667"/>
              <a:ext cx="782742"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FF2BC6FE-031D-4D48-81C1-0078C5917C4D}"/>
                </a:ext>
              </a:extLst>
            </p:cNvPr>
            <p:cNvCxnSpPr>
              <a:cxnSpLocks/>
              <a:endCxn id="48" idx="2"/>
            </p:cNvCxnSpPr>
            <p:nvPr/>
          </p:nvCxnSpPr>
          <p:spPr>
            <a:xfrm>
              <a:off x="3723056" y="5736533"/>
              <a:ext cx="2480630"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F0432165-8BB4-5B4E-B62D-99F2F77D64BE}"/>
                </a:ext>
              </a:extLst>
            </p:cNvPr>
            <p:cNvCxnSpPr>
              <a:cxnSpLocks/>
              <a:stCxn id="57" idx="6"/>
              <a:endCxn id="58" idx="2"/>
            </p:cNvCxnSpPr>
            <p:nvPr/>
          </p:nvCxnSpPr>
          <p:spPr>
            <a:xfrm>
              <a:off x="2940312" y="6138299"/>
              <a:ext cx="3263372" cy="5866"/>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9E852CAA-0591-6842-A8AF-DB152256CC1C}"/>
                </a:ext>
              </a:extLst>
            </p:cNvPr>
            <p:cNvCxnSpPr>
              <a:cxnSpLocks/>
            </p:cNvCxnSpPr>
            <p:nvPr/>
          </p:nvCxnSpPr>
          <p:spPr>
            <a:xfrm>
              <a:off x="2878373" y="6022631"/>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E48C250-348D-4040-A6BB-04D5E4710DE0}"/>
                </a:ext>
              </a:extLst>
            </p:cNvPr>
            <p:cNvCxnSpPr>
              <a:cxnSpLocks/>
            </p:cNvCxnSpPr>
            <p:nvPr/>
          </p:nvCxnSpPr>
          <p:spPr>
            <a:xfrm>
              <a:off x="6257105" y="6029732"/>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円/楕円 56">
              <a:extLst>
                <a:ext uri="{FF2B5EF4-FFF2-40B4-BE49-F238E27FC236}">
                  <a16:creationId xmlns:a16="http://schemas.microsoft.com/office/drawing/2014/main" id="{E1B2FB91-6828-E045-9741-DA0CB827B989}"/>
                </a:ext>
              </a:extLst>
            </p:cNvPr>
            <p:cNvSpPr/>
            <p:nvPr/>
          </p:nvSpPr>
          <p:spPr>
            <a:xfrm>
              <a:off x="2844785" y="6091059"/>
              <a:ext cx="95527" cy="94478"/>
            </a:xfrm>
            <a:prstGeom prst="ellipse">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58" name="円/楕円 57">
              <a:extLst>
                <a:ext uri="{FF2B5EF4-FFF2-40B4-BE49-F238E27FC236}">
                  <a16:creationId xmlns:a16="http://schemas.microsoft.com/office/drawing/2014/main" id="{D6FE3AB6-1F75-C047-AA40-4F02857DD3AE}"/>
                </a:ext>
              </a:extLst>
            </p:cNvPr>
            <p:cNvSpPr/>
            <p:nvPr/>
          </p:nvSpPr>
          <p:spPr>
            <a:xfrm>
              <a:off x="6203685" y="6096925"/>
              <a:ext cx="95527" cy="94478"/>
            </a:xfrm>
            <a:prstGeom prst="ellipse">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cxnSp>
          <p:nvCxnSpPr>
            <p:cNvPr id="59" name="直線コネクタ 58">
              <a:extLst>
                <a:ext uri="{FF2B5EF4-FFF2-40B4-BE49-F238E27FC236}">
                  <a16:creationId xmlns:a16="http://schemas.microsoft.com/office/drawing/2014/main" id="{BDF3C557-2C75-8D44-8034-66887035445E}"/>
                </a:ext>
              </a:extLst>
            </p:cNvPr>
            <p:cNvCxnSpPr>
              <a:cxnSpLocks/>
            </p:cNvCxnSpPr>
            <p:nvPr/>
          </p:nvCxnSpPr>
          <p:spPr>
            <a:xfrm>
              <a:off x="4567740" y="6027366"/>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44AF2B2-D378-DB4E-AC5B-E2870A181584}"/>
                </a:ext>
              </a:extLst>
            </p:cNvPr>
            <p:cNvCxnSpPr>
              <a:cxnSpLocks/>
            </p:cNvCxnSpPr>
            <p:nvPr/>
          </p:nvCxnSpPr>
          <p:spPr>
            <a:xfrm>
              <a:off x="3723056" y="6032099"/>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DE04133-8B93-6F44-9AFC-D6C22A0632D1}"/>
                </a:ext>
              </a:extLst>
            </p:cNvPr>
            <p:cNvCxnSpPr>
              <a:cxnSpLocks/>
            </p:cNvCxnSpPr>
            <p:nvPr/>
          </p:nvCxnSpPr>
          <p:spPr>
            <a:xfrm>
              <a:off x="5412423" y="6024999"/>
              <a:ext cx="0" cy="22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B41EDF1-97EE-414E-868A-7DABD7358A14}"/>
                </a:ext>
              </a:extLst>
            </p:cNvPr>
            <p:cNvCxnSpPr>
              <a:cxnSpLocks/>
              <a:stCxn id="57" idx="6"/>
              <a:endCxn id="58" idx="2"/>
            </p:cNvCxnSpPr>
            <p:nvPr/>
          </p:nvCxnSpPr>
          <p:spPr>
            <a:xfrm>
              <a:off x="2940312" y="6138298"/>
              <a:ext cx="3263373" cy="5866"/>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773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24AD66-B55B-F74A-A4BC-CD5857DBC234}"/>
              </a:ext>
            </a:extLst>
          </p:cNvPr>
          <p:cNvPicPr>
            <a:picLocks noChangeAspect="1"/>
          </p:cNvPicPr>
          <p:nvPr/>
        </p:nvPicPr>
        <p:blipFill rotWithShape="1">
          <a:blip r:embed="rId3"/>
          <a:srcRect t="7703"/>
          <a:stretch/>
        </p:blipFill>
        <p:spPr>
          <a:xfrm>
            <a:off x="0" y="980675"/>
            <a:ext cx="9144000" cy="4747266"/>
          </a:xfrm>
          <a:prstGeom prst="rect">
            <a:avLst/>
          </a:prstGeom>
        </p:spPr>
      </p:pic>
      <p:sp>
        <p:nvSpPr>
          <p:cNvPr id="2" name="タイトル 1">
            <a:extLst>
              <a:ext uri="{FF2B5EF4-FFF2-40B4-BE49-F238E27FC236}">
                <a16:creationId xmlns:a16="http://schemas.microsoft.com/office/drawing/2014/main" id="{21BCBB0F-CB02-214B-A6D0-F0F555A86A6D}"/>
              </a:ext>
            </a:extLst>
          </p:cNvPr>
          <p:cNvSpPr>
            <a:spLocks noGrp="1"/>
          </p:cNvSpPr>
          <p:nvPr>
            <p:ph type="title"/>
          </p:nvPr>
        </p:nvSpPr>
        <p:spPr/>
        <p:txBody>
          <a:bodyPr/>
          <a:lstStyle/>
          <a:p>
            <a:r>
              <a:rPr lang="en-US" altLang="ja-JP" dirty="0"/>
              <a:t>HEV Technology Explained</a:t>
            </a:r>
            <a:endParaRPr kumimoji="1" lang="ja-JP" altLang="en-US"/>
          </a:p>
        </p:txBody>
      </p:sp>
      <p:sp>
        <p:nvSpPr>
          <p:cNvPr id="3" name="スライド番号プレースホルダー 2">
            <a:extLst>
              <a:ext uri="{FF2B5EF4-FFF2-40B4-BE49-F238E27FC236}">
                <a16:creationId xmlns:a16="http://schemas.microsoft.com/office/drawing/2014/main" id="{0025D874-5A75-CA45-B618-A3D20741D0E1}"/>
              </a:ext>
            </a:extLst>
          </p:cNvPr>
          <p:cNvSpPr>
            <a:spLocks noGrp="1"/>
          </p:cNvSpPr>
          <p:nvPr>
            <p:ph type="sldNum" sz="quarter" idx="10"/>
          </p:nvPr>
        </p:nvSpPr>
        <p:spPr/>
        <p:txBody>
          <a:bodyPr/>
          <a:lstStyle/>
          <a:p>
            <a:fld id="{4E24F90A-FF2F-9F41-89D7-D74261B91ACF}" type="slidenum">
              <a:rPr kumimoji="1" lang="ja-JP" altLang="en-US" smtClean="0"/>
              <a:t>2</a:t>
            </a:fld>
            <a:endParaRPr kumimoji="1" lang="ja-JP" altLang="en-US"/>
          </a:p>
        </p:txBody>
      </p:sp>
      <p:sp>
        <p:nvSpPr>
          <p:cNvPr id="6" name="正方形/長方形 5">
            <a:extLst>
              <a:ext uri="{FF2B5EF4-FFF2-40B4-BE49-F238E27FC236}">
                <a16:creationId xmlns:a16="http://schemas.microsoft.com/office/drawing/2014/main" id="{05DC163A-1B1C-684E-BBD7-6B829D7E2AC7}"/>
              </a:ext>
            </a:extLst>
          </p:cNvPr>
          <p:cNvSpPr/>
          <p:nvPr/>
        </p:nvSpPr>
        <p:spPr>
          <a:xfrm>
            <a:off x="2043680" y="6544828"/>
            <a:ext cx="7059906" cy="276999"/>
          </a:xfrm>
          <a:prstGeom prst="rect">
            <a:avLst/>
          </a:prstGeom>
        </p:spPr>
        <p:txBody>
          <a:bodyPr wrap="square">
            <a:spAutoFit/>
          </a:bodyPr>
          <a:lstStyle/>
          <a:p>
            <a:r>
              <a:rPr lang="en" altLang="ja-JP" sz="1200" dirty="0">
                <a:hlinkClick r:id="rId4"/>
              </a:rPr>
              <a:t>https://www.toyota-europe.com/world-of-toyota/feel/environment/better-air/hybrid-vehicle/howHybridworks</a:t>
            </a:r>
            <a:endParaRPr lang="en" altLang="ja-JP" sz="1200" dirty="0"/>
          </a:p>
        </p:txBody>
      </p:sp>
      <p:sp>
        <p:nvSpPr>
          <p:cNvPr id="4" name="テキスト ボックス 3">
            <a:extLst>
              <a:ext uri="{FF2B5EF4-FFF2-40B4-BE49-F238E27FC236}">
                <a16:creationId xmlns:a16="http://schemas.microsoft.com/office/drawing/2014/main" id="{AA8C8952-6222-E74E-BCAD-604BE1B29F98}"/>
              </a:ext>
            </a:extLst>
          </p:cNvPr>
          <p:cNvSpPr txBox="1"/>
          <p:nvPr/>
        </p:nvSpPr>
        <p:spPr>
          <a:xfrm>
            <a:off x="323558" y="5782441"/>
            <a:ext cx="5737020" cy="70788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a:t>EV driving mode is driving with only motors</a:t>
            </a:r>
          </a:p>
          <a:p>
            <a:pPr marL="285750" indent="-285750">
              <a:buFont typeface="Arial" panose="020B0604020202020204" pitchFamily="34" charset="0"/>
              <a:buChar char="•"/>
            </a:pPr>
            <a:r>
              <a:rPr lang="en-US" altLang="ja-JP" sz="2000" dirty="0"/>
              <a:t>HV driving mode is driving with engine and motors</a:t>
            </a:r>
            <a:endParaRPr kumimoji="1" lang="ja-JP" altLang="en-US" sz="2000"/>
          </a:p>
        </p:txBody>
      </p:sp>
    </p:spTree>
    <p:extLst>
      <p:ext uri="{BB962C8B-B14F-4D97-AF65-F5344CB8AC3E}">
        <p14:creationId xmlns:p14="http://schemas.microsoft.com/office/powerpoint/2010/main" val="414102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30EE2-AACB-A34D-8E79-715CC8C32E08}"/>
              </a:ext>
            </a:extLst>
          </p:cNvPr>
          <p:cNvSpPr>
            <a:spLocks noGrp="1"/>
          </p:cNvSpPr>
          <p:nvPr>
            <p:ph type="title"/>
          </p:nvPr>
        </p:nvSpPr>
        <p:spPr>
          <a:xfrm>
            <a:off x="628650" y="328494"/>
            <a:ext cx="8619854" cy="553654"/>
          </a:xfrm>
        </p:spPr>
        <p:txBody>
          <a:bodyPr>
            <a:normAutofit/>
          </a:bodyPr>
          <a:lstStyle/>
          <a:p>
            <a:r>
              <a:rPr lang="en" altLang="ja-JP" sz="3000" dirty="0"/>
              <a:t>Local: Optimization of Vehicle Control on a Sections</a:t>
            </a:r>
            <a:endParaRPr kumimoji="1" lang="ja-JP" altLang="en-US" sz="3000"/>
          </a:p>
        </p:txBody>
      </p:sp>
      <p:sp>
        <p:nvSpPr>
          <p:cNvPr id="5" name="スライド番号プレースホルダー 4">
            <a:extLst>
              <a:ext uri="{FF2B5EF4-FFF2-40B4-BE49-F238E27FC236}">
                <a16:creationId xmlns:a16="http://schemas.microsoft.com/office/drawing/2014/main" id="{5C9AE09F-0B13-D147-ABC7-C221AC76AB79}"/>
              </a:ext>
            </a:extLst>
          </p:cNvPr>
          <p:cNvSpPr>
            <a:spLocks noGrp="1"/>
          </p:cNvSpPr>
          <p:nvPr>
            <p:ph type="sldNum" sz="quarter" idx="4"/>
          </p:nvPr>
        </p:nvSpPr>
        <p:spPr/>
        <p:txBody>
          <a:bodyPr/>
          <a:lstStyle/>
          <a:p>
            <a:fld id="{4E24F90A-FF2F-9F41-89D7-D74261B91ACF}" type="slidenum">
              <a:rPr kumimoji="1" lang="ja-JP" altLang="en-US" smtClean="0"/>
              <a:t>20</a:t>
            </a:fld>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9D61C54-E1A0-7143-A305-B5F99DC5EE23}"/>
                  </a:ext>
                </a:extLst>
              </p:cNvPr>
              <p:cNvSpPr txBox="1"/>
              <p:nvPr/>
            </p:nvSpPr>
            <p:spPr>
              <a:xfrm>
                <a:off x="5500892" y="5494966"/>
                <a:ext cx="3584251" cy="707886"/>
              </a:xfrm>
              <a:prstGeom prst="rect">
                <a:avLst/>
              </a:prstGeom>
              <a:noFill/>
            </p:spPr>
            <p:txBody>
              <a:bodyPr wrap="none" rtlCol="0">
                <a:spAutoFit/>
              </a:bodyPr>
              <a:lstStyle/>
              <a:p>
                <a14:m>
                  <m:oMath xmlns:m="http://schemas.openxmlformats.org/officeDocument/2006/math">
                    <m:r>
                      <a:rPr lang="en-US" altLang="ja-JP" sz="2000" i="1" dirty="0" smtClean="0">
                        <a:latin typeface="Cambria Math" panose="02040503050406030204" pitchFamily="18" charset="0"/>
                      </a:rPr>
                      <m:t>𝐷</m:t>
                    </m:r>
                    <m:r>
                      <a:rPr lang="en-US" altLang="ja-JP" sz="2000" i="1" dirty="0" smtClean="0">
                        <a:latin typeface="Cambria Math" panose="02040503050406030204" pitchFamily="18" charset="0"/>
                      </a:rPr>
                      <m:t>⋯</m:t>
                    </m:r>
                  </m:oMath>
                </a14:m>
                <a:r>
                  <a:rPr lang="en-US" altLang="ja-JP" sz="2000" dirty="0"/>
                  <a:t> Region of</a:t>
                </a:r>
                <a:br>
                  <a:rPr lang="en-US" altLang="ja-JP" sz="2000" dirty="0"/>
                </a:br>
                <a:r>
                  <a:rPr lang="en-US" altLang="ja-JP" sz="2000" dirty="0"/>
                  <a:t>         the engine operating points</a:t>
                </a:r>
                <a:endParaRPr lang="ja-JP" altLang="en-US" sz="2000"/>
              </a:p>
            </p:txBody>
          </p:sp>
        </mc:Choice>
        <mc:Fallback xmlns="">
          <p:sp>
            <p:nvSpPr>
              <p:cNvPr id="7" name="テキスト ボックス 6">
                <a:extLst>
                  <a:ext uri="{FF2B5EF4-FFF2-40B4-BE49-F238E27FC236}">
                    <a16:creationId xmlns:a16="http://schemas.microsoft.com/office/drawing/2014/main" id="{B9D61C54-E1A0-7143-A305-B5F99DC5EE23}"/>
                  </a:ext>
                </a:extLst>
              </p:cNvPr>
              <p:cNvSpPr txBox="1">
                <a:spLocks noRot="1" noChangeAspect="1" noMove="1" noResize="1" noEditPoints="1" noAdjustHandles="1" noChangeArrowheads="1" noChangeShapeType="1" noTextEdit="1"/>
              </p:cNvSpPr>
              <p:nvPr/>
            </p:nvSpPr>
            <p:spPr>
              <a:xfrm>
                <a:off x="5500892" y="5494966"/>
                <a:ext cx="3584251" cy="707886"/>
              </a:xfrm>
              <a:prstGeom prst="rect">
                <a:avLst/>
              </a:prstGeom>
              <a:blipFill>
                <a:blip r:embed="rId3"/>
                <a:stretch>
                  <a:fillRect t="-3571" r="-707" b="-14286"/>
                </a:stretch>
              </a:blipFill>
            </p:spPr>
            <p:txBody>
              <a:bodyPr/>
              <a:lstStyle/>
              <a:p>
                <a:r>
                  <a:rPr lang="ja-JP" altLang="en-US">
                    <a:noFill/>
                  </a:rPr>
                  <a:t> </a:t>
                </a:r>
              </a:p>
            </p:txBody>
          </p:sp>
        </mc:Fallback>
      </mc:AlternateContent>
      <p:grpSp>
        <p:nvGrpSpPr>
          <p:cNvPr id="59" name="グループ化 58">
            <a:extLst>
              <a:ext uri="{FF2B5EF4-FFF2-40B4-BE49-F238E27FC236}">
                <a16:creationId xmlns:a16="http://schemas.microsoft.com/office/drawing/2014/main" id="{2E3F887B-6FC6-D141-9B04-ACDA7AD7AFBF}"/>
              </a:ext>
            </a:extLst>
          </p:cNvPr>
          <p:cNvGrpSpPr/>
          <p:nvPr/>
        </p:nvGrpSpPr>
        <p:grpSpPr>
          <a:xfrm>
            <a:off x="0" y="4127748"/>
            <a:ext cx="5358402" cy="2102906"/>
            <a:chOff x="3778070" y="3003875"/>
            <a:chExt cx="5358402" cy="2102906"/>
          </a:xfrm>
        </p:grpSpPr>
        <p:pic>
          <p:nvPicPr>
            <p:cNvPr id="9" name="図 8">
              <a:extLst>
                <a:ext uri="{FF2B5EF4-FFF2-40B4-BE49-F238E27FC236}">
                  <a16:creationId xmlns:a16="http://schemas.microsoft.com/office/drawing/2014/main" id="{A5BBFC1B-08EC-614A-99ED-882094B35378}"/>
                </a:ext>
              </a:extLst>
            </p:cNvPr>
            <p:cNvPicPr>
              <a:picLocks noChangeAspect="1"/>
            </p:cNvPicPr>
            <p:nvPr/>
          </p:nvPicPr>
          <p:blipFill rotWithShape="1">
            <a:blip r:embed="rId4"/>
            <a:srcRect t="17510" b="-1"/>
            <a:stretch/>
          </p:blipFill>
          <p:spPr>
            <a:xfrm>
              <a:off x="4233922" y="3003875"/>
              <a:ext cx="4902550" cy="1920581"/>
            </a:xfrm>
            <a:prstGeom prst="rect">
              <a:avLst/>
            </a:prstGeom>
          </p:spPr>
        </p:pic>
        <p:sp>
          <p:nvSpPr>
            <p:cNvPr id="10" name="テキスト ボックス 9">
              <a:extLst>
                <a:ext uri="{FF2B5EF4-FFF2-40B4-BE49-F238E27FC236}">
                  <a16:creationId xmlns:a16="http://schemas.microsoft.com/office/drawing/2014/main" id="{4B6BE180-853E-E942-A9F4-913E64B7BEB4}"/>
                </a:ext>
              </a:extLst>
            </p:cNvPr>
            <p:cNvSpPr txBox="1"/>
            <p:nvPr/>
          </p:nvSpPr>
          <p:spPr>
            <a:xfrm rot="20281177">
              <a:off x="5469878" y="4706770"/>
              <a:ext cx="958359" cy="400011"/>
            </a:xfrm>
            <a:prstGeom prst="rect">
              <a:avLst/>
            </a:prstGeom>
            <a:noFill/>
          </p:spPr>
          <p:txBody>
            <a:bodyPr wrap="none" rtlCol="0">
              <a:spAutoFit/>
            </a:bodyPr>
            <a:lstStyle/>
            <a:p>
              <a:r>
                <a:rPr lang="en-US" altLang="ja-JP" sz="1600" dirty="0"/>
                <a:t>Torque</a:t>
              </a:r>
              <a:endParaRPr lang="ja-JP" altLang="en-US" sz="1600"/>
            </a:p>
          </p:txBody>
        </p:sp>
        <p:sp>
          <p:nvSpPr>
            <p:cNvPr id="11" name="テキスト ボックス 10">
              <a:extLst>
                <a:ext uri="{FF2B5EF4-FFF2-40B4-BE49-F238E27FC236}">
                  <a16:creationId xmlns:a16="http://schemas.microsoft.com/office/drawing/2014/main" id="{F863251E-0135-A246-82C8-252023615515}"/>
                </a:ext>
              </a:extLst>
            </p:cNvPr>
            <p:cNvSpPr txBox="1"/>
            <p:nvPr/>
          </p:nvSpPr>
          <p:spPr>
            <a:xfrm rot="2052305">
              <a:off x="3778070" y="4515564"/>
              <a:ext cx="1511784" cy="400011"/>
            </a:xfrm>
            <a:prstGeom prst="rect">
              <a:avLst/>
            </a:prstGeom>
            <a:noFill/>
          </p:spPr>
          <p:txBody>
            <a:bodyPr wrap="none" rtlCol="0">
              <a:spAutoFit/>
            </a:bodyPr>
            <a:lstStyle/>
            <a:p>
              <a:r>
                <a:rPr lang="en-US" altLang="ja-JP" sz="1600" dirty="0"/>
                <a:t>Shaft speed</a:t>
              </a:r>
              <a:endParaRPr lang="ja-JP" altLang="en-US" sz="1600"/>
            </a:p>
          </p:txBody>
        </p:sp>
      </p:grpSp>
      <p:sp>
        <p:nvSpPr>
          <p:cNvPr id="54" name="テキスト ボックス 53">
            <a:extLst>
              <a:ext uri="{FF2B5EF4-FFF2-40B4-BE49-F238E27FC236}">
                <a16:creationId xmlns:a16="http://schemas.microsoft.com/office/drawing/2014/main" id="{DE8FB8FB-B9E1-BF4E-B578-CDAC06DBE5B6}"/>
              </a:ext>
            </a:extLst>
          </p:cNvPr>
          <p:cNvSpPr txBox="1"/>
          <p:nvPr/>
        </p:nvSpPr>
        <p:spPr>
          <a:xfrm>
            <a:off x="590267" y="1013794"/>
            <a:ext cx="1031821" cy="461665"/>
          </a:xfrm>
          <a:prstGeom prst="rect">
            <a:avLst/>
          </a:prstGeom>
          <a:noFill/>
        </p:spPr>
        <p:txBody>
          <a:bodyPr wrap="none" rtlCol="0">
            <a:spAutoFit/>
          </a:bodyPr>
          <a:lstStyle/>
          <a:p>
            <a:r>
              <a:rPr kumimoji="1" lang="en-US" altLang="ja-JP" sz="2400" u="sng" dirty="0"/>
              <a:t>Where</a:t>
            </a:r>
            <a:endParaRPr kumimoji="1" lang="ja-JP" altLang="en-US" sz="2400" u="sng"/>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D2BB7207-3B04-8547-A381-33CC6B07DB31}"/>
                  </a:ext>
                </a:extLst>
              </p:cNvPr>
              <p:cNvSpPr txBox="1"/>
              <p:nvPr/>
            </p:nvSpPr>
            <p:spPr>
              <a:xfrm>
                <a:off x="686315" y="1369950"/>
                <a:ext cx="8565012" cy="1631216"/>
              </a:xfrm>
              <a:prstGeom prst="rect">
                <a:avLst/>
              </a:prstGeom>
              <a:noFill/>
            </p:spPr>
            <p:txBody>
              <a:bodyPr wrap="square" rtlCol="0">
                <a:spAutoFit/>
              </a:bodyPr>
              <a:lstStyle/>
              <a:p>
                <a:pPr marL="457200" indent="-457200">
                  <a:buFont typeface="+mj-lt"/>
                  <a:buAutoNum type="arabicPeriod"/>
                </a:pPr>
                <a:r>
                  <a:rPr lang="en-US" altLang="ja-JP" sz="2000" dirty="0"/>
                  <a:t>Approximates the BSI function </a:t>
                </a:r>
                <a14:m>
                  <m:oMath xmlns:m="http://schemas.openxmlformats.org/officeDocument/2006/math">
                    <m:r>
                      <a:rPr lang="en-US" altLang="ja-JP" sz="2000" b="1" i="1" smtClean="0">
                        <a:solidFill>
                          <a:schemeClr val="accent1"/>
                        </a:solidFill>
                        <a:latin typeface="Cambria Math" panose="02040503050406030204" pitchFamily="18" charset="0"/>
                      </a:rPr>
                      <m:t>𝒇</m:t>
                    </m:r>
                  </m:oMath>
                </a14:m>
                <a:r>
                  <a:rPr lang="en-US" altLang="ja-JP" sz="2000" dirty="0"/>
                  <a:t> and </a:t>
                </a:r>
                <a14:m>
                  <m:oMath xmlns:m="http://schemas.openxmlformats.org/officeDocument/2006/math">
                    <m:r>
                      <a:rPr lang="en-US" altLang="ja-JP" sz="2000" b="1" i="1" dirty="0" smtClean="0">
                        <a:solidFill>
                          <a:schemeClr val="accent2"/>
                        </a:solidFill>
                        <a:latin typeface="Cambria Math" panose="02040503050406030204" pitchFamily="18" charset="0"/>
                      </a:rPr>
                      <m:t>𝒔</m:t>
                    </m:r>
                  </m:oMath>
                </a14:m>
                <a:r>
                  <a:rPr lang="en-US" altLang="ja-JP" sz="2000" dirty="0"/>
                  <a:t> which associate </a:t>
                </a:r>
                <a14:m>
                  <m:oMath xmlns:m="http://schemas.openxmlformats.org/officeDocument/2006/math">
                    <m:r>
                      <a:rPr lang="en-US" altLang="ja-JP" sz="2000" b="1" i="0" dirty="0" smtClean="0">
                        <a:solidFill>
                          <a:schemeClr val="accent1"/>
                        </a:solidFill>
                        <a:latin typeface="Cambria Math" panose="02040503050406030204" pitchFamily="18" charset="0"/>
                      </a:rPr>
                      <m:t>𝚫</m:t>
                    </m:r>
                  </m:oMath>
                </a14:m>
                <a:r>
                  <a:rPr lang="en-US" altLang="ja-JP" sz="2000" b="1" dirty="0">
                    <a:solidFill>
                      <a:schemeClr val="accent1"/>
                    </a:solidFill>
                  </a:rPr>
                  <a:t>Fuel</a:t>
                </a:r>
                <a:r>
                  <a:rPr lang="en-US" altLang="ja-JP" sz="2000" dirty="0"/>
                  <a:t> and </a:t>
                </a:r>
                <a14:m>
                  <m:oMath xmlns:m="http://schemas.openxmlformats.org/officeDocument/2006/math">
                    <m:r>
                      <a:rPr lang="en-US" altLang="ja-JP" sz="2000" b="1" i="0" dirty="0" smtClean="0">
                        <a:solidFill>
                          <a:schemeClr val="accent2"/>
                        </a:solidFill>
                        <a:latin typeface="Cambria Math" panose="02040503050406030204" pitchFamily="18" charset="0"/>
                      </a:rPr>
                      <m:t>𝚫</m:t>
                    </m:r>
                  </m:oMath>
                </a14:m>
                <a:r>
                  <a:rPr lang="en-US" altLang="ja-JP" sz="2000" b="1" dirty="0">
                    <a:solidFill>
                      <a:schemeClr val="accent2"/>
                    </a:solidFill>
                  </a:rPr>
                  <a:t>SOC</a:t>
                </a:r>
                <a:br>
                  <a:rPr lang="en-US" altLang="ja-JP" sz="2000" dirty="0"/>
                </a:br>
                <a:r>
                  <a:rPr lang="en-US" altLang="ja-JP" sz="2000" dirty="0"/>
                  <a:t>with a pair of (engine torque, shaft speed) for each driving pattern</a:t>
                </a:r>
                <a:br>
                  <a:rPr lang="en-US" altLang="ja-JP" sz="2000" dirty="0"/>
                </a:br>
                <a:r>
                  <a:rPr lang="en-US" altLang="ja-JP" sz="2000" dirty="0"/>
                  <a:t>(We don’t know </a:t>
                </a:r>
                <a14:m>
                  <m:oMath xmlns:m="http://schemas.openxmlformats.org/officeDocument/2006/math">
                    <m:r>
                      <a:rPr lang="en-US" altLang="ja-JP" sz="2000" i="1" dirty="0" smtClean="0">
                        <a:latin typeface="Cambria Math" panose="02040503050406030204" pitchFamily="18" charset="0"/>
                      </a:rPr>
                      <m:t>𝑓</m:t>
                    </m:r>
                  </m:oMath>
                </a14:m>
                <a:r>
                  <a:rPr lang="en-US" altLang="ja-JP" sz="2000" dirty="0"/>
                  <a:t> and </a:t>
                </a:r>
                <a14:m>
                  <m:oMath xmlns:m="http://schemas.openxmlformats.org/officeDocument/2006/math">
                    <m:r>
                      <a:rPr lang="en-US" altLang="ja-JP" sz="2000" i="1" dirty="0" smtClean="0">
                        <a:latin typeface="Cambria Math" panose="02040503050406030204" pitchFamily="18" charset="0"/>
                      </a:rPr>
                      <m:t>𝑠</m:t>
                    </m:r>
                  </m:oMath>
                </a14:m>
                <a:r>
                  <a:rPr lang="en-US" altLang="ja-JP" sz="2000" dirty="0"/>
                  <a:t> because we regard a simulator as a black box)</a:t>
                </a:r>
              </a:p>
              <a:p>
                <a:pPr marL="457200" indent="-457200">
                  <a:buFont typeface="+mj-lt"/>
                  <a:buAutoNum type="arabicPeriod"/>
                </a:pPr>
                <a:r>
                  <a:rPr lang="en-US" altLang="ja-JP" sz="2000" dirty="0"/>
                  <a:t>Solve the NLP </a:t>
                </a:r>
                <a14:m>
                  <m:oMath xmlns:m="http://schemas.openxmlformats.org/officeDocument/2006/math">
                    <m:r>
                      <a:rPr lang="en-US" altLang="ja-JP" sz="2000" i="1" dirty="0" smtClean="0">
                        <a:latin typeface="Cambria Math" panose="02040503050406030204" pitchFamily="18" charset="0"/>
                      </a:rPr>
                      <m:t>𝑃</m:t>
                    </m:r>
                  </m:oMath>
                </a14:m>
                <a:r>
                  <a:rPr lang="en-US" altLang="ja-JP" sz="2000" dirty="0"/>
                  <a:t> with </a:t>
                </a:r>
                <a14:m>
                  <m:oMath xmlns:m="http://schemas.openxmlformats.org/officeDocument/2006/math">
                    <m:r>
                      <a:rPr lang="en-US" altLang="ja-JP" sz="2000" b="1" i="1" dirty="0" smtClean="0">
                        <a:solidFill>
                          <a:schemeClr val="accent1"/>
                        </a:solidFill>
                        <a:latin typeface="Cambria Math" panose="02040503050406030204" pitchFamily="18" charset="0"/>
                      </a:rPr>
                      <m:t>𝒇</m:t>
                    </m:r>
                  </m:oMath>
                </a14:m>
                <a:r>
                  <a:rPr lang="en-US" altLang="ja-JP" sz="2000" dirty="0"/>
                  <a:t> and </a:t>
                </a:r>
                <a14:m>
                  <m:oMath xmlns:m="http://schemas.openxmlformats.org/officeDocument/2006/math">
                    <m:r>
                      <a:rPr lang="en-US" altLang="ja-JP" sz="2000" b="1" i="1" dirty="0" smtClean="0">
                        <a:solidFill>
                          <a:schemeClr val="accent2"/>
                        </a:solidFill>
                        <a:latin typeface="Cambria Math" panose="02040503050406030204" pitchFamily="18" charset="0"/>
                      </a:rPr>
                      <m:t>𝒔</m:t>
                    </m:r>
                  </m:oMath>
                </a14:m>
                <a:r>
                  <a:rPr lang="en-US" altLang="ja-JP" sz="2000" dirty="0"/>
                  <a:t>,</a:t>
                </a:r>
                <a:br>
                  <a:rPr lang="en-US" altLang="ja-JP" sz="2000" dirty="0"/>
                </a:br>
                <a:r>
                  <a:rPr lang="en-US" altLang="ja-JP" sz="2000" dirty="0"/>
                  <a:t>and obtain the engine output in HV driving mode as the optimal value of </a:t>
                </a:r>
                <a14:m>
                  <m:oMath xmlns:m="http://schemas.openxmlformats.org/officeDocument/2006/math">
                    <m:r>
                      <a:rPr lang="en-US" altLang="ja-JP" sz="2000" i="1" dirty="0" smtClean="0">
                        <a:latin typeface="Cambria Math" panose="02040503050406030204" pitchFamily="18" charset="0"/>
                      </a:rPr>
                      <m:t>𝑃</m:t>
                    </m:r>
                  </m:oMath>
                </a14:m>
                <a:endParaRPr lang="en-US" altLang="ja-JP" sz="2000" dirty="0"/>
              </a:p>
            </p:txBody>
          </p:sp>
        </mc:Choice>
        <mc:Fallback xmlns="">
          <p:sp>
            <p:nvSpPr>
              <p:cNvPr id="60" name="テキスト ボックス 59">
                <a:extLst>
                  <a:ext uri="{FF2B5EF4-FFF2-40B4-BE49-F238E27FC236}">
                    <a16:creationId xmlns:a16="http://schemas.microsoft.com/office/drawing/2014/main" id="{D2BB7207-3B04-8547-A381-33CC6B07DB31}"/>
                  </a:ext>
                </a:extLst>
              </p:cNvPr>
              <p:cNvSpPr txBox="1">
                <a:spLocks noRot="1" noChangeAspect="1" noMove="1" noResize="1" noEditPoints="1" noAdjustHandles="1" noChangeArrowheads="1" noChangeShapeType="1" noTextEdit="1"/>
              </p:cNvSpPr>
              <p:nvPr/>
            </p:nvSpPr>
            <p:spPr>
              <a:xfrm>
                <a:off x="686315" y="1369950"/>
                <a:ext cx="8565012" cy="1631216"/>
              </a:xfrm>
              <a:prstGeom prst="rect">
                <a:avLst/>
              </a:prstGeom>
              <a:blipFill>
                <a:blip r:embed="rId5"/>
                <a:stretch>
                  <a:fillRect l="-741" t="-2344" b="-5469"/>
                </a:stretch>
              </a:blipFill>
            </p:spPr>
            <p:txBody>
              <a:bodyPr/>
              <a:lstStyle/>
              <a:p>
                <a:r>
                  <a:rPr lang="ja-JP" altLang="en-US">
                    <a:noFill/>
                  </a:rPr>
                  <a:t> </a:t>
                </a:r>
              </a:p>
            </p:txBody>
          </p:sp>
        </mc:Fallback>
      </mc:AlternateContent>
      <p:sp>
        <p:nvSpPr>
          <p:cNvPr id="4" name="正方形/長方形 3">
            <a:extLst>
              <a:ext uri="{FF2B5EF4-FFF2-40B4-BE49-F238E27FC236}">
                <a16:creationId xmlns:a16="http://schemas.microsoft.com/office/drawing/2014/main" id="{4322AE36-763E-694D-B2E7-33C245989487}"/>
              </a:ext>
            </a:extLst>
          </p:cNvPr>
          <p:cNvSpPr/>
          <p:nvPr/>
        </p:nvSpPr>
        <p:spPr>
          <a:xfrm>
            <a:off x="3629239" y="3579542"/>
            <a:ext cx="1661225" cy="707886"/>
          </a:xfrm>
          <a:prstGeom prst="rect">
            <a:avLst/>
          </a:prstGeom>
        </p:spPr>
        <p:txBody>
          <a:bodyPr wrap="none">
            <a:spAutoFit/>
          </a:bodyPr>
          <a:lstStyle/>
          <a:p>
            <a:pPr algn="ctr"/>
            <a:r>
              <a:rPr lang="en-US" altLang="ja-JP" sz="2000" dirty="0"/>
              <a:t>Approximated</a:t>
            </a:r>
            <a:br>
              <a:rPr lang="en-US" altLang="ja-JP" sz="2000" dirty="0"/>
            </a:br>
            <a:r>
              <a:rPr lang="en-US" altLang="ja-JP" sz="2000" dirty="0"/>
              <a:t>function</a:t>
            </a:r>
            <a:endParaRPr lang="ja-JP" altLang="en-US" sz="2000"/>
          </a:p>
        </p:txBody>
      </p:sp>
      <p:sp>
        <p:nvSpPr>
          <p:cNvPr id="61" name="正方形/長方形 60">
            <a:extLst>
              <a:ext uri="{FF2B5EF4-FFF2-40B4-BE49-F238E27FC236}">
                <a16:creationId xmlns:a16="http://schemas.microsoft.com/office/drawing/2014/main" id="{C41BE53A-73A0-1B45-B1D8-FBC6BB6DED9E}"/>
              </a:ext>
            </a:extLst>
          </p:cNvPr>
          <p:cNvSpPr/>
          <p:nvPr/>
        </p:nvSpPr>
        <p:spPr>
          <a:xfrm>
            <a:off x="453701" y="3596739"/>
            <a:ext cx="2079544" cy="400110"/>
          </a:xfrm>
          <a:prstGeom prst="rect">
            <a:avLst/>
          </a:prstGeom>
        </p:spPr>
        <p:txBody>
          <a:bodyPr wrap="none">
            <a:spAutoFit/>
          </a:bodyPr>
          <a:lstStyle/>
          <a:p>
            <a:r>
              <a:rPr lang="ja-JP" altLang="en-US" sz="2000"/>
              <a:t>Sample point data</a:t>
            </a:r>
          </a:p>
        </p:txBody>
      </p:sp>
      <p:grpSp>
        <p:nvGrpSpPr>
          <p:cNvPr id="8" name="グループ化 7">
            <a:extLst>
              <a:ext uri="{FF2B5EF4-FFF2-40B4-BE49-F238E27FC236}">
                <a16:creationId xmlns:a16="http://schemas.microsoft.com/office/drawing/2014/main" id="{2F5C6451-79BB-9C44-922E-9F392902F559}"/>
              </a:ext>
            </a:extLst>
          </p:cNvPr>
          <p:cNvGrpSpPr/>
          <p:nvPr/>
        </p:nvGrpSpPr>
        <p:grpSpPr>
          <a:xfrm>
            <a:off x="5415838" y="3271514"/>
            <a:ext cx="3577500" cy="3451258"/>
            <a:chOff x="5497132" y="3298723"/>
            <a:chExt cx="3577500" cy="3451258"/>
          </a:xfrm>
        </p:grpSpPr>
        <p:pic>
          <p:nvPicPr>
            <p:cNvPr id="3" name="図 2">
              <a:extLst>
                <a:ext uri="{FF2B5EF4-FFF2-40B4-BE49-F238E27FC236}">
                  <a16:creationId xmlns:a16="http://schemas.microsoft.com/office/drawing/2014/main" id="{A52BD15F-5153-D544-9DFB-B205AF71690B}"/>
                </a:ext>
              </a:extLst>
            </p:cNvPr>
            <p:cNvPicPr>
              <a:picLocks noChangeAspect="1"/>
            </p:cNvPicPr>
            <p:nvPr/>
          </p:nvPicPr>
          <p:blipFill>
            <a:blip r:embed="rId6"/>
            <a:stretch>
              <a:fillRect/>
            </a:stretch>
          </p:blipFill>
          <p:spPr>
            <a:xfrm>
              <a:off x="5784262" y="3946206"/>
              <a:ext cx="2699636" cy="1175517"/>
            </a:xfrm>
            <a:prstGeom prst="rect">
              <a:avLst/>
            </a:prstGeom>
            <a:solidFill>
              <a:schemeClr val="bg1"/>
            </a:solidFill>
            <a:ln>
              <a:noFill/>
            </a:ln>
          </p:spPr>
        </p:pic>
        <p:sp>
          <p:nvSpPr>
            <p:cNvPr id="6" name="角丸四角形 5">
              <a:extLst>
                <a:ext uri="{FF2B5EF4-FFF2-40B4-BE49-F238E27FC236}">
                  <a16:creationId xmlns:a16="http://schemas.microsoft.com/office/drawing/2014/main" id="{CF8B394F-AF01-0A45-8E14-FDFEDEFBCD89}"/>
                </a:ext>
              </a:extLst>
            </p:cNvPr>
            <p:cNvSpPr/>
            <p:nvPr/>
          </p:nvSpPr>
          <p:spPr>
            <a:xfrm>
              <a:off x="5497132" y="3298723"/>
              <a:ext cx="3577500" cy="3451258"/>
            </a:xfrm>
            <a:prstGeom prst="roundRect">
              <a:avLst>
                <a:gd name="adj" fmla="val 110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角丸四角形 27">
            <a:extLst>
              <a:ext uri="{FF2B5EF4-FFF2-40B4-BE49-F238E27FC236}">
                <a16:creationId xmlns:a16="http://schemas.microsoft.com/office/drawing/2014/main" id="{C2DB1320-58E7-5F4F-93FE-AE2A0EF75AB9}"/>
              </a:ext>
            </a:extLst>
          </p:cNvPr>
          <p:cNvSpPr/>
          <p:nvPr/>
        </p:nvSpPr>
        <p:spPr>
          <a:xfrm>
            <a:off x="85025" y="3271514"/>
            <a:ext cx="5234773" cy="3451258"/>
          </a:xfrm>
          <a:prstGeom prst="roundRect">
            <a:avLst>
              <a:gd name="adj" fmla="val 1215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6CFE2FE-B24B-1746-B4B9-61EA182FE471}"/>
              </a:ext>
            </a:extLst>
          </p:cNvPr>
          <p:cNvSpPr txBox="1"/>
          <p:nvPr/>
        </p:nvSpPr>
        <p:spPr>
          <a:xfrm>
            <a:off x="453701" y="3049545"/>
            <a:ext cx="3577500" cy="400110"/>
          </a:xfrm>
          <a:prstGeom prst="rect">
            <a:avLst/>
          </a:prstGeom>
          <a:solidFill>
            <a:schemeClr val="bg1"/>
          </a:solidFill>
          <a:ln>
            <a:solidFill>
              <a:schemeClr val="accent2"/>
            </a:solidFill>
          </a:ln>
        </p:spPr>
        <p:txBody>
          <a:bodyPr wrap="square" rtlCol="0">
            <a:spAutoFit/>
          </a:bodyPr>
          <a:lstStyle/>
          <a:p>
            <a:pPr algn="ctr"/>
            <a:r>
              <a:rPr lang="en-US" altLang="ja-JP" sz="2000" dirty="0">
                <a:solidFill>
                  <a:schemeClr val="accent2">
                    <a:lumMod val="75000"/>
                  </a:schemeClr>
                </a:solidFill>
              </a:rPr>
              <a:t>1. Bicubic Spline Interpolation</a:t>
            </a:r>
            <a:endParaRPr lang="ja-JP" altLang="en-US" sz="2000">
              <a:solidFill>
                <a:schemeClr val="accent2">
                  <a:lumMod val="75000"/>
                </a:schemeClr>
              </a:solidFill>
            </a:endParaRPr>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EB4C348E-BB40-1A4B-B049-D11594C9E725}"/>
                  </a:ext>
                </a:extLst>
              </p:cNvPr>
              <p:cNvSpPr txBox="1"/>
              <p:nvPr/>
            </p:nvSpPr>
            <p:spPr>
              <a:xfrm>
                <a:off x="5688474" y="3080163"/>
                <a:ext cx="2753254" cy="400110"/>
              </a:xfrm>
              <a:prstGeom prst="rect">
                <a:avLst/>
              </a:prstGeom>
              <a:solidFill>
                <a:schemeClr val="bg1"/>
              </a:solidFill>
              <a:ln>
                <a:solidFill>
                  <a:schemeClr val="accent1">
                    <a:shade val="50000"/>
                  </a:schemeClr>
                </a:solidFill>
              </a:ln>
            </p:spPr>
            <p:txBody>
              <a:bodyPr wrap="none" rtlCol="0">
                <a:spAutoFit/>
              </a:bodyPr>
              <a:lstStyle/>
              <a:p>
                <a:r>
                  <a:rPr kumimoji="1" lang="en-US" altLang="ja-JP" sz="2000" dirty="0">
                    <a:solidFill>
                      <a:schemeClr val="accent1"/>
                    </a:solidFill>
                  </a:rPr>
                  <a:t>2. Non-Linear Problem </a:t>
                </a:r>
                <a14:m>
                  <m:oMath xmlns:m="http://schemas.openxmlformats.org/officeDocument/2006/math">
                    <m:r>
                      <a:rPr kumimoji="1" lang="en-US" altLang="ja-JP" sz="2000" i="1" dirty="0" smtClean="0">
                        <a:solidFill>
                          <a:schemeClr val="accent1"/>
                        </a:solidFill>
                        <a:latin typeface="Cambria Math" panose="02040503050406030204" pitchFamily="18" charset="0"/>
                      </a:rPr>
                      <m:t>𝑃</m:t>
                    </m:r>
                  </m:oMath>
                </a14:m>
                <a:endParaRPr kumimoji="1" lang="ja-JP" altLang="en-US" sz="2000">
                  <a:solidFill>
                    <a:schemeClr val="accent1"/>
                  </a:solidFill>
                </a:endParaRPr>
              </a:p>
            </p:txBody>
          </p:sp>
        </mc:Choice>
        <mc:Fallback xmlns="">
          <p:sp>
            <p:nvSpPr>
              <p:cNvPr id="18" name="テキスト ボックス 17">
                <a:extLst>
                  <a:ext uri="{FF2B5EF4-FFF2-40B4-BE49-F238E27FC236}">
                    <a16:creationId xmlns:a16="http://schemas.microsoft.com/office/drawing/2014/main" id="{EB4C348E-BB40-1A4B-B049-D11594C9E725}"/>
                  </a:ext>
                </a:extLst>
              </p:cNvPr>
              <p:cNvSpPr txBox="1">
                <a:spLocks noRot="1" noChangeAspect="1" noMove="1" noResize="1" noEditPoints="1" noAdjustHandles="1" noChangeArrowheads="1" noChangeShapeType="1" noTextEdit="1"/>
              </p:cNvSpPr>
              <p:nvPr/>
            </p:nvSpPr>
            <p:spPr>
              <a:xfrm>
                <a:off x="5688474" y="3080163"/>
                <a:ext cx="2753254" cy="400110"/>
              </a:xfrm>
              <a:prstGeom prst="rect">
                <a:avLst/>
              </a:prstGeom>
              <a:blipFill>
                <a:blip r:embed="rId7"/>
                <a:stretch>
                  <a:fillRect l="-1826" t="-6061" b="-21212"/>
                </a:stretch>
              </a:blipFill>
              <a:ln>
                <a:solidFill>
                  <a:schemeClr val="accent1">
                    <a:shade val="50000"/>
                  </a:schemeClr>
                </a:solidFill>
              </a:ln>
            </p:spPr>
            <p:txBody>
              <a:bodyPr/>
              <a:lstStyle/>
              <a:p>
                <a:r>
                  <a:rPr lang="ja-JP" altLang="en-US">
                    <a:noFill/>
                  </a:rPr>
                  <a:t> </a:t>
                </a:r>
              </a:p>
            </p:txBody>
          </p:sp>
        </mc:Fallback>
      </mc:AlternateContent>
      <p:pic>
        <p:nvPicPr>
          <p:cNvPr id="13" name="図 12">
            <a:extLst>
              <a:ext uri="{FF2B5EF4-FFF2-40B4-BE49-F238E27FC236}">
                <a16:creationId xmlns:a16="http://schemas.microsoft.com/office/drawing/2014/main" id="{C6DF631B-E77E-E446-86EB-9BD489F1A783}"/>
              </a:ext>
            </a:extLst>
          </p:cNvPr>
          <p:cNvPicPr>
            <a:picLocks noChangeAspect="1"/>
          </p:cNvPicPr>
          <p:nvPr/>
        </p:nvPicPr>
        <p:blipFill>
          <a:blip r:embed="rId8"/>
          <a:stretch>
            <a:fillRect/>
          </a:stretch>
        </p:blipFill>
        <p:spPr>
          <a:xfrm>
            <a:off x="3242488" y="6030648"/>
            <a:ext cx="1966532" cy="651562"/>
          </a:xfrm>
          <a:prstGeom prst="rect">
            <a:avLst/>
          </a:prstGeom>
        </p:spPr>
      </p:pic>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3F756DDB-0988-8F45-AD13-0DEE5EEAA24C}"/>
                  </a:ext>
                </a:extLst>
              </p:cNvPr>
              <p:cNvSpPr txBox="1"/>
              <p:nvPr/>
            </p:nvSpPr>
            <p:spPr>
              <a:xfrm>
                <a:off x="4348055" y="1000618"/>
                <a:ext cx="4167295" cy="369332"/>
              </a:xfrm>
              <a:prstGeom prst="rect">
                <a:avLst/>
              </a:prstGeom>
              <a:solidFill>
                <a:schemeClr val="bg1"/>
              </a:solidFill>
              <a:ln>
                <a:solidFill>
                  <a:schemeClr val="tx1"/>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en-US" altLang="ja-JP" i="0" dirty="0" smtClean="0">
                          <a:solidFill>
                            <a:schemeClr val="tx1">
                              <a:lumMod val="85000"/>
                              <a:lumOff val="15000"/>
                            </a:schemeClr>
                          </a:solidFill>
                          <a:latin typeface="Cambria Math" panose="02040503050406030204" pitchFamily="18" charset="0"/>
                        </a:rPr>
                        <m:t>Engine</m:t>
                      </m:r>
                      <m:r>
                        <a:rPr kumimoji="1" lang="en-US" altLang="ja-JP" i="0" dirty="0" smtClean="0">
                          <a:solidFill>
                            <a:schemeClr val="tx1">
                              <a:lumMod val="85000"/>
                              <a:lumOff val="15000"/>
                            </a:schemeClr>
                          </a:solidFill>
                          <a:latin typeface="Cambria Math" panose="02040503050406030204" pitchFamily="18" charset="0"/>
                        </a:rPr>
                        <m:t> </m:t>
                      </m:r>
                      <m:r>
                        <m:rPr>
                          <m:sty m:val="p"/>
                        </m:rPr>
                        <a:rPr kumimoji="1" lang="en-US" altLang="ja-JP" i="0" dirty="0" smtClean="0">
                          <a:solidFill>
                            <a:schemeClr val="tx1">
                              <a:lumMod val="85000"/>
                              <a:lumOff val="15000"/>
                            </a:schemeClr>
                          </a:solidFill>
                          <a:latin typeface="Cambria Math" panose="02040503050406030204" pitchFamily="18" charset="0"/>
                        </a:rPr>
                        <m:t>output</m:t>
                      </m:r>
                      <m:r>
                        <a:rPr kumimoji="1" lang="en-US" altLang="ja-JP" b="0" i="0" dirty="0" smtClean="0">
                          <a:solidFill>
                            <a:schemeClr val="tx1">
                              <a:lumMod val="85000"/>
                              <a:lumOff val="15000"/>
                            </a:schemeClr>
                          </a:solidFill>
                          <a:latin typeface="Cambria Math" panose="02040503050406030204" pitchFamily="18" charset="0"/>
                        </a:rPr>
                        <m:t> </m:t>
                      </m:r>
                      <m:r>
                        <a:rPr kumimoji="1" lang="en-US" altLang="ja-JP" i="1" dirty="0" smtClean="0">
                          <a:solidFill>
                            <a:schemeClr val="tx1">
                              <a:lumMod val="85000"/>
                              <a:lumOff val="15000"/>
                            </a:schemeClr>
                          </a:solidFill>
                          <a:latin typeface="Cambria Math" panose="02040503050406030204" pitchFamily="18" charset="0"/>
                        </a:rPr>
                        <m:t>≈</m:t>
                      </m:r>
                      <m:r>
                        <a:rPr kumimoji="1" lang="en-US" altLang="ja-JP" b="0" i="1" dirty="0" smtClean="0">
                          <a:solidFill>
                            <a:schemeClr val="tx1">
                              <a:lumMod val="85000"/>
                              <a:lumOff val="15000"/>
                            </a:schemeClr>
                          </a:solidFill>
                          <a:latin typeface="Cambria Math" panose="02040503050406030204" pitchFamily="18" charset="0"/>
                        </a:rPr>
                        <m:t>h</m:t>
                      </m:r>
                      <m:r>
                        <a:rPr kumimoji="1" lang="en-US" altLang="ja-JP" i="1" dirty="0" smtClean="0">
                          <a:solidFill>
                            <a:schemeClr val="tx1">
                              <a:lumMod val="85000"/>
                              <a:lumOff val="15000"/>
                            </a:schemeClr>
                          </a:solidFill>
                          <a:latin typeface="Cambria Math" panose="02040503050406030204" pitchFamily="18" charset="0"/>
                        </a:rPr>
                        <m:t>(</m:t>
                      </m:r>
                      <m:r>
                        <m:rPr>
                          <m:sty m:val="p"/>
                        </m:rPr>
                        <a:rPr kumimoji="1" lang="en-US" altLang="ja-JP" i="0" dirty="0" smtClean="0">
                          <a:solidFill>
                            <a:schemeClr val="tx1">
                              <a:lumMod val="85000"/>
                              <a:lumOff val="15000"/>
                            </a:schemeClr>
                          </a:solidFill>
                          <a:latin typeface="Cambria Math" panose="02040503050406030204" pitchFamily="18" charset="0"/>
                        </a:rPr>
                        <m:t>torque</m:t>
                      </m:r>
                      <m:r>
                        <a:rPr kumimoji="1" lang="en-US" altLang="ja-JP" i="1" dirty="0" smtClean="0">
                          <a:solidFill>
                            <a:schemeClr val="tx1">
                              <a:lumMod val="85000"/>
                              <a:lumOff val="15000"/>
                            </a:schemeClr>
                          </a:solidFill>
                          <a:latin typeface="Cambria Math" panose="02040503050406030204" pitchFamily="18" charset="0"/>
                        </a:rPr>
                        <m:t>, </m:t>
                      </m:r>
                      <m:r>
                        <m:rPr>
                          <m:sty m:val="p"/>
                        </m:rPr>
                        <a:rPr kumimoji="1" lang="en-US" altLang="ja-JP" i="0" dirty="0" smtClean="0">
                          <a:solidFill>
                            <a:schemeClr val="tx1">
                              <a:lumMod val="85000"/>
                              <a:lumOff val="15000"/>
                            </a:schemeClr>
                          </a:solidFill>
                          <a:latin typeface="Cambria Math" panose="02040503050406030204" pitchFamily="18" charset="0"/>
                        </a:rPr>
                        <m:t>shaft</m:t>
                      </m:r>
                      <m:r>
                        <a:rPr kumimoji="1" lang="en-US" altLang="ja-JP" i="0" dirty="0" smtClean="0">
                          <a:solidFill>
                            <a:schemeClr val="tx1">
                              <a:lumMod val="85000"/>
                              <a:lumOff val="15000"/>
                            </a:schemeClr>
                          </a:solidFill>
                          <a:latin typeface="Cambria Math" panose="02040503050406030204" pitchFamily="18" charset="0"/>
                        </a:rPr>
                        <m:t> </m:t>
                      </m:r>
                      <m:r>
                        <m:rPr>
                          <m:sty m:val="p"/>
                        </m:rPr>
                        <a:rPr kumimoji="1" lang="en-US" altLang="ja-JP" i="0" dirty="0" smtClean="0">
                          <a:solidFill>
                            <a:schemeClr val="tx1">
                              <a:lumMod val="85000"/>
                              <a:lumOff val="15000"/>
                            </a:schemeClr>
                          </a:solidFill>
                          <a:latin typeface="Cambria Math" panose="02040503050406030204" pitchFamily="18" charset="0"/>
                        </a:rPr>
                        <m:t>speed</m:t>
                      </m:r>
                      <m:r>
                        <a:rPr kumimoji="1" lang="en-US" altLang="ja-JP" i="1" dirty="0" smtClean="0">
                          <a:solidFill>
                            <a:schemeClr val="tx1">
                              <a:lumMod val="85000"/>
                              <a:lumOff val="15000"/>
                            </a:schemeClr>
                          </a:solidFill>
                          <a:latin typeface="Cambria Math" panose="02040503050406030204" pitchFamily="18" charset="0"/>
                        </a:rPr>
                        <m:t>)</m:t>
                      </m:r>
                    </m:oMath>
                  </m:oMathPara>
                </a14:m>
                <a:endParaRPr kumimoji="1" lang="ja-JP" altLang="en-US">
                  <a:solidFill>
                    <a:schemeClr val="tx1">
                      <a:lumMod val="85000"/>
                      <a:lumOff val="15000"/>
                    </a:schemeClr>
                  </a:solidFill>
                </a:endParaRPr>
              </a:p>
            </p:txBody>
          </p:sp>
        </mc:Choice>
        <mc:Fallback xmlns="">
          <p:sp>
            <p:nvSpPr>
              <p:cNvPr id="22" name="テキスト ボックス 21">
                <a:extLst>
                  <a:ext uri="{FF2B5EF4-FFF2-40B4-BE49-F238E27FC236}">
                    <a16:creationId xmlns:a16="http://schemas.microsoft.com/office/drawing/2014/main" id="{3F756DDB-0988-8F45-AD13-0DEE5EEAA24C}"/>
                  </a:ext>
                </a:extLst>
              </p:cNvPr>
              <p:cNvSpPr txBox="1">
                <a:spLocks noRot="1" noChangeAspect="1" noMove="1" noResize="1" noEditPoints="1" noAdjustHandles="1" noChangeArrowheads="1" noChangeShapeType="1" noTextEdit="1"/>
              </p:cNvSpPr>
              <p:nvPr/>
            </p:nvSpPr>
            <p:spPr>
              <a:xfrm>
                <a:off x="4348055" y="1000618"/>
                <a:ext cx="4167295" cy="369332"/>
              </a:xfrm>
              <a:prstGeom prst="rect">
                <a:avLst/>
              </a:prstGeom>
              <a:blipFill>
                <a:blip r:embed="rId9"/>
                <a:stretch>
                  <a:fillRect b="-9677"/>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2651905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4ACBA3-11A4-A147-8D1F-51898A518D98}"/>
              </a:ext>
            </a:extLst>
          </p:cNvPr>
          <p:cNvSpPr>
            <a:spLocks noGrp="1"/>
          </p:cNvSpPr>
          <p:nvPr>
            <p:ph type="title"/>
          </p:nvPr>
        </p:nvSpPr>
        <p:spPr/>
        <p:txBody>
          <a:bodyPr/>
          <a:lstStyle/>
          <a:p>
            <a:r>
              <a:rPr lang="en" altLang="ja-JP" sz="3000" dirty="0"/>
              <a:t>Solving</a:t>
            </a:r>
            <a:r>
              <a:rPr lang="en" altLang="ja-JP" dirty="0"/>
              <a:t> Strategy</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7E7F302-7C2E-FC47-AF7D-04E2D6F629DD}"/>
                  </a:ext>
                </a:extLst>
              </p:cNvPr>
              <p:cNvSpPr>
                <a:spLocks noGrp="1"/>
              </p:cNvSpPr>
              <p:nvPr>
                <p:ph sz="quarter" idx="11"/>
              </p:nvPr>
            </p:nvSpPr>
            <p:spPr/>
            <p:txBody>
              <a:bodyPr/>
              <a:lstStyle/>
              <a:p>
                <a:r>
                  <a:rPr lang="en-US" altLang="ja-JP" dirty="0"/>
                  <a:t>Construct State Transition Graph </a:t>
                </a:r>
                <a14:m>
                  <m:oMath xmlns:m="http://schemas.openxmlformats.org/officeDocument/2006/math">
                    <m:r>
                      <a:rPr lang="en-US" altLang="ja-JP" b="1" i="1" dirty="0">
                        <a:latin typeface="Cambria Math" panose="02040503050406030204" pitchFamily="18" charset="0"/>
                      </a:rPr>
                      <m:t>𝑮</m:t>
                    </m:r>
                    <m:r>
                      <a:rPr lang="en-US" altLang="ja-JP" b="1" i="1" dirty="0">
                        <a:latin typeface="Cambria Math" panose="02040503050406030204" pitchFamily="18" charset="0"/>
                      </a:rPr>
                      <m:t> = </m:t>
                    </m:r>
                    <m:d>
                      <m:dPr>
                        <m:ctrlPr>
                          <a:rPr lang="en-US" altLang="ja-JP" b="1" i="1" dirty="0">
                            <a:latin typeface="Cambria Math" panose="02040503050406030204" pitchFamily="18" charset="0"/>
                          </a:rPr>
                        </m:ctrlPr>
                      </m:dPr>
                      <m:e>
                        <m:r>
                          <a:rPr lang="en-US" altLang="ja-JP" b="1" i="1" dirty="0">
                            <a:latin typeface="Cambria Math" panose="02040503050406030204" pitchFamily="18" charset="0"/>
                          </a:rPr>
                          <m:t>𝑽</m:t>
                        </m:r>
                        <m:r>
                          <a:rPr lang="en-US" altLang="ja-JP" b="1" i="1" dirty="0">
                            <a:latin typeface="Cambria Math" panose="02040503050406030204" pitchFamily="18" charset="0"/>
                          </a:rPr>
                          <m:t>, </m:t>
                        </m:r>
                        <m:r>
                          <a:rPr lang="en-US" altLang="ja-JP" b="1" i="1" dirty="0">
                            <a:latin typeface="Cambria Math" panose="02040503050406030204" pitchFamily="18" charset="0"/>
                          </a:rPr>
                          <m:t>𝑬</m:t>
                        </m:r>
                        <m:r>
                          <a:rPr lang="en-US" altLang="ja-JP" b="1" i="1" dirty="0">
                            <a:latin typeface="Cambria Math" panose="02040503050406030204" pitchFamily="18" charset="0"/>
                          </a:rPr>
                          <m:t>, </m:t>
                        </m:r>
                        <m:r>
                          <a:rPr lang="en-US" altLang="ja-JP" b="1" i="1" dirty="0">
                            <a:latin typeface="Cambria Math" panose="02040503050406030204" pitchFamily="18" charset="0"/>
                          </a:rPr>
                          <m:t>𝒇</m:t>
                        </m:r>
                        <m:r>
                          <a:rPr lang="en-US" altLang="ja-JP" b="1" i="1" dirty="0">
                            <a:latin typeface="Cambria Math" panose="02040503050406030204" pitchFamily="18" charset="0"/>
                          </a:rPr>
                          <m:t>, </m:t>
                        </m:r>
                        <m:r>
                          <a:rPr lang="en-US" altLang="ja-JP" b="1" i="1" dirty="0">
                            <a:latin typeface="Cambria Math" panose="02040503050406030204" pitchFamily="18" charset="0"/>
                          </a:rPr>
                          <m:t>𝒔</m:t>
                        </m:r>
                      </m:e>
                    </m:d>
                  </m:oMath>
                </a14:m>
                <a:r>
                  <a:rPr lang="en-US" altLang="ja-JP" dirty="0"/>
                  <a:t>;      </a:t>
                </a:r>
                <a14:m>
                  <m:oMath xmlns:m="http://schemas.openxmlformats.org/officeDocument/2006/math">
                    <m:r>
                      <a:rPr lang="en-US" altLang="ja-JP" i="1" dirty="0">
                        <a:latin typeface="Cambria Math" panose="02040503050406030204" pitchFamily="18" charset="0"/>
                      </a:rPr>
                      <m:t>𝑓</m:t>
                    </m:r>
                    <m:r>
                      <a:rPr lang="en-US" altLang="ja-JP" i="1" dirty="0">
                        <a:latin typeface="Cambria Math" panose="02040503050406030204" pitchFamily="18" charset="0"/>
                      </a:rPr>
                      <m:t>, </m:t>
                    </m:r>
                    <m:r>
                      <a:rPr lang="en-US" altLang="ja-JP" i="1" dirty="0">
                        <a:latin typeface="Cambria Math" panose="02040503050406030204" pitchFamily="18" charset="0"/>
                      </a:rPr>
                      <m:t>𝑠</m:t>
                    </m:r>
                    <m:r>
                      <a:rPr lang="en-US" altLang="ja-JP" i="1" dirty="0">
                        <a:latin typeface="Cambria Math" panose="02040503050406030204" pitchFamily="18" charset="0"/>
                      </a:rPr>
                      <m:t>: </m:t>
                    </m:r>
                    <m:r>
                      <a:rPr lang="en-US" altLang="ja-JP" i="1" dirty="0">
                        <a:latin typeface="Cambria Math" panose="02040503050406030204" pitchFamily="18" charset="0"/>
                      </a:rPr>
                      <m:t>𝐸</m:t>
                    </m:r>
                    <m:r>
                      <a:rPr lang="en-US" altLang="ja-JP" i="1" dirty="0">
                        <a:latin typeface="Cambria Math" panose="02040503050406030204" pitchFamily="18" charset="0"/>
                      </a:rPr>
                      <m:t>→</m:t>
                    </m:r>
                    <m:r>
                      <a:rPr lang="en-US" altLang="ja-JP" i="1" dirty="0">
                        <a:latin typeface="Cambria Math" panose="02040503050406030204" pitchFamily="18" charset="0"/>
                      </a:rPr>
                      <m:t>ℝ</m:t>
                    </m:r>
                  </m:oMath>
                </a14:m>
                <a:r>
                  <a:rPr lang="en-US" altLang="ja-JP" dirty="0"/>
                  <a:t> </a:t>
                </a:r>
                <a:endParaRPr lang="ja-JP" altLang="en-US"/>
              </a:p>
              <a:p>
                <a:endParaRPr kumimoji="1" lang="ja-JP" altLang="en-US"/>
              </a:p>
            </p:txBody>
          </p:sp>
        </mc:Choice>
        <mc:Fallback xmlns="">
          <p:sp>
            <p:nvSpPr>
              <p:cNvPr id="3" name="コンテンツ プレースホルダー 2">
                <a:extLst>
                  <a:ext uri="{FF2B5EF4-FFF2-40B4-BE49-F238E27FC236}">
                    <a16:creationId xmlns:a16="http://schemas.microsoft.com/office/drawing/2014/main" id="{97E7F302-7C2E-FC47-AF7D-04E2D6F629DD}"/>
                  </a:ext>
                </a:extLst>
              </p:cNvPr>
              <p:cNvSpPr>
                <a:spLocks noGrp="1" noRot="1" noChangeAspect="1" noMove="1" noResize="1" noEditPoints="1" noAdjustHandles="1" noChangeArrowheads="1" noChangeShapeType="1" noTextEdit="1"/>
              </p:cNvSpPr>
              <p:nvPr>
                <p:ph sz="quarter" idx="11"/>
              </p:nvPr>
            </p:nvSpPr>
            <p:spPr>
              <a:blipFill>
                <a:blip r:embed="rId3"/>
                <a:stretch>
                  <a:fillRect l="-965" t="-15000" b="-2500"/>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F9EB69B4-86DB-AB4A-A376-CC6DCF8E6091}"/>
              </a:ext>
            </a:extLst>
          </p:cNvPr>
          <p:cNvSpPr>
            <a:spLocks noGrp="1"/>
          </p:cNvSpPr>
          <p:nvPr>
            <p:ph type="sldNum" sz="quarter" idx="4"/>
          </p:nvPr>
        </p:nvSpPr>
        <p:spPr/>
        <p:txBody>
          <a:bodyPr/>
          <a:lstStyle/>
          <a:p>
            <a:fld id="{4E24F90A-FF2F-9F41-89D7-D74261B91ACF}" type="slidenum">
              <a:rPr kumimoji="1" lang="ja-JP" altLang="en-US" smtClean="0"/>
              <a:t>21</a:t>
            </a:fld>
            <a:endParaRPr kumimoji="1" lang="ja-JP" altLang="en-US"/>
          </a:p>
        </p:txBody>
      </p:sp>
      <p:sp>
        <p:nvSpPr>
          <p:cNvPr id="55" name="テキスト ボックス 54">
            <a:extLst>
              <a:ext uri="{FF2B5EF4-FFF2-40B4-BE49-F238E27FC236}">
                <a16:creationId xmlns:a16="http://schemas.microsoft.com/office/drawing/2014/main" id="{8A3E479F-D39B-CD47-BBE8-B4D0B20CDB83}"/>
              </a:ext>
            </a:extLst>
          </p:cNvPr>
          <p:cNvSpPr txBox="1"/>
          <p:nvPr/>
        </p:nvSpPr>
        <p:spPr>
          <a:xfrm>
            <a:off x="1244614" y="1583071"/>
            <a:ext cx="6654772" cy="1015663"/>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altLang="ja-JP" sz="2000" dirty="0"/>
              <a:t>Nodes represent </a:t>
            </a:r>
            <a:r>
              <a:rPr lang="en-US" altLang="ja-JP" sz="2000" b="1" dirty="0"/>
              <a:t>state clusters of vehicle</a:t>
            </a:r>
          </a:p>
          <a:p>
            <a:pPr marL="342900" indent="-342900">
              <a:buFont typeface="Arial" panose="020B0604020202020204" pitchFamily="34" charset="0"/>
              <a:buChar char="•"/>
            </a:pPr>
            <a:r>
              <a:rPr lang="en-US" altLang="ja-JP" sz="2000" dirty="0"/>
              <a:t>Edges represent </a:t>
            </a:r>
            <a:r>
              <a:rPr lang="en-US" altLang="ja-JP" sz="2000" b="1" dirty="0"/>
              <a:t>the transitions of the state of vehicle, SOC </a:t>
            </a:r>
            <a:r>
              <a:rPr lang="en-US" altLang="ja-JP" sz="2000" dirty="0"/>
              <a:t>and </a:t>
            </a:r>
            <a:r>
              <a:rPr lang="en-US" altLang="ja-JP" sz="2000" b="1" dirty="0"/>
              <a:t>fuel consumption </a:t>
            </a:r>
            <a:r>
              <a:rPr lang="en-US" altLang="ja-JP" sz="2000" dirty="0"/>
              <a:t>in the section</a:t>
            </a:r>
          </a:p>
        </p:txBody>
      </p:sp>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F1DAC9D3-41BD-A64F-8D4D-7AAF68B935BB}"/>
                  </a:ext>
                </a:extLst>
              </p:cNvPr>
              <p:cNvSpPr/>
              <p:nvPr/>
            </p:nvSpPr>
            <p:spPr>
              <a:xfrm>
                <a:off x="3626760" y="5279157"/>
                <a:ext cx="2685351" cy="369332"/>
              </a:xfrm>
              <a:prstGeom prst="rect">
                <a:avLst/>
              </a:prstGeom>
            </p:spPr>
            <p:txBody>
              <a:bodyPr wrap="none">
                <a:spAutoFit/>
              </a:bodyPr>
              <a:lstStyle/>
              <a:p>
                <a14:m>
                  <m:oMath xmlns:m="http://schemas.openxmlformats.org/officeDocument/2006/math">
                    <m:r>
                      <m:rPr>
                        <m:sty m:val="p"/>
                      </m:rPr>
                      <a:rPr lang="en-US" altLang="ja-JP" smtClean="0">
                        <a:latin typeface="Cambria Math" panose="02040503050406030204" pitchFamily="18" charset="0"/>
                      </a:rPr>
                      <m:t>Δ</m:t>
                    </m:r>
                    <m:r>
                      <a:rPr lang="en-US" altLang="ja-JP" b="0" i="1" smtClean="0">
                        <a:latin typeface="Cambria Math" panose="02040503050406030204" pitchFamily="18" charset="0"/>
                      </a:rPr>
                      <m:t>⋯</m:t>
                    </m:r>
                  </m:oMath>
                </a14:m>
                <a:r>
                  <a:rPr lang="en-US" altLang="ja-JP" dirty="0"/>
                  <a:t> the change amount of</a:t>
                </a:r>
                <a:endParaRPr lang="ja-JP" altLang="en-US"/>
              </a:p>
            </p:txBody>
          </p:sp>
        </mc:Choice>
        <mc:Fallback xmlns="">
          <p:sp>
            <p:nvSpPr>
              <p:cNvPr id="63" name="正方形/長方形 62">
                <a:extLst>
                  <a:ext uri="{FF2B5EF4-FFF2-40B4-BE49-F238E27FC236}">
                    <a16:creationId xmlns:a16="http://schemas.microsoft.com/office/drawing/2014/main" id="{F1DAC9D3-41BD-A64F-8D4D-7AAF68B935BB}"/>
                  </a:ext>
                </a:extLst>
              </p:cNvPr>
              <p:cNvSpPr>
                <a:spLocks noRot="1" noChangeAspect="1" noMove="1" noResize="1" noEditPoints="1" noAdjustHandles="1" noChangeArrowheads="1" noChangeShapeType="1" noTextEdit="1"/>
              </p:cNvSpPr>
              <p:nvPr/>
            </p:nvSpPr>
            <p:spPr>
              <a:xfrm>
                <a:off x="3626760" y="5279157"/>
                <a:ext cx="2685351" cy="369332"/>
              </a:xfrm>
              <a:prstGeom prst="rect">
                <a:avLst/>
              </a:prstGeom>
              <a:blipFill>
                <a:blip r:embed="rId4"/>
                <a:stretch>
                  <a:fillRect t="-6667" r="-943" b="-23333"/>
                </a:stretch>
              </a:blipFill>
            </p:spPr>
            <p:txBody>
              <a:bodyPr/>
              <a:lstStyle/>
              <a:p>
                <a:r>
                  <a:rPr lang="ja-JP" altLang="en-US">
                    <a:noFill/>
                  </a:rPr>
                  <a:t> </a:t>
                </a:r>
              </a:p>
            </p:txBody>
          </p:sp>
        </mc:Fallback>
      </mc:AlternateContent>
      <p:grpSp>
        <p:nvGrpSpPr>
          <p:cNvPr id="85" name="グループ化 84">
            <a:extLst>
              <a:ext uri="{FF2B5EF4-FFF2-40B4-BE49-F238E27FC236}">
                <a16:creationId xmlns:a16="http://schemas.microsoft.com/office/drawing/2014/main" id="{F1CADD13-8983-F248-95A4-3330C16420DC}"/>
              </a:ext>
            </a:extLst>
          </p:cNvPr>
          <p:cNvGrpSpPr/>
          <p:nvPr/>
        </p:nvGrpSpPr>
        <p:grpSpPr>
          <a:xfrm>
            <a:off x="1069719" y="2671814"/>
            <a:ext cx="7845676" cy="2825398"/>
            <a:chOff x="1069719" y="2671814"/>
            <a:chExt cx="7845676" cy="2825398"/>
          </a:xfrm>
        </p:grpSpPr>
        <p:grpSp>
          <p:nvGrpSpPr>
            <p:cNvPr id="6" name="グループ化 5">
              <a:extLst>
                <a:ext uri="{FF2B5EF4-FFF2-40B4-BE49-F238E27FC236}">
                  <a16:creationId xmlns:a16="http://schemas.microsoft.com/office/drawing/2014/main" id="{F6FF5244-0C8B-194F-9AB2-3F380310223A}"/>
                </a:ext>
              </a:extLst>
            </p:cNvPr>
            <p:cNvGrpSpPr/>
            <p:nvPr/>
          </p:nvGrpSpPr>
          <p:grpSpPr>
            <a:xfrm>
              <a:off x="1069719" y="2671814"/>
              <a:ext cx="7845676" cy="2825398"/>
              <a:chOff x="522327" y="3034571"/>
              <a:chExt cx="9578803" cy="3717936"/>
            </a:xfrm>
          </p:grpSpPr>
          <p:cxnSp>
            <p:nvCxnSpPr>
              <p:cNvPr id="7" name="直線矢印コネクタ 6">
                <a:extLst>
                  <a:ext uri="{FF2B5EF4-FFF2-40B4-BE49-F238E27FC236}">
                    <a16:creationId xmlns:a16="http://schemas.microsoft.com/office/drawing/2014/main" id="{7DBC93D7-3FDF-5E43-91D3-2DDD8A0E40C8}"/>
                  </a:ext>
                </a:extLst>
              </p:cNvPr>
              <p:cNvCxnSpPr>
                <a:cxnSpLocks/>
              </p:cNvCxnSpPr>
              <p:nvPr/>
            </p:nvCxnSpPr>
            <p:spPr>
              <a:xfrm>
                <a:off x="883845" y="5958429"/>
                <a:ext cx="73013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4168CA74-7A36-1B4D-97B3-F7BC456C606F}"/>
                  </a:ext>
                </a:extLst>
              </p:cNvPr>
              <p:cNvCxnSpPr>
                <a:cxnSpLocks/>
              </p:cNvCxnSpPr>
              <p:nvPr/>
            </p:nvCxnSpPr>
            <p:spPr>
              <a:xfrm>
                <a:off x="4414468" y="5773950"/>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23A8038-9377-AB4B-A542-9D51542E5862}"/>
                      </a:ext>
                    </a:extLst>
                  </p:cNvPr>
                  <p:cNvSpPr txBox="1"/>
                  <p:nvPr/>
                </p:nvSpPr>
                <p:spPr>
                  <a:xfrm>
                    <a:off x="1036244" y="5984250"/>
                    <a:ext cx="1681534" cy="486003"/>
                  </a:xfrm>
                  <a:prstGeom prst="rect">
                    <a:avLst/>
                  </a:prstGeom>
                  <a:noFill/>
                </p:spPr>
                <p:txBody>
                  <a:bodyPr wrap="square" rtlCol="0">
                    <a:spAutoFit/>
                  </a:bodyPr>
                  <a:lstStyle/>
                  <a:p>
                    <a:r>
                      <a:rPr lang="en-US" altLang="ja-JP" dirty="0">
                        <a:cs typeface="Yu Gothic" charset="-128"/>
                      </a:rPr>
                      <a:t>Section </a:t>
                    </a:r>
                    <a14:m>
                      <m:oMath xmlns:m="http://schemas.openxmlformats.org/officeDocument/2006/math">
                        <m:r>
                          <a:rPr kumimoji="1" lang="en-US" altLang="ja-JP" b="0" i="1" smtClean="0">
                            <a:latin typeface="Cambria Math" panose="02040503050406030204" pitchFamily="18" charset="0"/>
                            <a:cs typeface="Yu Gothic" charset="-128"/>
                          </a:rPr>
                          <m:t>1</m:t>
                        </m:r>
                      </m:oMath>
                    </a14:m>
                    <a:endParaRPr kumimoji="1" lang="ja-JP" altLang="en-US" dirty="0">
                      <a:ea typeface="Yu Gothic" charset="-128"/>
                      <a:cs typeface="Yu Gothic" charset="-128"/>
                    </a:endParaRPr>
                  </a:p>
                </p:txBody>
              </p:sp>
            </mc:Choice>
            <mc:Fallback xmlns="">
              <p:sp>
                <p:nvSpPr>
                  <p:cNvPr id="9" name="テキスト ボックス 8">
                    <a:extLst>
                      <a:ext uri="{FF2B5EF4-FFF2-40B4-BE49-F238E27FC236}">
                        <a16:creationId xmlns:a16="http://schemas.microsoft.com/office/drawing/2014/main" id="{C3BE4B6B-0E78-644A-9E3F-D4149FBF35CE}"/>
                      </a:ext>
                    </a:extLst>
                  </p:cNvPr>
                  <p:cNvSpPr txBox="1">
                    <a:spLocks noRot="1" noChangeAspect="1" noMove="1" noResize="1" noEditPoints="1" noAdjustHandles="1" noChangeArrowheads="1" noChangeShapeType="1" noTextEdit="1"/>
                  </p:cNvSpPr>
                  <p:nvPr/>
                </p:nvSpPr>
                <p:spPr>
                  <a:xfrm>
                    <a:off x="1036244" y="5984250"/>
                    <a:ext cx="1681534" cy="486003"/>
                  </a:xfrm>
                  <a:prstGeom prst="rect">
                    <a:avLst/>
                  </a:prstGeom>
                  <a:blipFill>
                    <a:blip r:embed="rId6"/>
                    <a:stretch>
                      <a:fillRect l="-2727" t="-3333"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円/楕円 9">
                    <a:extLst>
                      <a:ext uri="{FF2B5EF4-FFF2-40B4-BE49-F238E27FC236}">
                        <a16:creationId xmlns:a16="http://schemas.microsoft.com/office/drawing/2014/main" id="{E54E194A-880E-5849-8F9B-30A931757E90}"/>
                      </a:ext>
                    </a:extLst>
                  </p:cNvPr>
                  <p:cNvSpPr/>
                  <p:nvPr/>
                </p:nvSpPr>
                <p:spPr>
                  <a:xfrm>
                    <a:off x="606878" y="3909007"/>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0</m:t>
                              </m:r>
                            </m:sub>
                          </m:sSub>
                        </m:oMath>
                      </m:oMathPara>
                    </a14:m>
                    <a:endParaRPr kumimoji="1" lang="ja-JP" altLang="en-US"/>
                  </a:p>
                </p:txBody>
              </p:sp>
            </mc:Choice>
            <mc:Fallback xmlns="">
              <p:sp>
                <p:nvSpPr>
                  <p:cNvPr id="10" name="円/楕円 9">
                    <a:extLst>
                      <a:ext uri="{FF2B5EF4-FFF2-40B4-BE49-F238E27FC236}">
                        <a16:creationId xmlns:a16="http://schemas.microsoft.com/office/drawing/2014/main" id="{018C0D3F-12DB-9348-AAE4-22B779017F55}"/>
                      </a:ext>
                    </a:extLst>
                  </p:cNvPr>
                  <p:cNvSpPr>
                    <a:spLocks noRot="1" noChangeAspect="1" noMove="1" noResize="1" noEditPoints="1" noAdjustHandles="1" noChangeArrowheads="1" noChangeShapeType="1" noTextEdit="1"/>
                  </p:cNvSpPr>
                  <p:nvPr/>
                </p:nvSpPr>
                <p:spPr>
                  <a:xfrm>
                    <a:off x="606878" y="3909007"/>
                    <a:ext cx="553931" cy="541419"/>
                  </a:xfrm>
                  <a:prstGeom prst="ellipse">
                    <a:avLst/>
                  </a:prstGeom>
                  <a:blipFill>
                    <a:blip r:embed="rId7"/>
                    <a:stretch>
                      <a:fillRect l="-21622" b="-5714"/>
                    </a:stretch>
                  </a:blipFill>
                </p:spPr>
                <p:txBody>
                  <a:bodyPr/>
                  <a:lstStyle/>
                  <a:p>
                    <a:r>
                      <a:rPr lang="ja-JP" altLang="en-US">
                        <a:noFill/>
                      </a:rPr>
                      <a:t> </a:t>
                    </a:r>
                  </a:p>
                </p:txBody>
              </p:sp>
            </mc:Fallback>
          </mc:AlternateContent>
          <p:cxnSp>
            <p:nvCxnSpPr>
              <p:cNvPr id="11" name="直線コネクタ 10">
                <a:extLst>
                  <a:ext uri="{FF2B5EF4-FFF2-40B4-BE49-F238E27FC236}">
                    <a16:creationId xmlns:a16="http://schemas.microsoft.com/office/drawing/2014/main" id="{D94C1F7B-E835-2C4A-9BE7-A111818F5449}"/>
                  </a:ext>
                </a:extLst>
              </p:cNvPr>
              <p:cNvCxnSpPr>
                <a:cxnSpLocks/>
              </p:cNvCxnSpPr>
              <p:nvPr/>
            </p:nvCxnSpPr>
            <p:spPr>
              <a:xfrm>
                <a:off x="2617644" y="5733037"/>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円/楕円 11">
                    <a:extLst>
                      <a:ext uri="{FF2B5EF4-FFF2-40B4-BE49-F238E27FC236}">
                        <a16:creationId xmlns:a16="http://schemas.microsoft.com/office/drawing/2014/main" id="{7A9D1055-FF61-D64F-855A-23656D39C6DF}"/>
                      </a:ext>
                    </a:extLst>
                  </p:cNvPr>
                  <p:cNvSpPr/>
                  <p:nvPr/>
                </p:nvSpPr>
                <p:spPr>
                  <a:xfrm>
                    <a:off x="2324817" y="4930235"/>
                    <a:ext cx="553931" cy="541419"/>
                  </a:xfrm>
                  <a:prstGeom prst="ellipse">
                    <a:avLst/>
                  </a:prstGeom>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12" name="円/楕円 11">
                    <a:extLst>
                      <a:ext uri="{FF2B5EF4-FFF2-40B4-BE49-F238E27FC236}">
                        <a16:creationId xmlns:a16="http://schemas.microsoft.com/office/drawing/2014/main" id="{ABC9A5A2-0C9E-384D-9DE0-D1C5AFB8CDC9}"/>
                      </a:ext>
                    </a:extLst>
                  </p:cNvPr>
                  <p:cNvSpPr>
                    <a:spLocks noRot="1" noChangeAspect="1" noMove="1" noResize="1" noEditPoints="1" noAdjustHandles="1" noChangeArrowheads="1" noChangeShapeType="1" noTextEdit="1"/>
                  </p:cNvSpPr>
                  <p:nvPr/>
                </p:nvSpPr>
                <p:spPr>
                  <a:xfrm>
                    <a:off x="2324817" y="4930235"/>
                    <a:ext cx="553931" cy="541419"/>
                  </a:xfrm>
                  <a:prstGeom prst="ellipse">
                    <a:avLst/>
                  </a:prstGeom>
                  <a:blipFill>
                    <a:blip r:embed="rId8"/>
                    <a:stretch>
                      <a:fillRect l="-18421" b="-5714"/>
                    </a:stretch>
                  </a:blipFill>
                  <a:ln>
                    <a:solidFill>
                      <a:schemeClr val="accent5">
                        <a:lumMod val="75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円/楕円 12">
                    <a:extLst>
                      <a:ext uri="{FF2B5EF4-FFF2-40B4-BE49-F238E27FC236}">
                        <a16:creationId xmlns:a16="http://schemas.microsoft.com/office/drawing/2014/main" id="{3D459795-A0FF-B047-9379-C06278112FBA}"/>
                      </a:ext>
                    </a:extLst>
                  </p:cNvPr>
                  <p:cNvSpPr/>
                  <p:nvPr/>
                </p:nvSpPr>
                <p:spPr>
                  <a:xfrm>
                    <a:off x="2324817" y="3959522"/>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13" name="円/楕円 12">
                    <a:extLst>
                      <a:ext uri="{FF2B5EF4-FFF2-40B4-BE49-F238E27FC236}">
                        <a16:creationId xmlns:a16="http://schemas.microsoft.com/office/drawing/2014/main" id="{D45B9C32-DFDE-7540-8A4A-3DEEDE625D5B}"/>
                      </a:ext>
                    </a:extLst>
                  </p:cNvPr>
                  <p:cNvSpPr>
                    <a:spLocks noRot="1" noChangeAspect="1" noMove="1" noResize="1" noEditPoints="1" noAdjustHandles="1" noChangeArrowheads="1" noChangeShapeType="1" noTextEdit="1"/>
                  </p:cNvSpPr>
                  <p:nvPr/>
                </p:nvSpPr>
                <p:spPr>
                  <a:xfrm>
                    <a:off x="2324817" y="3959522"/>
                    <a:ext cx="553931" cy="541419"/>
                  </a:xfrm>
                  <a:prstGeom prst="ellipse">
                    <a:avLst/>
                  </a:prstGeom>
                  <a:blipFill>
                    <a:blip r:embed="rId9"/>
                    <a:stretch>
                      <a:fillRect l="-15789" b="-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67DF00E-EC62-A74F-B736-EB430C9C09DC}"/>
                      </a:ext>
                    </a:extLst>
                  </p:cNvPr>
                  <p:cNvSpPr txBox="1"/>
                  <p:nvPr/>
                </p:nvSpPr>
                <p:spPr>
                  <a:xfrm>
                    <a:off x="2377081" y="4484148"/>
                    <a:ext cx="2904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14" name="テキスト ボックス 13">
                    <a:extLst>
                      <a:ext uri="{FF2B5EF4-FFF2-40B4-BE49-F238E27FC236}">
                        <a16:creationId xmlns:a16="http://schemas.microsoft.com/office/drawing/2014/main" id="{4E359936-9199-E348-9044-232F723404E2}"/>
                      </a:ext>
                    </a:extLst>
                  </p:cNvPr>
                  <p:cNvSpPr txBox="1">
                    <a:spLocks noRot="1" noChangeAspect="1" noMove="1" noResize="1" noEditPoints="1" noAdjustHandles="1" noChangeArrowheads="1" noChangeShapeType="1" noTextEdit="1"/>
                  </p:cNvSpPr>
                  <p:nvPr/>
                </p:nvSpPr>
                <p:spPr>
                  <a:xfrm>
                    <a:off x="2377081" y="4484148"/>
                    <a:ext cx="290464" cy="307777"/>
                  </a:xfrm>
                  <a:prstGeom prst="rect">
                    <a:avLst/>
                  </a:prstGeom>
                  <a:blipFill>
                    <a:blip r:embed="rId10"/>
                    <a:stretch>
                      <a:fillRect b="-15789"/>
                    </a:stretch>
                  </a:blipFill>
                </p:spPr>
                <p:txBody>
                  <a:bodyPr/>
                  <a:lstStyle/>
                  <a:p>
                    <a:r>
                      <a:rPr lang="ja-JP" altLang="en-US">
                        <a:noFill/>
                      </a:rPr>
                      <a:t> </a:t>
                    </a:r>
                  </a:p>
                </p:txBody>
              </p:sp>
            </mc:Fallback>
          </mc:AlternateContent>
          <p:cxnSp>
            <p:nvCxnSpPr>
              <p:cNvPr id="16" name="直線コネクタ 15">
                <a:extLst>
                  <a:ext uri="{FF2B5EF4-FFF2-40B4-BE49-F238E27FC236}">
                    <a16:creationId xmlns:a16="http://schemas.microsoft.com/office/drawing/2014/main" id="{BAB23D6D-AA6A-4644-AFFC-4ADE47CE3051}"/>
                  </a:ext>
                </a:extLst>
              </p:cNvPr>
              <p:cNvCxnSpPr>
                <a:cxnSpLocks/>
              </p:cNvCxnSpPr>
              <p:nvPr/>
            </p:nvCxnSpPr>
            <p:spPr>
              <a:xfrm>
                <a:off x="883844" y="5764116"/>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069D97B-31C6-C142-84C2-890E6B931A72}"/>
                  </a:ext>
                </a:extLst>
              </p:cNvPr>
              <p:cNvSpPr txBox="1"/>
              <p:nvPr/>
            </p:nvSpPr>
            <p:spPr>
              <a:xfrm>
                <a:off x="522327" y="6266504"/>
                <a:ext cx="225538" cy="486003"/>
              </a:xfrm>
              <a:prstGeom prst="rect">
                <a:avLst/>
              </a:prstGeom>
              <a:noFill/>
            </p:spPr>
            <p:txBody>
              <a:bodyPr wrap="none" rtlCol="0">
                <a:spAutoFit/>
              </a:bodyPr>
              <a:lstStyle/>
              <a:p>
                <a:endParaRPr kumimoji="1" lang="ja-JP" altLang="en-US"/>
              </a:p>
            </p:txBody>
          </p:sp>
          <mc:AlternateContent xmlns:mc="http://schemas.openxmlformats.org/markup-compatibility/2006" xmlns:a14="http://schemas.microsoft.com/office/drawing/2010/main">
            <mc:Choice Requires="a14">
              <p:sp>
                <p:nvSpPr>
                  <p:cNvPr id="18" name="円/楕円 17">
                    <a:extLst>
                      <a:ext uri="{FF2B5EF4-FFF2-40B4-BE49-F238E27FC236}">
                        <a16:creationId xmlns:a16="http://schemas.microsoft.com/office/drawing/2014/main" id="{6DE1EE73-7270-434A-B6BF-940E2954E8E2}"/>
                      </a:ext>
                    </a:extLst>
                  </p:cNvPr>
                  <p:cNvSpPr/>
                  <p:nvPr/>
                </p:nvSpPr>
                <p:spPr>
                  <a:xfrm>
                    <a:off x="2344085" y="304768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18" name="円/楕円 17">
                    <a:extLst>
                      <a:ext uri="{FF2B5EF4-FFF2-40B4-BE49-F238E27FC236}">
                        <a16:creationId xmlns:a16="http://schemas.microsoft.com/office/drawing/2014/main" id="{FB442739-9E47-0242-BFE4-5093EC660451}"/>
                      </a:ext>
                    </a:extLst>
                  </p:cNvPr>
                  <p:cNvSpPr>
                    <a:spLocks noRot="1" noChangeAspect="1" noMove="1" noResize="1" noEditPoints="1" noAdjustHandles="1" noChangeArrowheads="1" noChangeShapeType="1" noTextEdit="1"/>
                  </p:cNvSpPr>
                  <p:nvPr/>
                </p:nvSpPr>
                <p:spPr>
                  <a:xfrm>
                    <a:off x="2344085" y="3047683"/>
                    <a:ext cx="553931" cy="541419"/>
                  </a:xfrm>
                  <a:prstGeom prst="ellipse">
                    <a:avLst/>
                  </a:prstGeom>
                  <a:blipFill>
                    <a:blip r:embed="rId11"/>
                    <a:stretch>
                      <a:fillRect l="-27027"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04893BE-1330-B340-97ED-0FC1D47C80AF}"/>
                      </a:ext>
                    </a:extLst>
                  </p:cNvPr>
                  <p:cNvSpPr txBox="1"/>
                  <p:nvPr/>
                </p:nvSpPr>
                <p:spPr>
                  <a:xfrm>
                    <a:off x="2380488" y="3572309"/>
                    <a:ext cx="2904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19" name="テキスト ボックス 18">
                    <a:extLst>
                      <a:ext uri="{FF2B5EF4-FFF2-40B4-BE49-F238E27FC236}">
                        <a16:creationId xmlns:a16="http://schemas.microsoft.com/office/drawing/2014/main" id="{B562BB25-271D-EF42-9E79-DFE9A6D5BEB6}"/>
                      </a:ext>
                    </a:extLst>
                  </p:cNvPr>
                  <p:cNvSpPr txBox="1">
                    <a:spLocks noRot="1" noChangeAspect="1" noMove="1" noResize="1" noEditPoints="1" noAdjustHandles="1" noChangeArrowheads="1" noChangeShapeType="1" noTextEdit="1"/>
                  </p:cNvSpPr>
                  <p:nvPr/>
                </p:nvSpPr>
                <p:spPr>
                  <a:xfrm>
                    <a:off x="2380488" y="3572309"/>
                    <a:ext cx="290464" cy="307777"/>
                  </a:xfrm>
                  <a:prstGeom prst="rect">
                    <a:avLst/>
                  </a:prstGeom>
                  <a:blipFill>
                    <a:blip r:embed="rId12"/>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円/楕円 19">
                    <a:extLst>
                      <a:ext uri="{FF2B5EF4-FFF2-40B4-BE49-F238E27FC236}">
                        <a16:creationId xmlns:a16="http://schemas.microsoft.com/office/drawing/2014/main" id="{39D75502-C905-8E44-BCF6-AE6D13EE891C}"/>
                      </a:ext>
                    </a:extLst>
                  </p:cNvPr>
                  <p:cNvSpPr/>
                  <p:nvPr/>
                </p:nvSpPr>
                <p:spPr>
                  <a:xfrm>
                    <a:off x="4118234" y="4930235"/>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20" name="円/楕円 19">
                    <a:extLst>
                      <a:ext uri="{FF2B5EF4-FFF2-40B4-BE49-F238E27FC236}">
                        <a16:creationId xmlns:a16="http://schemas.microsoft.com/office/drawing/2014/main" id="{CD7D04E1-5D8C-C549-9009-1C99A31E7040}"/>
                      </a:ext>
                    </a:extLst>
                  </p:cNvPr>
                  <p:cNvSpPr>
                    <a:spLocks noRot="1" noChangeAspect="1" noMove="1" noResize="1" noEditPoints="1" noAdjustHandles="1" noChangeArrowheads="1" noChangeShapeType="1" noTextEdit="1"/>
                  </p:cNvSpPr>
                  <p:nvPr/>
                </p:nvSpPr>
                <p:spPr>
                  <a:xfrm>
                    <a:off x="4118234" y="4930235"/>
                    <a:ext cx="553931" cy="541419"/>
                  </a:xfrm>
                  <a:prstGeom prst="ellipse">
                    <a:avLst/>
                  </a:prstGeom>
                  <a:blipFill>
                    <a:blip r:embed="rId13"/>
                    <a:stretch>
                      <a:fillRect l="-18421" b="-57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円/楕円 20">
                    <a:extLst>
                      <a:ext uri="{FF2B5EF4-FFF2-40B4-BE49-F238E27FC236}">
                        <a16:creationId xmlns:a16="http://schemas.microsoft.com/office/drawing/2014/main" id="{2A56C7D2-8669-8B4C-A815-DB8106C80EB2}"/>
                      </a:ext>
                    </a:extLst>
                  </p:cNvPr>
                  <p:cNvSpPr/>
                  <p:nvPr/>
                </p:nvSpPr>
                <p:spPr>
                  <a:xfrm>
                    <a:off x="4118234" y="3959522"/>
                    <a:ext cx="553931" cy="541419"/>
                  </a:xfrm>
                  <a:prstGeom prst="ellipse">
                    <a:avLst/>
                  </a:prstGeom>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21" name="円/楕円 20">
                    <a:extLst>
                      <a:ext uri="{FF2B5EF4-FFF2-40B4-BE49-F238E27FC236}">
                        <a16:creationId xmlns:a16="http://schemas.microsoft.com/office/drawing/2014/main" id="{92AE27D6-5470-4844-88C1-C452D86728D0}"/>
                      </a:ext>
                    </a:extLst>
                  </p:cNvPr>
                  <p:cNvSpPr>
                    <a:spLocks noRot="1" noChangeAspect="1" noMove="1" noResize="1" noEditPoints="1" noAdjustHandles="1" noChangeArrowheads="1" noChangeShapeType="1" noTextEdit="1"/>
                  </p:cNvSpPr>
                  <p:nvPr/>
                </p:nvSpPr>
                <p:spPr>
                  <a:xfrm>
                    <a:off x="4118234" y="3959522"/>
                    <a:ext cx="553931" cy="541419"/>
                  </a:xfrm>
                  <a:prstGeom prst="ellipse">
                    <a:avLst/>
                  </a:prstGeom>
                  <a:blipFill>
                    <a:blip r:embed="rId14"/>
                    <a:stretch>
                      <a:fillRect l="-15789" b="-2857"/>
                    </a:stretch>
                  </a:blipFill>
                  <a:ln>
                    <a:solidFill>
                      <a:schemeClr val="accent5">
                        <a:lumMod val="75000"/>
                      </a:schemeClr>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79A5897B-CBD4-CA4D-B33A-9A81CCE33BAB}"/>
                      </a:ext>
                    </a:extLst>
                  </p:cNvPr>
                  <p:cNvSpPr txBox="1"/>
                  <p:nvPr/>
                </p:nvSpPr>
                <p:spPr>
                  <a:xfrm>
                    <a:off x="4170498" y="4484148"/>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22" name="テキスト ボックス 21">
                    <a:extLst>
                      <a:ext uri="{FF2B5EF4-FFF2-40B4-BE49-F238E27FC236}">
                        <a16:creationId xmlns:a16="http://schemas.microsoft.com/office/drawing/2014/main" id="{508EA90B-4E26-294C-A927-4050CC2F15AC}"/>
                      </a:ext>
                    </a:extLst>
                  </p:cNvPr>
                  <p:cNvSpPr txBox="1">
                    <a:spLocks noRot="1" noChangeAspect="1" noMove="1" noResize="1" noEditPoints="1" noAdjustHandles="1" noChangeArrowheads="1" noChangeShapeType="1" noTextEdit="1"/>
                  </p:cNvSpPr>
                  <p:nvPr/>
                </p:nvSpPr>
                <p:spPr>
                  <a:xfrm>
                    <a:off x="4170498" y="4484148"/>
                    <a:ext cx="449403" cy="307777"/>
                  </a:xfrm>
                  <a:prstGeom prst="rect">
                    <a:avLst/>
                  </a:prstGeom>
                  <a:blipFill>
                    <a:blip r:embed="rId15"/>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円/楕円 22">
                    <a:extLst>
                      <a:ext uri="{FF2B5EF4-FFF2-40B4-BE49-F238E27FC236}">
                        <a16:creationId xmlns:a16="http://schemas.microsoft.com/office/drawing/2014/main" id="{8ABE7649-1D5D-D24E-97AA-B3EE18474728}"/>
                      </a:ext>
                    </a:extLst>
                  </p:cNvPr>
                  <p:cNvSpPr/>
                  <p:nvPr/>
                </p:nvSpPr>
                <p:spPr>
                  <a:xfrm>
                    <a:off x="4137502" y="304768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23" name="円/楕円 22">
                    <a:extLst>
                      <a:ext uri="{FF2B5EF4-FFF2-40B4-BE49-F238E27FC236}">
                        <a16:creationId xmlns:a16="http://schemas.microsoft.com/office/drawing/2014/main" id="{18B84E41-AD89-0B4F-94A0-0275FFE05EE6}"/>
                      </a:ext>
                    </a:extLst>
                  </p:cNvPr>
                  <p:cNvSpPr>
                    <a:spLocks noRot="1" noChangeAspect="1" noMove="1" noResize="1" noEditPoints="1" noAdjustHandles="1" noChangeArrowheads="1" noChangeShapeType="1" noTextEdit="1"/>
                  </p:cNvSpPr>
                  <p:nvPr/>
                </p:nvSpPr>
                <p:spPr>
                  <a:xfrm>
                    <a:off x="4137502" y="3047683"/>
                    <a:ext cx="553931" cy="541419"/>
                  </a:xfrm>
                  <a:prstGeom prst="ellipse">
                    <a:avLst/>
                  </a:prstGeom>
                  <a:blipFill>
                    <a:blip r:embed="rId16"/>
                    <a:stretch>
                      <a:fillRect l="-23684"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66573A90-F056-1748-B4BA-54B4379173BC}"/>
                      </a:ext>
                    </a:extLst>
                  </p:cNvPr>
                  <p:cNvSpPr txBox="1"/>
                  <p:nvPr/>
                </p:nvSpPr>
                <p:spPr>
                  <a:xfrm>
                    <a:off x="4173905" y="3572309"/>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24" name="テキスト ボックス 23">
                    <a:extLst>
                      <a:ext uri="{FF2B5EF4-FFF2-40B4-BE49-F238E27FC236}">
                        <a16:creationId xmlns:a16="http://schemas.microsoft.com/office/drawing/2014/main" id="{1386E13E-4C80-7B42-94F8-ECA8FF3EE343}"/>
                      </a:ext>
                    </a:extLst>
                  </p:cNvPr>
                  <p:cNvSpPr txBox="1">
                    <a:spLocks noRot="1" noChangeAspect="1" noMove="1" noResize="1" noEditPoints="1" noAdjustHandles="1" noChangeArrowheads="1" noChangeShapeType="1" noTextEdit="1"/>
                  </p:cNvSpPr>
                  <p:nvPr/>
                </p:nvSpPr>
                <p:spPr>
                  <a:xfrm>
                    <a:off x="4173905" y="3572309"/>
                    <a:ext cx="449403" cy="307777"/>
                  </a:xfrm>
                  <a:prstGeom prst="rect">
                    <a:avLst/>
                  </a:prstGeom>
                  <a:blipFill>
                    <a:blip r:embed="rId17"/>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2E111311-841B-4046-BFE7-CE07E71B54CA}"/>
                      </a:ext>
                    </a:extLst>
                  </p:cNvPr>
                  <p:cNvSpPr txBox="1"/>
                  <p:nvPr/>
                </p:nvSpPr>
                <p:spPr>
                  <a:xfrm>
                    <a:off x="5276866" y="4049246"/>
                    <a:ext cx="44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p>
                </p:txBody>
              </p:sp>
            </mc:Choice>
            <mc:Fallback xmlns="">
              <p:sp>
                <p:nvSpPr>
                  <p:cNvPr id="25" name="テキスト ボックス 24">
                    <a:extLst>
                      <a:ext uri="{FF2B5EF4-FFF2-40B4-BE49-F238E27FC236}">
                        <a16:creationId xmlns:a16="http://schemas.microsoft.com/office/drawing/2014/main" id="{5BA3A074-0315-8740-ACCD-940E741B83F3}"/>
                      </a:ext>
                    </a:extLst>
                  </p:cNvPr>
                  <p:cNvSpPr txBox="1">
                    <a:spLocks noRot="1" noChangeAspect="1" noMove="1" noResize="1" noEditPoints="1" noAdjustHandles="1" noChangeArrowheads="1" noChangeShapeType="1" noTextEdit="1"/>
                  </p:cNvSpPr>
                  <p:nvPr/>
                </p:nvSpPr>
                <p:spPr>
                  <a:xfrm>
                    <a:off x="5276866" y="4049246"/>
                    <a:ext cx="445956" cy="369332"/>
                  </a:xfrm>
                  <a:prstGeom prst="rect">
                    <a:avLst/>
                  </a:prstGeom>
                  <a:blipFill>
                    <a:blip r:embed="rId18"/>
                    <a:stretch>
                      <a:fillRect b="-8696"/>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AB92D724-6C5A-CA45-9B61-5311CC4215C9}"/>
                  </a:ext>
                </a:extLst>
              </p:cNvPr>
              <p:cNvCxnSpPr>
                <a:cxnSpLocks/>
              </p:cNvCxnSpPr>
              <p:nvPr/>
            </p:nvCxnSpPr>
            <p:spPr>
              <a:xfrm>
                <a:off x="6668960" y="5764116"/>
                <a:ext cx="0" cy="38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円/楕円 26">
                    <a:extLst>
                      <a:ext uri="{FF2B5EF4-FFF2-40B4-BE49-F238E27FC236}">
                        <a16:creationId xmlns:a16="http://schemas.microsoft.com/office/drawing/2014/main" id="{ECDEB8AA-1574-294E-A21D-541040AB7963}"/>
                      </a:ext>
                    </a:extLst>
                  </p:cNvPr>
                  <p:cNvSpPr/>
                  <p:nvPr/>
                </p:nvSpPr>
                <p:spPr>
                  <a:xfrm>
                    <a:off x="6349577" y="491712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27" name="円/楕円 26">
                    <a:extLst>
                      <a:ext uri="{FF2B5EF4-FFF2-40B4-BE49-F238E27FC236}">
                        <a16:creationId xmlns:a16="http://schemas.microsoft.com/office/drawing/2014/main" id="{23FE34F3-004B-CD4D-842A-814E44607956}"/>
                      </a:ext>
                    </a:extLst>
                  </p:cNvPr>
                  <p:cNvSpPr>
                    <a:spLocks noRot="1" noChangeAspect="1" noMove="1" noResize="1" noEditPoints="1" noAdjustHandles="1" noChangeArrowheads="1" noChangeShapeType="1" noTextEdit="1"/>
                  </p:cNvSpPr>
                  <p:nvPr/>
                </p:nvSpPr>
                <p:spPr>
                  <a:xfrm>
                    <a:off x="6349577" y="4917123"/>
                    <a:ext cx="553931" cy="541419"/>
                  </a:xfrm>
                  <a:prstGeom prst="ellipse">
                    <a:avLst/>
                  </a:prstGeom>
                  <a:blipFill>
                    <a:blip r:embed="rId19"/>
                    <a:stretch>
                      <a:fillRect l="-18421"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円/楕円 27">
                    <a:extLst>
                      <a:ext uri="{FF2B5EF4-FFF2-40B4-BE49-F238E27FC236}">
                        <a16:creationId xmlns:a16="http://schemas.microsoft.com/office/drawing/2014/main" id="{EF4FABD7-3340-214B-98AA-927AF381A021}"/>
                      </a:ext>
                    </a:extLst>
                  </p:cNvPr>
                  <p:cNvSpPr/>
                  <p:nvPr/>
                </p:nvSpPr>
                <p:spPr>
                  <a:xfrm>
                    <a:off x="6349577" y="3946410"/>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28" name="円/楕円 27">
                    <a:extLst>
                      <a:ext uri="{FF2B5EF4-FFF2-40B4-BE49-F238E27FC236}">
                        <a16:creationId xmlns:a16="http://schemas.microsoft.com/office/drawing/2014/main" id="{0F9DC867-78B9-0940-B145-7C7C3B31BAF8}"/>
                      </a:ext>
                    </a:extLst>
                  </p:cNvPr>
                  <p:cNvSpPr>
                    <a:spLocks noRot="1" noChangeAspect="1" noMove="1" noResize="1" noEditPoints="1" noAdjustHandles="1" noChangeArrowheads="1" noChangeShapeType="1" noTextEdit="1"/>
                  </p:cNvSpPr>
                  <p:nvPr/>
                </p:nvSpPr>
                <p:spPr>
                  <a:xfrm>
                    <a:off x="6349577" y="3946410"/>
                    <a:ext cx="553931" cy="541419"/>
                  </a:xfrm>
                  <a:prstGeom prst="ellipse">
                    <a:avLst/>
                  </a:prstGeom>
                  <a:blipFill>
                    <a:blip r:embed="rId20"/>
                    <a:stretch>
                      <a:fillRect l="-15789" b="-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0B52D5D2-CA2B-7041-B005-4B6C27485DFB}"/>
                      </a:ext>
                    </a:extLst>
                  </p:cNvPr>
                  <p:cNvSpPr txBox="1"/>
                  <p:nvPr/>
                </p:nvSpPr>
                <p:spPr>
                  <a:xfrm>
                    <a:off x="6401841" y="4471036"/>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29" name="テキスト ボックス 28">
                    <a:extLst>
                      <a:ext uri="{FF2B5EF4-FFF2-40B4-BE49-F238E27FC236}">
                        <a16:creationId xmlns:a16="http://schemas.microsoft.com/office/drawing/2014/main" id="{5CE69B09-A40F-2443-AC2C-B52431C129E0}"/>
                      </a:ext>
                    </a:extLst>
                  </p:cNvPr>
                  <p:cNvSpPr txBox="1">
                    <a:spLocks noRot="1" noChangeAspect="1" noMove="1" noResize="1" noEditPoints="1" noAdjustHandles="1" noChangeArrowheads="1" noChangeShapeType="1" noTextEdit="1"/>
                  </p:cNvSpPr>
                  <p:nvPr/>
                </p:nvSpPr>
                <p:spPr>
                  <a:xfrm>
                    <a:off x="6401841" y="4471036"/>
                    <a:ext cx="449403" cy="307777"/>
                  </a:xfrm>
                  <a:prstGeom prst="rect">
                    <a:avLst/>
                  </a:prstGeom>
                  <a:blipFill>
                    <a:blip r:embed="rId21"/>
                    <a:stretch>
                      <a:fillRect b="-210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円/楕円 29">
                    <a:extLst>
                      <a:ext uri="{FF2B5EF4-FFF2-40B4-BE49-F238E27FC236}">
                        <a16:creationId xmlns:a16="http://schemas.microsoft.com/office/drawing/2014/main" id="{D78C25CB-A5E1-704D-9C3F-84A3D0462267}"/>
                      </a:ext>
                    </a:extLst>
                  </p:cNvPr>
                  <p:cNvSpPr/>
                  <p:nvPr/>
                </p:nvSpPr>
                <p:spPr>
                  <a:xfrm>
                    <a:off x="6368845" y="3034571"/>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30" name="円/楕円 29">
                    <a:extLst>
                      <a:ext uri="{FF2B5EF4-FFF2-40B4-BE49-F238E27FC236}">
                        <a16:creationId xmlns:a16="http://schemas.microsoft.com/office/drawing/2014/main" id="{5189102F-4E76-3A47-BA7D-59635B764966}"/>
                      </a:ext>
                    </a:extLst>
                  </p:cNvPr>
                  <p:cNvSpPr>
                    <a:spLocks noRot="1" noChangeAspect="1" noMove="1" noResize="1" noEditPoints="1" noAdjustHandles="1" noChangeArrowheads="1" noChangeShapeType="1" noTextEdit="1"/>
                  </p:cNvSpPr>
                  <p:nvPr/>
                </p:nvSpPr>
                <p:spPr>
                  <a:xfrm>
                    <a:off x="6368845" y="3034571"/>
                    <a:ext cx="553931" cy="541419"/>
                  </a:xfrm>
                  <a:prstGeom prst="ellipse">
                    <a:avLst/>
                  </a:prstGeom>
                  <a:blipFill>
                    <a:blip r:embed="rId22"/>
                    <a:stretch>
                      <a:fillRect l="-23684"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359CA94D-54F2-8140-A643-DED39E7242B7}"/>
                      </a:ext>
                    </a:extLst>
                  </p:cNvPr>
                  <p:cNvSpPr txBox="1"/>
                  <p:nvPr/>
                </p:nvSpPr>
                <p:spPr>
                  <a:xfrm>
                    <a:off x="6405248" y="3559197"/>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31" name="テキスト ボックス 30">
                    <a:extLst>
                      <a:ext uri="{FF2B5EF4-FFF2-40B4-BE49-F238E27FC236}">
                        <a16:creationId xmlns:a16="http://schemas.microsoft.com/office/drawing/2014/main" id="{D6D32904-AD48-634D-96C6-B4795AA55742}"/>
                      </a:ext>
                    </a:extLst>
                  </p:cNvPr>
                  <p:cNvSpPr txBox="1">
                    <a:spLocks noRot="1" noChangeAspect="1" noMove="1" noResize="1" noEditPoints="1" noAdjustHandles="1" noChangeArrowheads="1" noChangeShapeType="1" noTextEdit="1"/>
                  </p:cNvSpPr>
                  <p:nvPr/>
                </p:nvSpPr>
                <p:spPr>
                  <a:xfrm>
                    <a:off x="6405248" y="3559197"/>
                    <a:ext cx="449403" cy="307777"/>
                  </a:xfrm>
                  <a:prstGeom prst="rect">
                    <a:avLst/>
                  </a:prstGeom>
                  <a:blipFill>
                    <a:blip r:embed="rId17"/>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円/楕円 31">
                    <a:extLst>
                      <a:ext uri="{FF2B5EF4-FFF2-40B4-BE49-F238E27FC236}">
                        <a16:creationId xmlns:a16="http://schemas.microsoft.com/office/drawing/2014/main" id="{4C42A40B-B62F-404E-BE94-ACBDE4251520}"/>
                      </a:ext>
                    </a:extLst>
                  </p:cNvPr>
                  <p:cNvSpPr/>
                  <p:nvPr/>
                </p:nvSpPr>
                <p:spPr>
                  <a:xfrm>
                    <a:off x="7683555" y="4933916"/>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𝐻</m:t>
                              </m:r>
                            </m:e>
                            <m:sub>
                              <m:r>
                                <a:rPr kumimoji="1" lang="en-US" altLang="ja-JP" b="0" i="1" smtClean="0">
                                  <a:latin typeface="Cambria Math" panose="02040503050406030204" pitchFamily="18" charset="0"/>
                                </a:rPr>
                                <m:t>1</m:t>
                              </m:r>
                            </m:sub>
                          </m:sSub>
                        </m:oMath>
                      </m:oMathPara>
                    </a14:m>
                    <a:endParaRPr kumimoji="1" lang="ja-JP" altLang="en-US"/>
                  </a:p>
                </p:txBody>
              </p:sp>
            </mc:Choice>
            <mc:Fallback xmlns="">
              <p:sp>
                <p:nvSpPr>
                  <p:cNvPr id="32" name="円/楕円 31">
                    <a:extLst>
                      <a:ext uri="{FF2B5EF4-FFF2-40B4-BE49-F238E27FC236}">
                        <a16:creationId xmlns:a16="http://schemas.microsoft.com/office/drawing/2014/main" id="{876EEACC-7AA2-5E4D-AB66-2B27ABA2449F}"/>
                      </a:ext>
                    </a:extLst>
                  </p:cNvPr>
                  <p:cNvSpPr>
                    <a:spLocks noRot="1" noChangeAspect="1" noMove="1" noResize="1" noEditPoints="1" noAdjustHandles="1" noChangeArrowheads="1" noChangeShapeType="1" noTextEdit="1"/>
                  </p:cNvSpPr>
                  <p:nvPr/>
                </p:nvSpPr>
                <p:spPr>
                  <a:xfrm>
                    <a:off x="7683555" y="4933916"/>
                    <a:ext cx="553931" cy="541419"/>
                  </a:xfrm>
                  <a:prstGeom prst="ellipse">
                    <a:avLst/>
                  </a:prstGeom>
                  <a:blipFill>
                    <a:blip r:embed="rId23"/>
                    <a:stretch>
                      <a:fillRect l="-18421"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円/楕円 32">
                    <a:extLst>
                      <a:ext uri="{FF2B5EF4-FFF2-40B4-BE49-F238E27FC236}">
                        <a16:creationId xmlns:a16="http://schemas.microsoft.com/office/drawing/2014/main" id="{3637BEDC-5346-974E-9C56-0D6E68F44A9F}"/>
                      </a:ext>
                    </a:extLst>
                  </p:cNvPr>
                  <p:cNvSpPr/>
                  <p:nvPr/>
                </p:nvSpPr>
                <p:spPr>
                  <a:xfrm>
                    <a:off x="7683555" y="3963203"/>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𝑗</m:t>
                              </m:r>
                            </m:sub>
                          </m:sSub>
                        </m:oMath>
                      </m:oMathPara>
                    </a14:m>
                    <a:endParaRPr kumimoji="1" lang="ja-JP" altLang="en-US"/>
                  </a:p>
                </p:txBody>
              </p:sp>
            </mc:Choice>
            <mc:Fallback xmlns="">
              <p:sp>
                <p:nvSpPr>
                  <p:cNvPr id="33" name="円/楕円 32">
                    <a:extLst>
                      <a:ext uri="{FF2B5EF4-FFF2-40B4-BE49-F238E27FC236}">
                        <a16:creationId xmlns:a16="http://schemas.microsoft.com/office/drawing/2014/main" id="{62EE65A6-21F4-5049-90C3-212EEA229AC2}"/>
                      </a:ext>
                    </a:extLst>
                  </p:cNvPr>
                  <p:cNvSpPr>
                    <a:spLocks noRot="1" noChangeAspect="1" noMove="1" noResize="1" noEditPoints="1" noAdjustHandles="1" noChangeArrowheads="1" noChangeShapeType="1" noTextEdit="1"/>
                  </p:cNvSpPr>
                  <p:nvPr/>
                </p:nvSpPr>
                <p:spPr>
                  <a:xfrm>
                    <a:off x="7683555" y="3963203"/>
                    <a:ext cx="553931" cy="541419"/>
                  </a:xfrm>
                  <a:prstGeom prst="ellipse">
                    <a:avLst/>
                  </a:prstGeom>
                  <a:blipFill>
                    <a:blip r:embed="rId20"/>
                    <a:stretch>
                      <a:fillRect l="-15789" b="-2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4A756056-B2C6-7642-8441-CA44C343F618}"/>
                      </a:ext>
                    </a:extLst>
                  </p:cNvPr>
                  <p:cNvSpPr txBox="1"/>
                  <p:nvPr/>
                </p:nvSpPr>
                <p:spPr>
                  <a:xfrm>
                    <a:off x="7735819" y="4487829"/>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34" name="テキスト ボックス 33">
                    <a:extLst>
                      <a:ext uri="{FF2B5EF4-FFF2-40B4-BE49-F238E27FC236}">
                        <a16:creationId xmlns:a16="http://schemas.microsoft.com/office/drawing/2014/main" id="{9B20EC26-7989-9B48-B9BB-846B494A1C5E}"/>
                      </a:ext>
                    </a:extLst>
                  </p:cNvPr>
                  <p:cNvSpPr txBox="1">
                    <a:spLocks noRot="1" noChangeAspect="1" noMove="1" noResize="1" noEditPoints="1" noAdjustHandles="1" noChangeArrowheads="1" noChangeShapeType="1" noTextEdit="1"/>
                  </p:cNvSpPr>
                  <p:nvPr/>
                </p:nvSpPr>
                <p:spPr>
                  <a:xfrm>
                    <a:off x="7735819" y="4487829"/>
                    <a:ext cx="449403" cy="307777"/>
                  </a:xfrm>
                  <a:prstGeom prst="rect">
                    <a:avLst/>
                  </a:prstGeom>
                  <a:blipFill>
                    <a:blip r:embed="rId21"/>
                    <a:stretch>
                      <a:fillRect b="-210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円/楕円 34">
                    <a:extLst>
                      <a:ext uri="{FF2B5EF4-FFF2-40B4-BE49-F238E27FC236}">
                        <a16:creationId xmlns:a16="http://schemas.microsoft.com/office/drawing/2014/main" id="{5FD2FCB0-FB7C-AF44-990E-0042415E43DC}"/>
                      </a:ext>
                    </a:extLst>
                  </p:cNvPr>
                  <p:cNvSpPr/>
                  <p:nvPr/>
                </p:nvSpPr>
                <p:spPr>
                  <a:xfrm>
                    <a:off x="7702823" y="3051364"/>
                    <a:ext cx="553931" cy="541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i="1" dirty="0" smtClean="0">
                                  <a:latin typeface="Cambria Math" panose="02040503050406030204" pitchFamily="18" charset="0"/>
                                </a:rPr>
                                <m:t>𝐻</m:t>
                              </m:r>
                            </m:e>
                            <m:sub>
                              <m:r>
                                <a:rPr kumimoji="1" lang="en-US" altLang="ja-JP" i="1" dirty="0" smtClean="0">
                                  <a:latin typeface="Cambria Math" panose="02040503050406030204" pitchFamily="18" charset="0"/>
                                </a:rPr>
                                <m:t>𝑀</m:t>
                              </m:r>
                            </m:sub>
                          </m:sSub>
                        </m:oMath>
                      </m:oMathPara>
                    </a14:m>
                    <a:endParaRPr kumimoji="1" lang="ja-JP" altLang="en-US"/>
                  </a:p>
                </p:txBody>
              </p:sp>
            </mc:Choice>
            <mc:Fallback xmlns="">
              <p:sp>
                <p:nvSpPr>
                  <p:cNvPr id="35" name="円/楕円 34">
                    <a:extLst>
                      <a:ext uri="{FF2B5EF4-FFF2-40B4-BE49-F238E27FC236}">
                        <a16:creationId xmlns:a16="http://schemas.microsoft.com/office/drawing/2014/main" id="{00C2E897-CE9A-0E40-8CCF-7793444AA94D}"/>
                      </a:ext>
                    </a:extLst>
                  </p:cNvPr>
                  <p:cNvSpPr>
                    <a:spLocks noRot="1" noChangeAspect="1" noMove="1" noResize="1" noEditPoints="1" noAdjustHandles="1" noChangeArrowheads="1" noChangeShapeType="1" noTextEdit="1"/>
                  </p:cNvSpPr>
                  <p:nvPr/>
                </p:nvSpPr>
                <p:spPr>
                  <a:xfrm>
                    <a:off x="7702823" y="3051364"/>
                    <a:ext cx="553931" cy="541419"/>
                  </a:xfrm>
                  <a:prstGeom prst="ellipse">
                    <a:avLst/>
                  </a:prstGeom>
                  <a:blipFill>
                    <a:blip r:embed="rId24"/>
                    <a:stretch>
                      <a:fillRect l="-23684" b="-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F3F7C12-5919-7544-AA5E-E3E6AD620397}"/>
                      </a:ext>
                    </a:extLst>
                  </p:cNvPr>
                  <p:cNvSpPr txBox="1"/>
                  <p:nvPr/>
                </p:nvSpPr>
                <p:spPr>
                  <a:xfrm>
                    <a:off x="7739226" y="3575990"/>
                    <a:ext cx="44940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Yu Gothic" charset="-128"/>
                              <a:cs typeface="Yu Gothic" charset="-128"/>
                            </a:rPr>
                            <m:t>⋮</m:t>
                          </m:r>
                        </m:oMath>
                      </m:oMathPara>
                    </a14:m>
                    <a:endParaRPr kumimoji="1" lang="ja-JP" altLang="en-US" sz="1400" dirty="0">
                      <a:ea typeface="Yu Gothic" charset="-128"/>
                      <a:cs typeface="Yu Gothic" charset="-128"/>
                    </a:endParaRPr>
                  </a:p>
                </p:txBody>
              </p:sp>
            </mc:Choice>
            <mc:Fallback xmlns="">
              <p:sp>
                <p:nvSpPr>
                  <p:cNvPr id="36" name="テキスト ボックス 35">
                    <a:extLst>
                      <a:ext uri="{FF2B5EF4-FFF2-40B4-BE49-F238E27FC236}">
                        <a16:creationId xmlns:a16="http://schemas.microsoft.com/office/drawing/2014/main" id="{176722A3-691D-7C4D-900F-9B6B9CDCC9C8}"/>
                      </a:ext>
                    </a:extLst>
                  </p:cNvPr>
                  <p:cNvSpPr txBox="1">
                    <a:spLocks noRot="1" noChangeAspect="1" noMove="1" noResize="1" noEditPoints="1" noAdjustHandles="1" noChangeArrowheads="1" noChangeShapeType="1" noTextEdit="1"/>
                  </p:cNvSpPr>
                  <p:nvPr/>
                </p:nvSpPr>
                <p:spPr>
                  <a:xfrm>
                    <a:off x="7739226" y="3575990"/>
                    <a:ext cx="449403" cy="307777"/>
                  </a:xfrm>
                  <a:prstGeom prst="rect">
                    <a:avLst/>
                  </a:prstGeom>
                  <a:blipFill>
                    <a:blip r:embed="rId17"/>
                    <a:stretch>
                      <a:fillRect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83D96F5-F0D9-9549-88BB-DA048B7F10BC}"/>
                      </a:ext>
                    </a:extLst>
                  </p:cNvPr>
                  <p:cNvSpPr txBox="1"/>
                  <p:nvPr/>
                </p:nvSpPr>
                <p:spPr>
                  <a:xfrm>
                    <a:off x="2778951" y="5987866"/>
                    <a:ext cx="1477615" cy="486003"/>
                  </a:xfrm>
                  <a:prstGeom prst="rect">
                    <a:avLst/>
                  </a:prstGeom>
                  <a:noFill/>
                </p:spPr>
                <p:txBody>
                  <a:bodyPr wrap="square" rtlCol="0">
                    <a:spAutoFit/>
                  </a:bodyPr>
                  <a:lstStyle/>
                  <a:p>
                    <a:r>
                      <a:rPr kumimoji="1" lang="en-US" altLang="ja-JP" b="0" dirty="0">
                        <a:cs typeface="Yu Gothic" charset="-128"/>
                      </a:rPr>
                      <a:t>Section </a:t>
                    </a:r>
                    <a14:m>
                      <m:oMath xmlns:m="http://schemas.openxmlformats.org/officeDocument/2006/math">
                        <m:r>
                          <a:rPr kumimoji="1" lang="en-US" altLang="ja-JP" b="0" i="1" smtClean="0">
                            <a:latin typeface="Cambria Math" panose="02040503050406030204" pitchFamily="18" charset="0"/>
                            <a:cs typeface="Yu Gothic" charset="-128"/>
                          </a:rPr>
                          <m:t>2</m:t>
                        </m:r>
                      </m:oMath>
                    </a14:m>
                    <a:endParaRPr kumimoji="1" lang="ja-JP" altLang="en-US" dirty="0">
                      <a:ea typeface="Yu Gothic" charset="-128"/>
                      <a:cs typeface="Yu Gothic" charset="-128"/>
                    </a:endParaRPr>
                  </a:p>
                </p:txBody>
              </p:sp>
            </mc:Choice>
            <mc:Fallback xmlns="">
              <p:sp>
                <p:nvSpPr>
                  <p:cNvPr id="37" name="テキスト ボックス 36">
                    <a:extLst>
                      <a:ext uri="{FF2B5EF4-FFF2-40B4-BE49-F238E27FC236}">
                        <a16:creationId xmlns:a16="http://schemas.microsoft.com/office/drawing/2014/main" id="{08CA4A50-D17A-D140-901D-25CE8B6B8230}"/>
                      </a:ext>
                    </a:extLst>
                  </p:cNvPr>
                  <p:cNvSpPr txBox="1">
                    <a:spLocks noRot="1" noChangeAspect="1" noMove="1" noResize="1" noEditPoints="1" noAdjustHandles="1" noChangeArrowheads="1" noChangeShapeType="1" noTextEdit="1"/>
                  </p:cNvSpPr>
                  <p:nvPr/>
                </p:nvSpPr>
                <p:spPr>
                  <a:xfrm>
                    <a:off x="2778951" y="5987866"/>
                    <a:ext cx="1477615" cy="486003"/>
                  </a:xfrm>
                  <a:prstGeom prst="rect">
                    <a:avLst/>
                  </a:prstGeom>
                  <a:blipFill>
                    <a:blip r:embed="rId25"/>
                    <a:stretch>
                      <a:fillRect l="-4167" t="-6667"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758431F-3745-AA48-870E-26BE307AF09C}"/>
                      </a:ext>
                    </a:extLst>
                  </p:cNvPr>
                  <p:cNvSpPr txBox="1"/>
                  <p:nvPr/>
                </p:nvSpPr>
                <p:spPr>
                  <a:xfrm>
                    <a:off x="6725674" y="5980886"/>
                    <a:ext cx="1511810" cy="486003"/>
                  </a:xfrm>
                  <a:prstGeom prst="rect">
                    <a:avLst/>
                  </a:prstGeom>
                  <a:noFill/>
                </p:spPr>
                <p:txBody>
                  <a:bodyPr wrap="square" rtlCol="0">
                    <a:spAutoFit/>
                  </a:bodyPr>
                  <a:lstStyle/>
                  <a:p>
                    <a:r>
                      <a:rPr lang="en-US" altLang="ja-JP" dirty="0">
                        <a:cs typeface="Yu Gothic" charset="-128"/>
                      </a:rPr>
                      <a:t>Section </a:t>
                    </a:r>
                    <a14:m>
                      <m:oMath xmlns:m="http://schemas.openxmlformats.org/officeDocument/2006/math">
                        <m:r>
                          <a:rPr kumimoji="1" lang="en-US" altLang="ja-JP" b="0" i="1" smtClean="0">
                            <a:latin typeface="Cambria Math" panose="02040503050406030204" pitchFamily="18" charset="0"/>
                            <a:cs typeface="Yu Gothic" charset="-128"/>
                          </a:rPr>
                          <m:t>𝑁</m:t>
                        </m:r>
                      </m:oMath>
                    </a14:m>
                    <a:endParaRPr kumimoji="1" lang="ja-JP" altLang="en-US" dirty="0">
                      <a:ea typeface="Yu Gothic" charset="-128"/>
                      <a:cs typeface="Yu Gothic" charset="-128"/>
                    </a:endParaRPr>
                  </a:p>
                </p:txBody>
              </p:sp>
            </mc:Choice>
            <mc:Fallback xmlns="">
              <p:sp>
                <p:nvSpPr>
                  <p:cNvPr id="38" name="テキスト ボックス 37">
                    <a:extLst>
                      <a:ext uri="{FF2B5EF4-FFF2-40B4-BE49-F238E27FC236}">
                        <a16:creationId xmlns:a16="http://schemas.microsoft.com/office/drawing/2014/main" id="{6F058005-022F-A949-9E79-9688799A8B7D}"/>
                      </a:ext>
                    </a:extLst>
                  </p:cNvPr>
                  <p:cNvSpPr txBox="1">
                    <a:spLocks noRot="1" noChangeAspect="1" noMove="1" noResize="1" noEditPoints="1" noAdjustHandles="1" noChangeArrowheads="1" noChangeShapeType="1" noTextEdit="1"/>
                  </p:cNvSpPr>
                  <p:nvPr/>
                </p:nvSpPr>
                <p:spPr>
                  <a:xfrm>
                    <a:off x="6725674" y="5980886"/>
                    <a:ext cx="1511810" cy="486003"/>
                  </a:xfrm>
                  <a:prstGeom prst="rect">
                    <a:avLst/>
                  </a:prstGeom>
                  <a:blipFill>
                    <a:blip r:embed="rId26"/>
                    <a:stretch>
                      <a:fillRect l="-3030" t="-3333" b="-26667"/>
                    </a:stretch>
                  </a:blipFill>
                </p:spPr>
                <p:txBody>
                  <a:bodyPr/>
                  <a:lstStyle/>
                  <a:p>
                    <a:r>
                      <a:rPr lang="ja-JP" altLang="en-US">
                        <a:noFill/>
                      </a:rPr>
                      <a:t> </a:t>
                    </a:r>
                  </a:p>
                </p:txBody>
              </p:sp>
            </mc:Fallback>
          </mc:AlternateContent>
          <p:cxnSp>
            <p:nvCxnSpPr>
              <p:cNvPr id="39" name="直線矢印コネクタ 38">
                <a:extLst>
                  <a:ext uri="{FF2B5EF4-FFF2-40B4-BE49-F238E27FC236}">
                    <a16:creationId xmlns:a16="http://schemas.microsoft.com/office/drawing/2014/main" id="{9DE320CA-0EC9-D947-9FE4-E85D6B696CB3}"/>
                  </a:ext>
                </a:extLst>
              </p:cNvPr>
              <p:cNvCxnSpPr>
                <a:cxnSpLocks/>
                <a:stCxn id="10" idx="6"/>
                <a:endCxn id="12" idx="2"/>
              </p:cNvCxnSpPr>
              <p:nvPr/>
            </p:nvCxnSpPr>
            <p:spPr>
              <a:xfrm>
                <a:off x="1160809" y="4179717"/>
                <a:ext cx="1164008" cy="102122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379A4268-6B07-8E47-AE87-5EDBAD845E7F}"/>
                  </a:ext>
                </a:extLst>
              </p:cNvPr>
              <p:cNvCxnSpPr>
                <a:cxnSpLocks/>
                <a:stCxn id="10" idx="6"/>
                <a:endCxn id="13" idx="2"/>
              </p:cNvCxnSpPr>
              <p:nvPr/>
            </p:nvCxnSpPr>
            <p:spPr>
              <a:xfrm>
                <a:off x="1160809" y="4179717"/>
                <a:ext cx="1164008" cy="5051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0B12FE63-2921-444F-8EA4-C242019CB55B}"/>
                  </a:ext>
                </a:extLst>
              </p:cNvPr>
              <p:cNvCxnSpPr>
                <a:cxnSpLocks/>
                <a:endCxn id="18" idx="2"/>
              </p:cNvCxnSpPr>
              <p:nvPr/>
            </p:nvCxnSpPr>
            <p:spPr>
              <a:xfrm flipV="1">
                <a:off x="1160809" y="3318393"/>
                <a:ext cx="1183276" cy="86132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直線矢印コネクタ 41">
                <a:extLst>
                  <a:ext uri="{FF2B5EF4-FFF2-40B4-BE49-F238E27FC236}">
                    <a16:creationId xmlns:a16="http://schemas.microsoft.com/office/drawing/2014/main" id="{6583E589-9D54-5D47-820B-28720B43DDC3}"/>
                  </a:ext>
                </a:extLst>
              </p:cNvPr>
              <p:cNvCxnSpPr>
                <a:cxnSpLocks/>
                <a:stCxn id="18" idx="6"/>
                <a:endCxn id="23" idx="2"/>
              </p:cNvCxnSpPr>
              <p:nvPr/>
            </p:nvCxnSpPr>
            <p:spPr>
              <a:xfrm>
                <a:off x="2898016" y="3318393"/>
                <a:ext cx="123948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a:extLst>
                  <a:ext uri="{FF2B5EF4-FFF2-40B4-BE49-F238E27FC236}">
                    <a16:creationId xmlns:a16="http://schemas.microsoft.com/office/drawing/2014/main" id="{E69D6034-88A5-994B-B15E-D50061C4C4BE}"/>
                  </a:ext>
                </a:extLst>
              </p:cNvPr>
              <p:cNvCxnSpPr>
                <a:cxnSpLocks/>
                <a:stCxn id="13" idx="6"/>
                <a:endCxn id="23" idx="2"/>
              </p:cNvCxnSpPr>
              <p:nvPr/>
            </p:nvCxnSpPr>
            <p:spPr>
              <a:xfrm flipV="1">
                <a:off x="2878748" y="3318393"/>
                <a:ext cx="1258754" cy="91183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49DA2178-A7F5-F740-B81C-973F1259AA21}"/>
                  </a:ext>
                </a:extLst>
              </p:cNvPr>
              <p:cNvCxnSpPr>
                <a:cxnSpLocks/>
                <a:stCxn id="18" idx="6"/>
                <a:endCxn id="21" idx="1"/>
              </p:cNvCxnSpPr>
              <p:nvPr/>
            </p:nvCxnSpPr>
            <p:spPr>
              <a:xfrm>
                <a:off x="2898016" y="3318392"/>
                <a:ext cx="1301340" cy="72042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F4F09696-3E85-F141-8107-2E793356FAF9}"/>
                  </a:ext>
                </a:extLst>
              </p:cNvPr>
              <p:cNvCxnSpPr>
                <a:cxnSpLocks/>
                <a:stCxn id="12" idx="6"/>
                <a:endCxn id="20" idx="2"/>
              </p:cNvCxnSpPr>
              <p:nvPr/>
            </p:nvCxnSpPr>
            <p:spPr>
              <a:xfrm>
                <a:off x="2878748" y="5200945"/>
                <a:ext cx="123948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0CC326C6-F1F9-2B44-A38B-0187FB6D84E9}"/>
                  </a:ext>
                </a:extLst>
              </p:cNvPr>
              <p:cNvCxnSpPr>
                <a:cxnSpLocks/>
                <a:stCxn id="12" idx="6"/>
                <a:endCxn id="21" idx="2"/>
              </p:cNvCxnSpPr>
              <p:nvPr/>
            </p:nvCxnSpPr>
            <p:spPr>
              <a:xfrm flipV="1">
                <a:off x="2878748" y="4230232"/>
                <a:ext cx="1239486" cy="970713"/>
              </a:xfrm>
              <a:prstGeom prst="straightConnector1">
                <a:avLst/>
              </a:prstGeom>
              <a:ln w="3810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DC7F5C73-5178-364A-A451-7278AABA8E61}"/>
                  </a:ext>
                </a:extLst>
              </p:cNvPr>
              <p:cNvCxnSpPr>
                <a:cxnSpLocks/>
                <a:stCxn id="30" idx="6"/>
                <a:endCxn id="35" idx="2"/>
              </p:cNvCxnSpPr>
              <p:nvPr/>
            </p:nvCxnSpPr>
            <p:spPr>
              <a:xfrm>
                <a:off x="6922776" y="3305281"/>
                <a:ext cx="780047" cy="1679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E658A11C-7A4C-C94D-BB95-3D59DC85DDC6}"/>
                  </a:ext>
                </a:extLst>
              </p:cNvPr>
              <p:cNvCxnSpPr>
                <a:cxnSpLocks/>
                <a:stCxn id="28" idx="6"/>
                <a:endCxn id="33" idx="2"/>
              </p:cNvCxnSpPr>
              <p:nvPr/>
            </p:nvCxnSpPr>
            <p:spPr>
              <a:xfrm>
                <a:off x="6903508" y="4217120"/>
                <a:ext cx="780047" cy="1679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a:extLst>
                  <a:ext uri="{FF2B5EF4-FFF2-40B4-BE49-F238E27FC236}">
                    <a16:creationId xmlns:a16="http://schemas.microsoft.com/office/drawing/2014/main" id="{3BC17F37-B254-DB4C-81A2-EBFD61B1B7EF}"/>
                  </a:ext>
                </a:extLst>
              </p:cNvPr>
              <p:cNvCxnSpPr>
                <a:cxnSpLocks/>
                <a:stCxn id="27" idx="6"/>
                <a:endCxn id="32" idx="2"/>
              </p:cNvCxnSpPr>
              <p:nvPr/>
            </p:nvCxnSpPr>
            <p:spPr>
              <a:xfrm>
                <a:off x="6903508" y="5187833"/>
                <a:ext cx="780047" cy="1679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0" name="直線矢印コネクタ 49">
                <a:extLst>
                  <a:ext uri="{FF2B5EF4-FFF2-40B4-BE49-F238E27FC236}">
                    <a16:creationId xmlns:a16="http://schemas.microsoft.com/office/drawing/2014/main" id="{FCDCE616-EA1B-C34C-8288-FEBDAC230022}"/>
                  </a:ext>
                </a:extLst>
              </p:cNvPr>
              <p:cNvCxnSpPr>
                <a:cxnSpLocks/>
                <a:stCxn id="30" idx="6"/>
              </p:cNvCxnSpPr>
              <p:nvPr/>
            </p:nvCxnSpPr>
            <p:spPr>
              <a:xfrm>
                <a:off x="6922776" y="3305281"/>
                <a:ext cx="760779" cy="91168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B7CC0358-AFD3-704B-A0DB-A67B819F62F2}"/>
                  </a:ext>
                </a:extLst>
              </p:cNvPr>
              <p:cNvCxnSpPr>
                <a:cxnSpLocks/>
                <a:stCxn id="28" idx="6"/>
                <a:endCxn id="32" idx="2"/>
              </p:cNvCxnSpPr>
              <p:nvPr/>
            </p:nvCxnSpPr>
            <p:spPr>
              <a:xfrm>
                <a:off x="6903508" y="4217120"/>
                <a:ext cx="780047" cy="98750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2" name="フリーフォーム 51">
                <a:extLst>
                  <a:ext uri="{FF2B5EF4-FFF2-40B4-BE49-F238E27FC236}">
                    <a16:creationId xmlns:a16="http://schemas.microsoft.com/office/drawing/2014/main" id="{A392B8D8-4737-8E47-8149-5B152ED9CE22}"/>
                  </a:ext>
                </a:extLst>
              </p:cNvPr>
              <p:cNvSpPr/>
              <p:nvPr/>
            </p:nvSpPr>
            <p:spPr>
              <a:xfrm>
                <a:off x="2873828" y="4187105"/>
                <a:ext cx="1143000" cy="953265"/>
              </a:xfrm>
              <a:custGeom>
                <a:avLst/>
                <a:gdLst>
                  <a:gd name="connsiteX0" fmla="*/ 0 w 1143000"/>
                  <a:gd name="connsiteY0" fmla="*/ 953265 h 953265"/>
                  <a:gd name="connsiteX1" fmla="*/ 326571 w 1143000"/>
                  <a:gd name="connsiteY1" fmla="*/ 125951 h 953265"/>
                  <a:gd name="connsiteX2" fmla="*/ 1143000 w 1143000"/>
                  <a:gd name="connsiteY2" fmla="*/ 17093 h 953265"/>
                </a:gdLst>
                <a:ahLst/>
                <a:cxnLst>
                  <a:cxn ang="0">
                    <a:pos x="connsiteX0" y="connsiteY0"/>
                  </a:cxn>
                  <a:cxn ang="0">
                    <a:pos x="connsiteX1" y="connsiteY1"/>
                  </a:cxn>
                  <a:cxn ang="0">
                    <a:pos x="connsiteX2" y="connsiteY2"/>
                  </a:cxn>
                </a:cxnLst>
                <a:rect l="l" t="t" r="r" b="b"/>
                <a:pathLst>
                  <a:path w="1143000" h="953265">
                    <a:moveTo>
                      <a:pt x="0" y="953265"/>
                    </a:moveTo>
                    <a:cubicBezTo>
                      <a:pt x="68035" y="617622"/>
                      <a:pt x="136071" y="281980"/>
                      <a:pt x="326571" y="125951"/>
                    </a:cubicBezTo>
                    <a:cubicBezTo>
                      <a:pt x="517071" y="-30078"/>
                      <a:pt x="830035" y="-6493"/>
                      <a:pt x="1143000" y="17093"/>
                    </a:cubicBezTo>
                  </a:path>
                </a:pathLst>
              </a:custGeom>
              <a:ln w="3810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3" name="フリーフォーム 52">
                <a:extLst>
                  <a:ext uri="{FF2B5EF4-FFF2-40B4-BE49-F238E27FC236}">
                    <a16:creationId xmlns:a16="http://schemas.microsoft.com/office/drawing/2014/main" id="{6F948ACC-4FE7-644F-93D8-7F619C8FD4F5}"/>
                  </a:ext>
                </a:extLst>
              </p:cNvPr>
              <p:cNvSpPr/>
              <p:nvPr/>
            </p:nvSpPr>
            <p:spPr>
              <a:xfrm>
                <a:off x="2917371" y="4487227"/>
                <a:ext cx="1230086" cy="718457"/>
              </a:xfrm>
              <a:custGeom>
                <a:avLst/>
                <a:gdLst>
                  <a:gd name="connsiteX0" fmla="*/ 0 w 1230086"/>
                  <a:gd name="connsiteY0" fmla="*/ 718457 h 718457"/>
                  <a:gd name="connsiteX1" fmla="*/ 816428 w 1230086"/>
                  <a:gd name="connsiteY1" fmla="*/ 566057 h 718457"/>
                  <a:gd name="connsiteX2" fmla="*/ 1230086 w 1230086"/>
                  <a:gd name="connsiteY2" fmla="*/ 0 h 718457"/>
                </a:gdLst>
                <a:ahLst/>
                <a:cxnLst>
                  <a:cxn ang="0">
                    <a:pos x="connsiteX0" y="connsiteY0"/>
                  </a:cxn>
                  <a:cxn ang="0">
                    <a:pos x="connsiteX1" y="connsiteY1"/>
                  </a:cxn>
                  <a:cxn ang="0">
                    <a:pos x="connsiteX2" y="connsiteY2"/>
                  </a:cxn>
                </a:cxnLst>
                <a:rect l="l" t="t" r="r" b="b"/>
                <a:pathLst>
                  <a:path w="1230086" h="718457">
                    <a:moveTo>
                      <a:pt x="0" y="718457"/>
                    </a:moveTo>
                    <a:cubicBezTo>
                      <a:pt x="305707" y="702128"/>
                      <a:pt x="611414" y="685800"/>
                      <a:pt x="816428" y="566057"/>
                    </a:cubicBezTo>
                    <a:cubicBezTo>
                      <a:pt x="1021442" y="446314"/>
                      <a:pt x="1125764" y="223157"/>
                      <a:pt x="1230086" y="0"/>
                    </a:cubicBezTo>
                  </a:path>
                </a:pathLst>
              </a:custGeom>
              <a:ln w="3810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4" name="四角形吹き出し 53">
                    <a:extLst>
                      <a:ext uri="{FF2B5EF4-FFF2-40B4-BE49-F238E27FC236}">
                        <a16:creationId xmlns:a16="http://schemas.microsoft.com/office/drawing/2014/main" id="{E05F119D-5509-C546-9E9C-3B8DD1FFE6A5}"/>
                      </a:ext>
                    </a:extLst>
                  </p:cNvPr>
                  <p:cNvSpPr/>
                  <p:nvPr/>
                </p:nvSpPr>
                <p:spPr>
                  <a:xfrm>
                    <a:off x="5121838" y="5523766"/>
                    <a:ext cx="4979292" cy="1127980"/>
                  </a:xfrm>
                  <a:prstGeom prst="wedgeRectCallout">
                    <a:avLst>
                      <a:gd name="adj1" fmla="val -87560"/>
                      <a:gd name="adj2" fmla="val -84625"/>
                    </a:avLst>
                  </a:prstGeom>
                  <a:solidFill>
                    <a:schemeClr val="bg1"/>
                  </a:solid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200" dirty="0">
                        <a:solidFill>
                          <a:schemeClr val="tx1"/>
                        </a:solidFill>
                      </a:rPr>
                      <a:t>Edge </a:t>
                    </a:r>
                    <a14:m>
                      <m:oMath xmlns:m="http://schemas.openxmlformats.org/officeDocument/2006/math">
                        <m:r>
                          <a:rPr lang="en-US" altLang="ja-JP" sz="2200" i="1" dirty="0" smtClean="0">
                            <a:solidFill>
                              <a:schemeClr val="tx1"/>
                            </a:solidFill>
                            <a:latin typeface="Cambria Math" panose="02040503050406030204" pitchFamily="18" charset="0"/>
                          </a:rPr>
                          <m:t>𝑒</m:t>
                        </m:r>
                      </m:oMath>
                    </a14:m>
                    <a:r>
                      <a:rPr lang="en-US" altLang="ja-JP" sz="2200" dirty="0">
                        <a:solidFill>
                          <a:schemeClr val="tx1"/>
                        </a:solidFill>
                      </a:rPr>
                      <a:t> has two type of weight;</a:t>
                    </a:r>
                  </a:p>
                  <a:p>
                    <a:pPr algn="ctr"/>
                    <a14:m>
                      <m:oMath xmlns:m="http://schemas.openxmlformats.org/officeDocument/2006/math">
                        <m:r>
                          <a:rPr lang="en-US" altLang="ja-JP" sz="2200" i="1" dirty="0" smtClean="0">
                            <a:solidFill>
                              <a:schemeClr val="tx1"/>
                            </a:solidFill>
                            <a:latin typeface="Cambria Math" panose="02040503050406030204" pitchFamily="18" charset="0"/>
                          </a:rPr>
                          <m:t>(</m:t>
                        </m:r>
                        <m:r>
                          <m:rPr>
                            <m:sty m:val="p"/>
                          </m:rPr>
                          <a:rPr lang="en-US" altLang="ja-JP" sz="2200" b="0" i="0" dirty="0" smtClean="0">
                            <a:solidFill>
                              <a:schemeClr val="tx1"/>
                            </a:solidFill>
                            <a:latin typeface="Cambria Math" panose="02040503050406030204" pitchFamily="18" charset="0"/>
                          </a:rPr>
                          <m:t>s</m:t>
                        </m:r>
                        <m:d>
                          <m:dPr>
                            <m:ctrlPr>
                              <a:rPr lang="en-US" altLang="ja-JP" sz="2200" b="0" i="1" dirty="0" smtClean="0">
                                <a:solidFill>
                                  <a:schemeClr val="tx1"/>
                                </a:solidFill>
                                <a:latin typeface="Cambria Math" panose="02040503050406030204" pitchFamily="18" charset="0"/>
                              </a:rPr>
                            </m:ctrlPr>
                          </m:dPr>
                          <m:e>
                            <m:r>
                              <a:rPr lang="en-US" altLang="ja-JP" sz="2200" b="0" i="1" dirty="0" smtClean="0">
                                <a:solidFill>
                                  <a:schemeClr val="tx1"/>
                                </a:solidFill>
                                <a:latin typeface="Cambria Math" panose="02040503050406030204" pitchFamily="18" charset="0"/>
                              </a:rPr>
                              <m:t>𝑒</m:t>
                            </m:r>
                          </m:e>
                        </m:d>
                        <m:r>
                          <a:rPr lang="en-US" altLang="ja-JP" sz="2200" b="0" i="1" dirty="0" smtClean="0">
                            <a:solidFill>
                              <a:schemeClr val="tx1"/>
                            </a:solidFill>
                            <a:latin typeface="Cambria Math" panose="02040503050406030204" pitchFamily="18" charset="0"/>
                          </a:rPr>
                          <m:t>, </m:t>
                        </m:r>
                        <m:r>
                          <a:rPr lang="en-US" altLang="ja-JP" sz="2200" b="0" i="1" dirty="0" smtClean="0">
                            <a:solidFill>
                              <a:schemeClr val="tx1"/>
                            </a:solidFill>
                            <a:latin typeface="Cambria Math" panose="02040503050406030204" pitchFamily="18" charset="0"/>
                          </a:rPr>
                          <m:t>𝑓</m:t>
                        </m:r>
                        <m:r>
                          <a:rPr lang="en-US" altLang="ja-JP" sz="2200" b="0" i="1" dirty="0" smtClean="0">
                            <a:solidFill>
                              <a:schemeClr val="tx1"/>
                            </a:solidFill>
                            <a:latin typeface="Cambria Math" panose="02040503050406030204" pitchFamily="18" charset="0"/>
                          </a:rPr>
                          <m:t>(</m:t>
                        </m:r>
                        <m:r>
                          <a:rPr lang="en-US" altLang="ja-JP" sz="2200" b="0" i="1" dirty="0" smtClean="0">
                            <a:solidFill>
                              <a:schemeClr val="tx1"/>
                            </a:solidFill>
                            <a:latin typeface="Cambria Math" panose="02040503050406030204" pitchFamily="18" charset="0"/>
                          </a:rPr>
                          <m:t>𝑒</m:t>
                        </m:r>
                        <m:r>
                          <a:rPr lang="en-US" altLang="ja-JP" sz="2200" b="0" i="1" dirty="0" smtClean="0">
                            <a:solidFill>
                              <a:schemeClr val="tx1"/>
                            </a:solidFill>
                            <a:latin typeface="Cambria Math" panose="02040503050406030204" pitchFamily="18" charset="0"/>
                          </a:rPr>
                          <m:t>))</m:t>
                        </m:r>
                        <m:r>
                          <a:rPr lang="en-US" altLang="ja-JP" sz="2200" b="0" i="0" dirty="0" smtClean="0">
                            <a:solidFill>
                              <a:schemeClr val="tx1"/>
                            </a:solidFill>
                            <a:latin typeface="Cambria Math" panose="02040503050406030204" pitchFamily="18" charset="0"/>
                          </a:rPr>
                          <m:t>=(</m:t>
                        </m:r>
                        <m:r>
                          <m:rPr>
                            <m:sty m:val="p"/>
                          </m:rPr>
                          <a:rPr lang="en-US" altLang="ja-JP" sz="2200" b="0" i="0" smtClean="0">
                            <a:solidFill>
                              <a:schemeClr val="tx1"/>
                            </a:solidFill>
                            <a:latin typeface="Cambria Math" panose="02040503050406030204" pitchFamily="18" charset="0"/>
                          </a:rPr>
                          <m:t>Δ</m:t>
                        </m:r>
                      </m:oMath>
                    </a14:m>
                    <a:r>
                      <a:rPr kumimoji="1" lang="en-US" altLang="ja-JP" sz="2200" dirty="0">
                        <a:solidFill>
                          <a:schemeClr val="tx1"/>
                        </a:solidFill>
                      </a:rPr>
                      <a:t>SOC</a:t>
                    </a:r>
                    <a14:m>
                      <m:oMath xmlns:m="http://schemas.openxmlformats.org/officeDocument/2006/math">
                        <m:r>
                          <a:rPr lang="en-US" altLang="ja-JP" sz="2200" b="0" i="1" dirty="0">
                            <a:solidFill>
                              <a:schemeClr val="tx1"/>
                            </a:solidFill>
                            <a:latin typeface="Cambria Math" panose="02040503050406030204" pitchFamily="18" charset="0"/>
                          </a:rPr>
                          <m:t>,</m:t>
                        </m:r>
                        <m:r>
                          <a:rPr lang="en-US" altLang="ja-JP" sz="2200" b="0" i="1" dirty="0" smtClean="0">
                            <a:solidFill>
                              <a:schemeClr val="tx1"/>
                            </a:solidFill>
                            <a:latin typeface="Cambria Math" panose="02040503050406030204" pitchFamily="18" charset="0"/>
                          </a:rPr>
                          <m:t> </m:t>
                        </m:r>
                        <m:r>
                          <m:rPr>
                            <m:sty m:val="p"/>
                          </m:rPr>
                          <a:rPr kumimoji="1" lang="en-US" altLang="ja-JP" sz="2200" b="0" i="0" smtClean="0">
                            <a:solidFill>
                              <a:schemeClr val="tx1"/>
                            </a:solidFill>
                            <a:latin typeface="Cambria Math" panose="02040503050406030204" pitchFamily="18" charset="0"/>
                          </a:rPr>
                          <m:t>Δ</m:t>
                        </m:r>
                      </m:oMath>
                    </a14:m>
                    <a:r>
                      <a:rPr kumimoji="1" lang="en-US" altLang="ja-JP" sz="2200" dirty="0">
                        <a:solidFill>
                          <a:schemeClr val="tx1"/>
                        </a:solidFill>
                      </a:rPr>
                      <a:t>Fuel</a:t>
                    </a:r>
                    <a14:m>
                      <m:oMath xmlns:m="http://schemas.openxmlformats.org/officeDocument/2006/math">
                        <m:r>
                          <a:rPr kumimoji="1" lang="en-US" altLang="ja-JP" sz="2200" i="1" dirty="0" smtClean="0">
                            <a:solidFill>
                              <a:schemeClr val="tx1"/>
                            </a:solidFill>
                            <a:latin typeface="Cambria Math" panose="02040503050406030204" pitchFamily="18" charset="0"/>
                          </a:rPr>
                          <m:t>)</m:t>
                        </m:r>
                      </m:oMath>
                    </a14:m>
                    <a:endParaRPr kumimoji="1" lang="ja-JP" altLang="en-US" sz="2200">
                      <a:solidFill>
                        <a:schemeClr val="tx1"/>
                      </a:solidFill>
                    </a:endParaRPr>
                  </a:p>
                </p:txBody>
              </p:sp>
            </mc:Choice>
            <mc:Fallback xmlns="">
              <p:sp>
                <p:nvSpPr>
                  <p:cNvPr id="54" name="四角形吹き出し 53">
                    <a:extLst>
                      <a:ext uri="{FF2B5EF4-FFF2-40B4-BE49-F238E27FC236}">
                        <a16:creationId xmlns:a16="http://schemas.microsoft.com/office/drawing/2014/main" id="{E05F119D-5509-C546-9E9C-3B8DD1FFE6A5}"/>
                      </a:ext>
                    </a:extLst>
                  </p:cNvPr>
                  <p:cNvSpPr>
                    <a:spLocks noRot="1" noChangeAspect="1" noMove="1" noResize="1" noEditPoints="1" noAdjustHandles="1" noChangeArrowheads="1" noChangeShapeType="1" noTextEdit="1"/>
                  </p:cNvSpPr>
                  <p:nvPr/>
                </p:nvSpPr>
                <p:spPr>
                  <a:xfrm>
                    <a:off x="5121838" y="5523766"/>
                    <a:ext cx="4979292" cy="1127980"/>
                  </a:xfrm>
                  <a:prstGeom prst="wedgeRectCallout">
                    <a:avLst>
                      <a:gd name="adj1" fmla="val -87560"/>
                      <a:gd name="adj2" fmla="val -84625"/>
                    </a:avLst>
                  </a:prstGeom>
                  <a:blipFill>
                    <a:blip r:embed="rId27"/>
                    <a:stretch>
                      <a:fillRect b="-3030"/>
                    </a:stretch>
                  </a:blipFill>
                  <a:ln w="31750">
                    <a:solidFill>
                      <a:schemeClr val="accent5"/>
                    </a:solidFill>
                  </a:ln>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69" name="円/楕円 68">
                  <a:extLst>
                    <a:ext uri="{FF2B5EF4-FFF2-40B4-BE49-F238E27FC236}">
                      <a16:creationId xmlns:a16="http://schemas.microsoft.com/office/drawing/2014/main" id="{3ABD3377-FC86-BE4C-B821-3BC4EE9E540C}"/>
                    </a:ext>
                  </a:extLst>
                </p:cNvPr>
                <p:cNvSpPr/>
                <p:nvPr/>
              </p:nvSpPr>
              <p:spPr>
                <a:xfrm>
                  <a:off x="8005028" y="3377515"/>
                  <a:ext cx="453706" cy="4114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  </m:t>
                        </m:r>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𝐻</m:t>
                            </m:r>
                          </m:e>
                          <m:sub>
                            <m:r>
                              <a:rPr kumimoji="1" lang="en-US" altLang="ja-JP" b="0" i="1" dirty="0" smtClean="0">
                                <a:latin typeface="Cambria Math" panose="02040503050406030204" pitchFamily="18" charset="0"/>
                              </a:rPr>
                              <m:t>𝑒𝑛𝑑</m:t>
                            </m:r>
                          </m:sub>
                        </m:sSub>
                      </m:oMath>
                    </m:oMathPara>
                  </a14:m>
                  <a:endParaRPr kumimoji="1" lang="ja-JP" altLang="en-US"/>
                </a:p>
              </p:txBody>
            </p:sp>
          </mc:Choice>
          <mc:Fallback xmlns="">
            <p:sp>
              <p:nvSpPr>
                <p:cNvPr id="69" name="円/楕円 68">
                  <a:extLst>
                    <a:ext uri="{FF2B5EF4-FFF2-40B4-BE49-F238E27FC236}">
                      <a16:creationId xmlns:a16="http://schemas.microsoft.com/office/drawing/2014/main" id="{3ABD3377-FC86-BE4C-B821-3BC4EE9E540C}"/>
                    </a:ext>
                  </a:extLst>
                </p:cNvPr>
                <p:cNvSpPr>
                  <a:spLocks noRot="1" noChangeAspect="1" noMove="1" noResize="1" noEditPoints="1" noAdjustHandles="1" noChangeArrowheads="1" noChangeShapeType="1" noTextEdit="1"/>
                </p:cNvSpPr>
                <p:nvPr/>
              </p:nvSpPr>
              <p:spPr>
                <a:xfrm>
                  <a:off x="8005028" y="3377515"/>
                  <a:ext cx="453706" cy="411444"/>
                </a:xfrm>
                <a:prstGeom prst="ellipse">
                  <a:avLst/>
                </a:prstGeom>
                <a:blipFill>
                  <a:blip r:embed="rId28"/>
                  <a:stretch>
                    <a:fillRect l="-39474" r="-13158" b="-5882"/>
                  </a:stretch>
                </a:blipFill>
              </p:spPr>
              <p:txBody>
                <a:bodyPr/>
                <a:lstStyle/>
                <a:p>
                  <a:r>
                    <a:rPr lang="ja-JP" altLang="en-US">
                      <a:noFill/>
                    </a:rPr>
                    <a:t> </a:t>
                  </a:r>
                </a:p>
              </p:txBody>
            </p:sp>
          </mc:Fallback>
        </mc:AlternateContent>
        <p:cxnSp>
          <p:nvCxnSpPr>
            <p:cNvPr id="70" name="直線矢印コネクタ 69">
              <a:extLst>
                <a:ext uri="{FF2B5EF4-FFF2-40B4-BE49-F238E27FC236}">
                  <a16:creationId xmlns:a16="http://schemas.microsoft.com/office/drawing/2014/main" id="{61E84EE6-CA95-6B41-A826-CA891FE459CF}"/>
                </a:ext>
              </a:extLst>
            </p:cNvPr>
            <p:cNvCxnSpPr>
              <a:cxnSpLocks/>
              <a:stCxn id="35" idx="5"/>
              <a:endCxn id="69" idx="1"/>
            </p:cNvCxnSpPr>
            <p:nvPr/>
          </p:nvCxnSpPr>
          <p:spPr>
            <a:xfrm>
              <a:off x="7338284" y="3035765"/>
              <a:ext cx="733188" cy="4020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a:extLst>
                <a:ext uri="{FF2B5EF4-FFF2-40B4-BE49-F238E27FC236}">
                  <a16:creationId xmlns:a16="http://schemas.microsoft.com/office/drawing/2014/main" id="{D757417F-240E-284D-BF85-87F0BD95F40D}"/>
                </a:ext>
              </a:extLst>
            </p:cNvPr>
            <p:cNvCxnSpPr>
              <a:cxnSpLocks/>
              <a:stCxn id="33" idx="6"/>
              <a:endCxn id="69" idx="2"/>
            </p:cNvCxnSpPr>
            <p:nvPr/>
          </p:nvCxnSpPr>
          <p:spPr>
            <a:xfrm flipV="1">
              <a:off x="7388946" y="3583237"/>
              <a:ext cx="616082"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8" name="直線矢印コネクタ 77">
              <a:extLst>
                <a:ext uri="{FF2B5EF4-FFF2-40B4-BE49-F238E27FC236}">
                  <a16:creationId xmlns:a16="http://schemas.microsoft.com/office/drawing/2014/main" id="{459D4E91-D76D-6B44-9510-8654535D558B}"/>
                </a:ext>
              </a:extLst>
            </p:cNvPr>
            <p:cNvCxnSpPr>
              <a:cxnSpLocks/>
              <a:stCxn id="32" idx="7"/>
              <a:endCxn id="69" idx="3"/>
            </p:cNvCxnSpPr>
            <p:nvPr/>
          </p:nvCxnSpPr>
          <p:spPr>
            <a:xfrm flipV="1">
              <a:off x="7322502" y="3728704"/>
              <a:ext cx="748970" cy="44674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21FCCD3-0126-B44E-B40B-099146A0A90A}"/>
                  </a:ext>
                </a:extLst>
              </p:cNvPr>
              <p:cNvSpPr txBox="1"/>
              <p:nvPr/>
            </p:nvSpPr>
            <p:spPr>
              <a:xfrm>
                <a:off x="3673120" y="5962040"/>
                <a:ext cx="3940758" cy="830997"/>
              </a:xfrm>
              <a:prstGeom prst="rect">
                <a:avLst/>
              </a:prstGeom>
              <a:noFill/>
            </p:spPr>
            <p:txBody>
              <a:bodyPr wrap="none" rtlCol="0">
                <a:spAutoFit/>
              </a:bodyPr>
              <a:lstStyle/>
              <a:p>
                <a:pPr algn="ctr"/>
                <a:r>
                  <a:rPr kumimoji="1" lang="en-US" altLang="ja-JP" sz="2400" dirty="0"/>
                  <a:t> </a:t>
                </a:r>
                <a14:m>
                  <m:oMath xmlns:m="http://schemas.openxmlformats.org/officeDocument/2006/math">
                    <m:r>
                      <a:rPr kumimoji="1" lang="en-US" altLang="ja-JP" sz="2400" i="1" dirty="0" smtClean="0">
                        <a:latin typeface="Cambria Math" panose="02040503050406030204" pitchFamily="18" charset="0"/>
                      </a:rPr>
                      <m:t>𝑓</m:t>
                    </m:r>
                    <m:r>
                      <a:rPr kumimoji="1" lang="en-US" altLang="ja-JP" sz="2400" i="1" dirty="0" smtClean="0">
                        <a:latin typeface="Cambria Math" panose="02040503050406030204" pitchFamily="18" charset="0"/>
                      </a:rPr>
                      <m:t>(</m:t>
                    </m:r>
                    <m:r>
                      <a:rPr kumimoji="1" lang="en-US" altLang="ja-JP" sz="2400" i="1" dirty="0" smtClean="0">
                        <a:latin typeface="Cambria Math" panose="02040503050406030204" pitchFamily="18" charset="0"/>
                      </a:rPr>
                      <m:t>𝑒</m:t>
                    </m:r>
                    <m:r>
                      <a:rPr kumimoji="1" lang="en-US" altLang="ja-JP" sz="2400" i="1" dirty="0" smtClean="0">
                        <a:latin typeface="Cambria Math" panose="02040503050406030204" pitchFamily="18" charset="0"/>
                      </a:rPr>
                      <m:t>)</m:t>
                    </m:r>
                  </m:oMath>
                </a14:m>
                <a:r>
                  <a:rPr kumimoji="1" lang="en-US" altLang="ja-JP" sz="2400" dirty="0"/>
                  <a:t> is the objective value of </a:t>
                </a:r>
                <a:br>
                  <a:rPr kumimoji="1" lang="en-US" altLang="ja-JP" sz="2400" dirty="0"/>
                </a:br>
                <a:r>
                  <a:rPr kumimoji="1" lang="en-US" altLang="ja-JP" sz="2400" dirty="0"/>
                  <a:t>the optimal solution of </a:t>
                </a:r>
                <a14:m>
                  <m:oMath xmlns:m="http://schemas.openxmlformats.org/officeDocument/2006/math">
                    <m:r>
                      <a:rPr kumimoji="1" lang="en-US" altLang="ja-JP" sz="2400" i="1" dirty="0" smtClean="0">
                        <a:latin typeface="Cambria Math" panose="02040503050406030204" pitchFamily="18" charset="0"/>
                      </a:rPr>
                      <m:t>𝑃</m:t>
                    </m:r>
                  </m:oMath>
                </a14:m>
                <a:endParaRPr kumimoji="1" lang="ja-JP" altLang="en-US" sz="2400"/>
              </a:p>
            </p:txBody>
          </p:sp>
        </mc:Choice>
        <mc:Fallback xmlns="">
          <p:sp>
            <p:nvSpPr>
              <p:cNvPr id="4" name="テキスト ボックス 3">
                <a:extLst>
                  <a:ext uri="{FF2B5EF4-FFF2-40B4-BE49-F238E27FC236}">
                    <a16:creationId xmlns:a16="http://schemas.microsoft.com/office/drawing/2014/main" id="{D21FCCD3-0126-B44E-B40B-099146A0A90A}"/>
                  </a:ext>
                </a:extLst>
              </p:cNvPr>
              <p:cNvSpPr txBox="1">
                <a:spLocks noRot="1" noChangeAspect="1" noMove="1" noResize="1" noEditPoints="1" noAdjustHandles="1" noChangeArrowheads="1" noChangeShapeType="1" noTextEdit="1"/>
              </p:cNvSpPr>
              <p:nvPr/>
            </p:nvSpPr>
            <p:spPr>
              <a:xfrm>
                <a:off x="3673120" y="5962040"/>
                <a:ext cx="3940758" cy="830997"/>
              </a:xfrm>
              <a:prstGeom prst="rect">
                <a:avLst/>
              </a:prstGeom>
              <a:blipFill>
                <a:blip r:embed="rId29"/>
                <a:stretch>
                  <a:fillRect t="-2985" r="-1603" b="-13433"/>
                </a:stretch>
              </a:blipFill>
            </p:spPr>
            <p:txBody>
              <a:bodyPr/>
              <a:lstStyle/>
              <a:p>
                <a:r>
                  <a:rPr lang="ja-JP" altLang="en-US">
                    <a:noFill/>
                  </a:rPr>
                  <a:t> </a:t>
                </a:r>
              </a:p>
            </p:txBody>
          </p:sp>
        </mc:Fallback>
      </mc:AlternateContent>
      <p:sp>
        <p:nvSpPr>
          <p:cNvPr id="64" name="下矢印 63">
            <a:extLst>
              <a:ext uri="{FF2B5EF4-FFF2-40B4-BE49-F238E27FC236}">
                <a16:creationId xmlns:a16="http://schemas.microsoft.com/office/drawing/2014/main" id="{1DDF1DE2-897B-4D43-9E3C-F08D8C01226A}"/>
              </a:ext>
            </a:extLst>
          </p:cNvPr>
          <p:cNvSpPr/>
          <p:nvPr/>
        </p:nvSpPr>
        <p:spPr>
          <a:xfrm rot="10800000">
            <a:off x="5801816" y="5353753"/>
            <a:ext cx="604807" cy="608288"/>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449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EEBF9-641B-9B4D-8105-957DA902DEE6}"/>
              </a:ext>
            </a:extLst>
          </p:cNvPr>
          <p:cNvSpPr>
            <a:spLocks noGrp="1"/>
          </p:cNvSpPr>
          <p:nvPr>
            <p:ph type="title"/>
          </p:nvPr>
        </p:nvSpPr>
        <p:spPr/>
        <p:txBody>
          <a:bodyPr>
            <a:normAutofit/>
          </a:bodyPr>
          <a:lstStyle/>
          <a:p>
            <a:r>
              <a:rPr lang="en-US" altLang="ja-JP" sz="3000" dirty="0"/>
              <a:t>Global: SOC-constrained Shortest Path Problem</a:t>
            </a:r>
            <a:endParaRPr kumimoji="1" lang="ja-JP" altLang="en-US" sz="3000"/>
          </a:p>
        </p:txBody>
      </p:sp>
      <p:sp>
        <p:nvSpPr>
          <p:cNvPr id="5" name="スライド番号プレースホルダー 4">
            <a:extLst>
              <a:ext uri="{FF2B5EF4-FFF2-40B4-BE49-F238E27FC236}">
                <a16:creationId xmlns:a16="http://schemas.microsoft.com/office/drawing/2014/main" id="{BB5D291A-CD23-C046-AF7D-716E30CD75E3}"/>
              </a:ext>
            </a:extLst>
          </p:cNvPr>
          <p:cNvSpPr>
            <a:spLocks noGrp="1"/>
          </p:cNvSpPr>
          <p:nvPr>
            <p:ph type="sldNum" sz="quarter" idx="4"/>
          </p:nvPr>
        </p:nvSpPr>
        <p:spPr/>
        <p:txBody>
          <a:bodyPr/>
          <a:lstStyle/>
          <a:p>
            <a:fld id="{4E24F90A-FF2F-9F41-89D7-D74261B91ACF}" type="slidenum">
              <a:rPr kumimoji="1" lang="ja-JP" altLang="en-US" smtClean="0"/>
              <a:t>22</a:t>
            </a:fld>
            <a:endParaRPr kumimoji="1" lang="ja-JP" altLang="en-US"/>
          </a:p>
        </p:txBody>
      </p:sp>
      <p:sp>
        <p:nvSpPr>
          <p:cNvPr id="6" name="下矢印 5">
            <a:extLst>
              <a:ext uri="{FF2B5EF4-FFF2-40B4-BE49-F238E27FC236}">
                <a16:creationId xmlns:a16="http://schemas.microsoft.com/office/drawing/2014/main" id="{18134CD7-FEF6-4745-B54E-8980B0830F9C}"/>
              </a:ext>
            </a:extLst>
          </p:cNvPr>
          <p:cNvSpPr/>
          <p:nvPr/>
        </p:nvSpPr>
        <p:spPr>
          <a:xfrm>
            <a:off x="4105139" y="3503823"/>
            <a:ext cx="523567" cy="497780"/>
          </a:xfrm>
          <a:prstGeom prst="downArrow">
            <a:avLst/>
          </a:prstGeom>
          <a:pattFill prst="dkDnDiag">
            <a:fgClr>
              <a:schemeClr val="bg1">
                <a:lumMod val="50000"/>
              </a:schemeClr>
            </a:fgClr>
            <a:bgClr>
              <a:schemeClr val="bg1"/>
            </a:bgClr>
          </a:patt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 name="コンテンツ プレースホルダー 3">
                <a:extLst>
                  <a:ext uri="{FF2B5EF4-FFF2-40B4-BE49-F238E27FC236}">
                    <a16:creationId xmlns:a16="http://schemas.microsoft.com/office/drawing/2014/main" id="{8FD39259-47EF-634D-B3AB-C90E05FECAC1}"/>
                  </a:ext>
                </a:extLst>
              </p:cNvPr>
              <p:cNvSpPr txBox="1">
                <a:spLocks/>
              </p:cNvSpPr>
              <p:nvPr/>
            </p:nvSpPr>
            <p:spPr>
              <a:xfrm>
                <a:off x="636302" y="4670296"/>
                <a:ext cx="7984808" cy="1632109"/>
              </a:xfrm>
              <a:prstGeom prst="rect">
                <a:avLst/>
              </a:prstGeom>
              <a:ln w="19050">
                <a:solidFill>
                  <a:schemeClr val="accent2"/>
                </a:solidFill>
              </a:ln>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kumimoji="1" sz="1800" kern="1200">
                    <a:solidFill>
                      <a:schemeClr val="tx1">
                        <a:lumMod val="85000"/>
                        <a:lumOff val="15000"/>
                      </a:schemeClr>
                    </a:solidFill>
                    <a:latin typeface="+mn-lt"/>
                    <a:ea typeface="Meiryo" panose="020B0604030504040204" pitchFamily="34"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US" altLang="ja-JP" sz="2200" dirty="0"/>
                  <a:t>objective 	the summation of </a:t>
                </a:r>
                <a14:m>
                  <m:oMath xmlns:m="http://schemas.openxmlformats.org/officeDocument/2006/math">
                    <m:r>
                      <m:rPr>
                        <m:sty m:val="p"/>
                      </m:rPr>
                      <a:rPr lang="en-US" altLang="ja-JP" sz="2200" dirty="0" smtClean="0">
                        <a:latin typeface="Cambria Math" panose="02040503050406030204" pitchFamily="18" charset="0"/>
                      </a:rPr>
                      <m:t>Δ</m:t>
                    </m:r>
                  </m:oMath>
                </a14:m>
                <a:r>
                  <a:rPr lang="en-US" altLang="ja-JP" sz="2200" dirty="0"/>
                  <a:t>Fuel on path </a:t>
                </a:r>
                <a14:m>
                  <m:oMath xmlns:m="http://schemas.openxmlformats.org/officeDocument/2006/math">
                    <m:r>
                      <a:rPr lang="en-US" altLang="ja-JP" sz="2200" i="1" smtClean="0">
                        <a:latin typeface="Cambria Math" panose="02040503050406030204" pitchFamily="18" charset="0"/>
                      </a:rPr>
                      <m:t>→</m:t>
                    </m:r>
                  </m:oMath>
                </a14:m>
                <a:r>
                  <a:rPr lang="en-US" altLang="ja-JP" sz="2200" dirty="0"/>
                  <a:t> minimize</a:t>
                </a:r>
                <a:br>
                  <a:rPr lang="en-US" altLang="ja-JP" sz="2200" dirty="0"/>
                </a:br>
                <a:r>
                  <a:rPr lang="en-US" altLang="ja-JP" sz="2200" dirty="0"/>
                  <a:t>constraints 	2. initial SOC + (the summation of </a:t>
                </a:r>
                <a14:m>
                  <m:oMath xmlns:m="http://schemas.openxmlformats.org/officeDocument/2006/math">
                    <m:r>
                      <m:rPr>
                        <m:sty m:val="p"/>
                      </m:rPr>
                      <a:rPr lang="en-US" altLang="ja-JP" sz="2200" smtClean="0">
                        <a:latin typeface="Cambria Math" panose="02040503050406030204" pitchFamily="18" charset="0"/>
                      </a:rPr>
                      <m:t>Δ</m:t>
                    </m:r>
                  </m:oMath>
                </a14:m>
                <a:r>
                  <a:rPr lang="en-US" altLang="ja-JP" sz="2200" dirty="0"/>
                  <a:t>SOC on path up to</a:t>
                </a:r>
                <a:br>
                  <a:rPr lang="en-US" altLang="ja-JP" sz="2200" dirty="0"/>
                </a:br>
                <a:r>
                  <a:rPr lang="en-US" altLang="ja-JP" sz="2200" dirty="0"/>
                  <a:t>                           the Section n) </a:t>
                </a:r>
                <a14:m>
                  <m:oMath xmlns:m="http://schemas.openxmlformats.org/officeDocument/2006/math">
                    <m:r>
                      <a:rPr lang="en-US" altLang="ja-JP" sz="2200" i="1" smtClean="0">
                        <a:latin typeface="Cambria Math" panose="02040503050406030204" pitchFamily="18" charset="0"/>
                      </a:rPr>
                      <m:t>≥</m:t>
                    </m:r>
                    <m:r>
                      <a:rPr lang="en-US" altLang="ja-JP" sz="2200" i="1" smtClean="0">
                        <a:latin typeface="Cambria Math" panose="02040503050406030204" pitchFamily="18" charset="0"/>
                      </a:rPr>
                      <m:t>𝛽</m:t>
                    </m:r>
                    <m:r>
                      <a:rPr lang="en-US" altLang="ja-JP" sz="2200" smtClean="0">
                        <a:latin typeface="Cambria Math" panose="02040503050406030204" pitchFamily="18" charset="0"/>
                      </a:rPr>
                      <m:t>  (</m:t>
                    </m:r>
                    <m:r>
                      <a:rPr lang="en-US" altLang="ja-JP" sz="2200" i="1" smtClean="0">
                        <a:latin typeface="Cambria Math" panose="02040503050406030204" pitchFamily="18" charset="0"/>
                      </a:rPr>
                      <m:t>∀ </m:t>
                    </m:r>
                    <m:r>
                      <a:rPr lang="en-US" altLang="ja-JP" sz="2200" i="1" smtClean="0">
                        <a:latin typeface="Cambria Math" panose="02040503050406030204" pitchFamily="18" charset="0"/>
                      </a:rPr>
                      <m:t>𝑛</m:t>
                    </m:r>
                    <m:r>
                      <a:rPr lang="en-US" altLang="ja-JP" sz="2200" i="1" smtClean="0">
                        <a:latin typeface="Cambria Math" panose="02040503050406030204" pitchFamily="18" charset="0"/>
                      </a:rPr>
                      <m:t> =1,…,</m:t>
                    </m:r>
                    <m:r>
                      <a:rPr lang="en-US" altLang="ja-JP" sz="2200" i="1" smtClean="0">
                        <a:latin typeface="Cambria Math" panose="02040503050406030204" pitchFamily="18" charset="0"/>
                      </a:rPr>
                      <m:t>𝑁</m:t>
                    </m:r>
                    <m:r>
                      <a:rPr lang="en-US" altLang="ja-JP" sz="2200" i="1" smtClean="0">
                        <a:latin typeface="Cambria Math" panose="02040503050406030204" pitchFamily="18" charset="0"/>
                      </a:rPr>
                      <m:t>)</m:t>
                    </m:r>
                  </m:oMath>
                </a14:m>
                <a:br>
                  <a:rPr lang="en-US" altLang="ja-JP" sz="2200" dirty="0"/>
                </a:br>
                <a:r>
                  <a:rPr lang="en-US" altLang="ja-JP" sz="2200" dirty="0"/>
                  <a:t>                	3. | the summation of </a:t>
                </a:r>
                <a14:m>
                  <m:oMath xmlns:m="http://schemas.openxmlformats.org/officeDocument/2006/math">
                    <m:r>
                      <m:rPr>
                        <m:sty m:val="p"/>
                      </m:rPr>
                      <a:rPr lang="en-US" altLang="ja-JP" sz="2200" smtClean="0">
                        <a:latin typeface="Cambria Math" panose="02040503050406030204" pitchFamily="18" charset="0"/>
                      </a:rPr>
                      <m:t>Δ</m:t>
                    </m:r>
                  </m:oMath>
                </a14:m>
                <a:r>
                  <a:rPr lang="en-US" altLang="ja-JP" sz="2200" dirty="0"/>
                  <a:t>SOC on path| </a:t>
                </a:r>
                <a14:m>
                  <m:oMath xmlns:m="http://schemas.openxmlformats.org/officeDocument/2006/math">
                    <m:r>
                      <a:rPr lang="en-US" altLang="ja-JP" sz="2200" i="1" smtClean="0">
                        <a:latin typeface="Cambria Math" panose="02040503050406030204" pitchFamily="18" charset="0"/>
                      </a:rPr>
                      <m:t>≤</m:t>
                    </m:r>
                    <m:r>
                      <a:rPr lang="en-US" altLang="ja-JP" sz="2200" i="1" smtClean="0">
                        <a:latin typeface="Cambria Math" panose="02040503050406030204" pitchFamily="18" charset="0"/>
                      </a:rPr>
                      <m:t>𝜀</m:t>
                    </m:r>
                  </m:oMath>
                </a14:m>
                <a:br>
                  <a:rPr lang="en-US" altLang="ja-JP" sz="2200" dirty="0"/>
                </a:br>
                <a:r>
                  <a:rPr lang="en-US" altLang="ja-JP" sz="2200" dirty="0"/>
                  <a:t>                           (𝜀 is enough small)</a:t>
                </a:r>
                <a:endParaRPr lang="ja-JP" altLang="en-US" sz="2200"/>
              </a:p>
            </p:txBody>
          </p:sp>
        </mc:Choice>
        <mc:Fallback xmlns="">
          <p:sp>
            <p:nvSpPr>
              <p:cNvPr id="7" name="コンテンツ プレースホルダー 3">
                <a:extLst>
                  <a:ext uri="{FF2B5EF4-FFF2-40B4-BE49-F238E27FC236}">
                    <a16:creationId xmlns:a16="http://schemas.microsoft.com/office/drawing/2014/main" id="{8FD39259-47EF-634D-B3AB-C90E05FECAC1}"/>
                  </a:ext>
                </a:extLst>
              </p:cNvPr>
              <p:cNvSpPr txBox="1">
                <a:spLocks noRot="1" noChangeAspect="1" noMove="1" noResize="1" noEditPoints="1" noAdjustHandles="1" noChangeArrowheads="1" noChangeShapeType="1" noTextEdit="1"/>
              </p:cNvSpPr>
              <p:nvPr/>
            </p:nvSpPr>
            <p:spPr>
              <a:xfrm>
                <a:off x="636302" y="4670296"/>
                <a:ext cx="7984808" cy="1632109"/>
              </a:xfrm>
              <a:prstGeom prst="rect">
                <a:avLst/>
              </a:prstGeom>
              <a:blipFill>
                <a:blip r:embed="rId3"/>
                <a:stretch>
                  <a:fillRect l="-633" t="-3817" b="-4580"/>
                </a:stretch>
              </a:blipFill>
              <a:ln w="19050">
                <a:solidFill>
                  <a:schemeClr val="accent2"/>
                </a:solidFill>
              </a:ln>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59986CC4-E3BA-4B4A-A1DE-F61770545CAC}"/>
              </a:ext>
            </a:extLst>
          </p:cNvPr>
          <p:cNvSpPr txBox="1"/>
          <p:nvPr/>
        </p:nvSpPr>
        <p:spPr>
          <a:xfrm>
            <a:off x="487912" y="6370220"/>
            <a:ext cx="8656088" cy="430887"/>
          </a:xfrm>
          <a:prstGeom prst="rect">
            <a:avLst/>
          </a:prstGeom>
          <a:noFill/>
        </p:spPr>
        <p:txBody>
          <a:bodyPr wrap="none" rtlCol="0">
            <a:spAutoFit/>
          </a:bodyPr>
          <a:lstStyle/>
          <a:p>
            <a:r>
              <a:rPr kumimoji="1" lang="en-US" altLang="ja-JP" sz="2200" dirty="0"/>
              <a:t>* constraint 1</a:t>
            </a:r>
            <a:r>
              <a:rPr lang="en-US" altLang="ja-JP" sz="2200" dirty="0"/>
              <a:t> is taken into consideration at the time of graph construction</a:t>
            </a:r>
            <a:endParaRPr kumimoji="1" lang="ja-JP" altLang="en-US" sz="2200"/>
          </a:p>
        </p:txBody>
      </p:sp>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57311922-D0FB-8B41-A0E5-28B8E127F256}"/>
                  </a:ext>
                </a:extLst>
              </p:cNvPr>
              <p:cNvSpPr/>
              <p:nvPr/>
            </p:nvSpPr>
            <p:spPr>
              <a:xfrm>
                <a:off x="643586" y="1678458"/>
                <a:ext cx="6652371" cy="16321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200" dirty="0">
                    <a:solidFill>
                      <a:schemeClr val="tx1"/>
                    </a:solidFill>
                  </a:rPr>
                  <a:t>objective     the fuel consumption </a:t>
                </a:r>
                <a14:m>
                  <m:oMath xmlns:m="http://schemas.openxmlformats.org/officeDocument/2006/math">
                    <m:r>
                      <a:rPr lang="en-US" altLang="ja-JP" sz="2200" b="0" i="1" smtClean="0">
                        <a:solidFill>
                          <a:schemeClr val="tx1"/>
                        </a:solidFill>
                        <a:latin typeface="Cambria Math" panose="02040503050406030204" pitchFamily="18" charset="0"/>
                      </a:rPr>
                      <m:t>→</m:t>
                    </m:r>
                  </m:oMath>
                </a14:m>
                <a:r>
                  <a:rPr lang="en-US" altLang="ja-JP" sz="2200" dirty="0">
                    <a:solidFill>
                      <a:schemeClr val="tx1"/>
                    </a:solidFill>
                  </a:rPr>
                  <a:t> minimize</a:t>
                </a:r>
              </a:p>
              <a:p>
                <a:r>
                  <a:rPr lang="en-US" altLang="ja-JP" sz="2200" dirty="0">
                    <a:solidFill>
                      <a:schemeClr val="tx1"/>
                    </a:solidFill>
                  </a:rPr>
                  <a:t>constraints 1. velocity </a:t>
                </a:r>
                <a14:m>
                  <m:oMath xmlns:m="http://schemas.openxmlformats.org/officeDocument/2006/math">
                    <m:r>
                      <a:rPr lang="en-US" altLang="ja-JP" sz="2200" i="1">
                        <a:solidFill>
                          <a:schemeClr val="tx1"/>
                        </a:solidFill>
                        <a:latin typeface="Cambria Math" panose="02040503050406030204" pitchFamily="18" charset="0"/>
                        <a:ea typeface="Cambria Math" panose="02040503050406030204" pitchFamily="18" charset="0"/>
                      </a:rPr>
                      <m:t>≈</m:t>
                    </m:r>
                  </m:oMath>
                </a14:m>
                <a:r>
                  <a:rPr lang="en-US" altLang="ja-JP" sz="2200" dirty="0">
                    <a:solidFill>
                      <a:schemeClr val="tx1"/>
                    </a:solidFill>
                  </a:rPr>
                  <a:t>  target velocity of Driving Cycle</a:t>
                </a:r>
              </a:p>
              <a:p>
                <a:pPr indent="1336675"/>
                <a:r>
                  <a:rPr lang="en-US" altLang="ja-JP" sz="2200" dirty="0">
                    <a:solidFill>
                      <a:schemeClr val="tx1"/>
                    </a:solidFill>
                  </a:rPr>
                  <a:t>2. SOC </a:t>
                </a:r>
                <a14:m>
                  <m:oMath xmlns:m="http://schemas.openxmlformats.org/officeDocument/2006/math">
                    <m:r>
                      <a:rPr lang="en-US" altLang="ja-JP" sz="2200" b="0" i="1" smtClean="0">
                        <a:solidFill>
                          <a:schemeClr val="tx1"/>
                        </a:solidFill>
                        <a:latin typeface="Cambria Math" panose="02040503050406030204" pitchFamily="18" charset="0"/>
                      </a:rPr>
                      <m:t>≥</m:t>
                    </m:r>
                    <m:r>
                      <a:rPr lang="en-US" altLang="ja-JP" sz="2200" b="0" i="1" smtClean="0">
                        <a:solidFill>
                          <a:schemeClr val="tx1"/>
                        </a:solidFill>
                        <a:latin typeface="Cambria Math" panose="02040503050406030204" pitchFamily="18" charset="0"/>
                      </a:rPr>
                      <m:t>𝛽</m:t>
                    </m:r>
                    <m:r>
                      <a:rPr lang="en-US" altLang="ja-JP" sz="2200" b="0" i="0" smtClean="0">
                        <a:solidFill>
                          <a:schemeClr val="tx1"/>
                        </a:solidFill>
                        <a:latin typeface="Cambria Math" panose="02040503050406030204" pitchFamily="18" charset="0"/>
                      </a:rPr>
                      <m:t>(</m:t>
                    </m:r>
                    <m:r>
                      <a:rPr lang="en-US" altLang="ja-JP" sz="2200" b="0" i="1" smtClean="0">
                        <a:solidFill>
                          <a:schemeClr val="tx1"/>
                        </a:solidFill>
                        <a:latin typeface="Cambria Math" panose="02040503050406030204" pitchFamily="18" charset="0"/>
                      </a:rPr>
                      <m:t>𝑐𝑜𝑛𝑠𝑡𝑎𝑛𝑡</m:t>
                    </m:r>
                    <m:r>
                      <a:rPr lang="en-US" altLang="ja-JP" sz="2200" b="0" i="1" smtClean="0">
                        <a:solidFill>
                          <a:schemeClr val="tx1"/>
                        </a:solidFill>
                        <a:latin typeface="Cambria Math" panose="02040503050406030204" pitchFamily="18" charset="0"/>
                      </a:rPr>
                      <m:t>)</m:t>
                    </m:r>
                  </m:oMath>
                </a14:m>
                <a:endParaRPr lang="en-US" altLang="ja-JP" sz="2200" dirty="0">
                  <a:solidFill>
                    <a:schemeClr val="tx1"/>
                  </a:solidFill>
                </a:endParaRPr>
              </a:p>
              <a:p>
                <a:pPr indent="1336675"/>
                <a:r>
                  <a:rPr lang="en-US" altLang="ja-JP" sz="2200" dirty="0">
                    <a:solidFill>
                      <a:schemeClr val="tx1"/>
                    </a:solidFill>
                  </a:rPr>
                  <a:t>3. initial SOC </a:t>
                </a:r>
                <a14:m>
                  <m:oMath xmlns:m="http://schemas.openxmlformats.org/officeDocument/2006/math">
                    <m:r>
                      <a:rPr lang="en-US" altLang="ja-JP" sz="2200" i="1">
                        <a:solidFill>
                          <a:schemeClr val="tx1"/>
                        </a:solidFill>
                        <a:latin typeface="Cambria Math" panose="02040503050406030204" pitchFamily="18" charset="0"/>
                      </a:rPr>
                      <m:t>≈</m:t>
                    </m:r>
                  </m:oMath>
                </a14:m>
                <a:r>
                  <a:rPr lang="en-US" altLang="ja-JP" sz="2200" dirty="0">
                    <a:solidFill>
                      <a:schemeClr val="tx1"/>
                    </a:solidFill>
                  </a:rPr>
                  <a:t> final SOC</a:t>
                </a:r>
                <a:endParaRPr lang="ja-JP" altLang="en-US" sz="2200">
                  <a:solidFill>
                    <a:schemeClr val="tx1"/>
                  </a:solidFill>
                </a:endParaRPr>
              </a:p>
            </p:txBody>
          </p:sp>
        </mc:Choice>
        <mc:Fallback xmlns="">
          <p:sp>
            <p:nvSpPr>
              <p:cNvPr id="9" name="正方形/長方形 8">
                <a:extLst>
                  <a:ext uri="{FF2B5EF4-FFF2-40B4-BE49-F238E27FC236}">
                    <a16:creationId xmlns:a16="http://schemas.microsoft.com/office/drawing/2014/main" id="{57311922-D0FB-8B41-A0E5-28B8E127F256}"/>
                  </a:ext>
                </a:extLst>
              </p:cNvPr>
              <p:cNvSpPr>
                <a:spLocks noRot="1" noChangeAspect="1" noMove="1" noResize="1" noEditPoints="1" noAdjustHandles="1" noChangeArrowheads="1" noChangeShapeType="1" noTextEdit="1"/>
              </p:cNvSpPr>
              <p:nvPr/>
            </p:nvSpPr>
            <p:spPr>
              <a:xfrm>
                <a:off x="643586" y="1678458"/>
                <a:ext cx="6652371" cy="1632109"/>
              </a:xfrm>
              <a:prstGeom prst="rect">
                <a:avLst/>
              </a:prstGeom>
              <a:blipFill>
                <a:blip r:embed="rId4"/>
                <a:stretch>
                  <a:fillRect l="-1143" b="-769"/>
                </a:stretch>
              </a:blipFill>
            </p:spPr>
            <p:txBody>
              <a:bodyPr/>
              <a:lstStyle/>
              <a:p>
                <a:r>
                  <a:rPr lang="ja-JP" altLang="en-US">
                    <a:noFill/>
                  </a:rPr>
                  <a:t> </a:t>
                </a:r>
              </a:p>
            </p:txBody>
          </p:sp>
        </mc:Fallback>
      </mc:AlternateContent>
      <p:sp>
        <p:nvSpPr>
          <p:cNvPr id="10" name="角丸四角形 9">
            <a:extLst>
              <a:ext uri="{FF2B5EF4-FFF2-40B4-BE49-F238E27FC236}">
                <a16:creationId xmlns:a16="http://schemas.microsoft.com/office/drawing/2014/main" id="{DE10AC42-6BA9-D244-B20F-04F729B29716}"/>
              </a:ext>
            </a:extLst>
          </p:cNvPr>
          <p:cNvSpPr/>
          <p:nvPr/>
        </p:nvSpPr>
        <p:spPr>
          <a:xfrm>
            <a:off x="636302" y="1130361"/>
            <a:ext cx="2343150" cy="55365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original problem</a:t>
            </a:r>
            <a:endParaRPr kumimoji="1" lang="ja-JP" altLang="en-US" sz="2400"/>
          </a:p>
        </p:txBody>
      </p:sp>
      <p:sp>
        <p:nvSpPr>
          <p:cNvPr id="11" name="角丸四角形 10">
            <a:extLst>
              <a:ext uri="{FF2B5EF4-FFF2-40B4-BE49-F238E27FC236}">
                <a16:creationId xmlns:a16="http://schemas.microsoft.com/office/drawing/2014/main" id="{E94FF887-6268-0A45-94EE-0BEE5D08E457}"/>
              </a:ext>
            </a:extLst>
          </p:cNvPr>
          <p:cNvSpPr/>
          <p:nvPr/>
        </p:nvSpPr>
        <p:spPr>
          <a:xfrm>
            <a:off x="636302" y="4102788"/>
            <a:ext cx="5201149" cy="558000"/>
          </a:xfrm>
          <a:prstGeom prst="roundRect">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400" dirty="0"/>
              <a:t>SOC-constrained shortest path proble</a:t>
            </a:r>
            <a:r>
              <a:rPr lang="en-US" altLang="ja-JP" sz="2400" dirty="0"/>
              <a:t>m</a:t>
            </a:r>
            <a:endParaRPr kumimoji="1" lang="ja-JP" altLang="en-US" sz="2400"/>
          </a:p>
        </p:txBody>
      </p:sp>
    </p:spTree>
    <p:extLst>
      <p:ext uri="{BB962C8B-B14F-4D97-AF65-F5344CB8AC3E}">
        <p14:creationId xmlns:p14="http://schemas.microsoft.com/office/powerpoint/2010/main" val="260414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6BAEF-2177-1243-BF37-CC7C6856F1A6}"/>
              </a:ext>
            </a:extLst>
          </p:cNvPr>
          <p:cNvSpPr>
            <a:spLocks noGrp="1"/>
          </p:cNvSpPr>
          <p:nvPr>
            <p:ph type="title"/>
          </p:nvPr>
        </p:nvSpPr>
        <p:spPr>
          <a:xfrm>
            <a:off x="628650" y="313172"/>
            <a:ext cx="7886700" cy="553654"/>
          </a:xfrm>
        </p:spPr>
        <p:txBody>
          <a:bodyPr/>
          <a:lstStyle/>
          <a:p>
            <a:r>
              <a:rPr lang="en-US" altLang="ja-JP" dirty="0"/>
              <a:t>SOC-constrained Shortest Path Problem (0-1ILP)</a:t>
            </a:r>
            <a:endParaRPr kumimoji="1" lang="ja-JP" altLang="en-US"/>
          </a:p>
        </p:txBody>
      </p:sp>
      <p:sp>
        <p:nvSpPr>
          <p:cNvPr id="3" name="スライド番号プレースホルダー 2">
            <a:extLst>
              <a:ext uri="{FF2B5EF4-FFF2-40B4-BE49-F238E27FC236}">
                <a16:creationId xmlns:a16="http://schemas.microsoft.com/office/drawing/2014/main" id="{78B89789-6D86-8E47-BEC3-F51836033906}"/>
              </a:ext>
            </a:extLst>
          </p:cNvPr>
          <p:cNvSpPr>
            <a:spLocks noGrp="1"/>
          </p:cNvSpPr>
          <p:nvPr>
            <p:ph type="sldNum" sz="quarter" idx="10"/>
          </p:nvPr>
        </p:nvSpPr>
        <p:spPr/>
        <p:txBody>
          <a:bodyPr/>
          <a:lstStyle/>
          <a:p>
            <a:fld id="{4E24F90A-FF2F-9F41-89D7-D74261B91ACF}" type="slidenum">
              <a:rPr kumimoji="1" lang="ja-JP" altLang="en-US" smtClean="0"/>
              <a:t>23</a:t>
            </a:fld>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D4607C8-C10A-D044-9168-9AFB2E48CC22}"/>
                  </a:ext>
                </a:extLst>
              </p:cNvPr>
              <p:cNvSpPr txBox="1"/>
              <p:nvPr/>
            </p:nvSpPr>
            <p:spPr>
              <a:xfrm>
                <a:off x="5358830" y="2424646"/>
                <a:ext cx="2491388" cy="707886"/>
              </a:xfrm>
              <a:prstGeom prst="rect">
                <a:avLst/>
              </a:prstGeom>
              <a:noFill/>
            </p:spPr>
            <p:txBody>
              <a:bodyPr wrap="none" rtlCol="0">
                <a:spAutoFit/>
              </a:bodyPr>
              <a:lstStyle/>
              <a:p>
                <a:r>
                  <a:rPr kumimoji="1" lang="en-US" altLang="ja-JP" sz="2000" dirty="0"/>
                  <a:t>initial SOC </a:t>
                </a:r>
                <a14:m>
                  <m:oMath xmlns:m="http://schemas.openxmlformats.org/officeDocument/2006/math">
                    <m:r>
                      <a:rPr kumimoji="1" lang="en-US" altLang="ja-JP" sz="2000" b="0" i="1" smtClean="0">
                        <a:latin typeface="Cambria Math" panose="02040503050406030204" pitchFamily="18" charset="0"/>
                      </a:rPr>
                      <m:t>≈</m:t>
                    </m:r>
                  </m:oMath>
                </a14:m>
                <a:r>
                  <a:rPr kumimoji="1" lang="en-US" altLang="ja-JP" sz="2000" dirty="0"/>
                  <a:t> final SOC</a:t>
                </a:r>
              </a:p>
              <a:p>
                <a14:m>
                  <m:oMath xmlns:m="http://schemas.openxmlformats.org/officeDocument/2006/math">
                    <m:r>
                      <a:rPr kumimoji="1" lang="ja-JP" altLang="en-US" sz="2000" i="1" smtClean="0">
                        <a:latin typeface="Cambria Math" panose="02040503050406030204" pitchFamily="18" charset="0"/>
                      </a:rPr>
                      <m:t>⇔</m:t>
                    </m:r>
                  </m:oMath>
                </a14:m>
                <a:r>
                  <a:rPr kumimoji="1" lang="en-US" altLang="ja-JP" sz="2000" dirty="0"/>
                  <a:t> total </a:t>
                </a:r>
                <a14:m>
                  <m:oMath xmlns:m="http://schemas.openxmlformats.org/officeDocument/2006/math">
                    <m:r>
                      <m:rPr>
                        <m:sty m:val="p"/>
                      </m:rPr>
                      <a:rPr kumimoji="1" lang="en-US" altLang="ja-JP" sz="2000" b="0" i="0" smtClean="0">
                        <a:latin typeface="Cambria Math" panose="02040503050406030204" pitchFamily="18" charset="0"/>
                      </a:rPr>
                      <m:t>Δ</m:t>
                    </m:r>
                  </m:oMath>
                </a14:m>
                <a:r>
                  <a:rPr kumimoji="1" lang="en-US" altLang="ja-JP" sz="2000" dirty="0"/>
                  <a:t>SOC </a:t>
                </a:r>
                <a14:m>
                  <m:oMath xmlns:m="http://schemas.openxmlformats.org/officeDocument/2006/math">
                    <m:r>
                      <a:rPr kumimoji="1" lang="en-US" altLang="ja-JP" sz="2000" b="0" i="1" smtClean="0">
                        <a:latin typeface="Cambria Math" panose="02040503050406030204" pitchFamily="18" charset="0"/>
                      </a:rPr>
                      <m:t>≈</m:t>
                    </m:r>
                  </m:oMath>
                </a14:m>
                <a:r>
                  <a:rPr kumimoji="1" lang="en-US" altLang="ja-JP" sz="2000" dirty="0"/>
                  <a:t> 0</a:t>
                </a:r>
                <a:endParaRPr kumimoji="1" lang="ja-JP" altLang="en-US" sz="2000"/>
              </a:p>
            </p:txBody>
          </p:sp>
        </mc:Choice>
        <mc:Fallback xmlns="">
          <p:sp>
            <p:nvSpPr>
              <p:cNvPr id="11" name="テキスト ボックス 10">
                <a:extLst>
                  <a:ext uri="{FF2B5EF4-FFF2-40B4-BE49-F238E27FC236}">
                    <a16:creationId xmlns:a16="http://schemas.microsoft.com/office/drawing/2014/main" id="{DD4607C8-C10A-D044-9168-9AFB2E48CC22}"/>
                  </a:ext>
                </a:extLst>
              </p:cNvPr>
              <p:cNvSpPr txBox="1">
                <a:spLocks noRot="1" noChangeAspect="1" noMove="1" noResize="1" noEditPoints="1" noAdjustHandles="1" noChangeArrowheads="1" noChangeShapeType="1" noTextEdit="1"/>
              </p:cNvSpPr>
              <p:nvPr/>
            </p:nvSpPr>
            <p:spPr>
              <a:xfrm>
                <a:off x="5358830" y="2424646"/>
                <a:ext cx="2491388" cy="707886"/>
              </a:xfrm>
              <a:prstGeom prst="rect">
                <a:avLst/>
              </a:prstGeom>
              <a:blipFill>
                <a:blip r:embed="rId3"/>
                <a:stretch>
                  <a:fillRect l="-2030" t="-3509" r="-1523" b="-12281"/>
                </a:stretch>
              </a:blipFill>
            </p:spPr>
            <p:txBody>
              <a:bodyPr/>
              <a:lstStyle/>
              <a:p>
                <a:r>
                  <a:rPr lang="ja-JP" altLang="en-US">
                    <a:noFill/>
                  </a:rPr>
                  <a:t> </a:t>
                </a:r>
              </a:p>
            </p:txBody>
          </p:sp>
        </mc:Fallback>
      </mc:AlternateContent>
      <p:pic>
        <p:nvPicPr>
          <p:cNvPr id="15" name="図 14">
            <a:extLst>
              <a:ext uri="{FF2B5EF4-FFF2-40B4-BE49-F238E27FC236}">
                <a16:creationId xmlns:a16="http://schemas.microsoft.com/office/drawing/2014/main" id="{C06FBF99-DE1B-7B46-90A6-EE37662D22FC}"/>
              </a:ext>
            </a:extLst>
          </p:cNvPr>
          <p:cNvPicPr>
            <a:picLocks noChangeAspect="1"/>
          </p:cNvPicPr>
          <p:nvPr/>
        </p:nvPicPr>
        <p:blipFill>
          <a:blip r:embed="rId4"/>
          <a:stretch>
            <a:fillRect/>
          </a:stretch>
        </p:blipFill>
        <p:spPr>
          <a:xfrm>
            <a:off x="462443" y="4516009"/>
            <a:ext cx="3480363" cy="2286303"/>
          </a:xfrm>
          <a:prstGeom prst="rect">
            <a:avLst/>
          </a:prstGeom>
        </p:spPr>
      </p:pic>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2F63CA53-741B-F24F-980D-50084A8AA36B}"/>
                  </a:ext>
                </a:extLst>
              </p:cNvPr>
              <p:cNvSpPr txBox="1"/>
              <p:nvPr/>
            </p:nvSpPr>
            <p:spPr>
              <a:xfrm>
                <a:off x="4398842" y="4756781"/>
                <a:ext cx="4630859" cy="1908215"/>
              </a:xfrm>
              <a:prstGeom prst="rect">
                <a:avLst/>
              </a:prstGeom>
              <a:no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dirty="0">
                    <a:solidFill>
                      <a:prstClr val="black"/>
                    </a:solidFill>
                    <a:cs typeface="Yu Gothic" charset="-128"/>
                  </a:rPr>
                  <a:t>variable </a:t>
                </a:r>
                <a14:m>
                  <m:oMath xmlns:m="http://schemas.openxmlformats.org/officeDocument/2006/math">
                    <m:sSub>
                      <m:sSubPr>
                        <m:ctrlPr>
                          <a:rPr lang="en-US" altLang="ja-JP" sz="2000" i="1" dirty="0" smtClean="0">
                            <a:solidFill>
                              <a:prstClr val="black"/>
                            </a:solidFill>
                            <a:latin typeface="Cambria Math" panose="02040503050406030204" pitchFamily="18" charset="0"/>
                            <a:cs typeface="Yu Gothic" charset="-128"/>
                          </a:rPr>
                        </m:ctrlPr>
                      </m:sSubPr>
                      <m:e>
                        <m:r>
                          <a:rPr lang="en-US" altLang="ja-JP" sz="2000" i="1" dirty="0" smtClean="0">
                            <a:solidFill>
                              <a:prstClr val="black"/>
                            </a:solidFill>
                            <a:latin typeface="Cambria Math" panose="02040503050406030204" pitchFamily="18" charset="0"/>
                            <a:cs typeface="Yu Gothic" charset="-128"/>
                          </a:rPr>
                          <m:t>𝑥</m:t>
                        </m:r>
                      </m:e>
                      <m:sub>
                        <m:r>
                          <a:rPr lang="en-US" altLang="ja-JP" sz="2000" i="1" dirty="0" smtClean="0">
                            <a:solidFill>
                              <a:prstClr val="black"/>
                            </a:solidFill>
                            <a:latin typeface="Cambria Math" panose="02040503050406030204" pitchFamily="18" charset="0"/>
                            <a:cs typeface="Yu Gothic" charset="-128"/>
                          </a:rPr>
                          <m:t>𝑒</m:t>
                        </m:r>
                      </m:sub>
                    </m:sSub>
                  </m:oMath>
                </a14:m>
                <a:r>
                  <a:rPr lang="en-US" altLang="ja-JP" sz="2000" dirty="0">
                    <a:solidFill>
                      <a:prstClr val="black"/>
                    </a:solidFill>
                    <a:cs typeface="Yu Gothic" charset="-128"/>
                  </a:rPr>
                  <a:t> </a:t>
                </a:r>
                <a:r>
                  <a:rPr kumimoji="1" lang="en-US" altLang="ja-JP" sz="2000" b="0" i="0" u="none" strike="noStrike" kern="1200" cap="none" spc="0" normalizeH="0" baseline="0" noProof="0" dirty="0">
                    <a:ln>
                      <a:noFill/>
                    </a:ln>
                    <a:solidFill>
                      <a:prstClr val="black"/>
                    </a:solidFill>
                    <a:effectLst/>
                    <a:uLnTx/>
                    <a:uFillTx/>
                    <a:cs typeface="Yu Gothic" charset="-128"/>
                  </a:rPr>
                  <a:t>means</a:t>
                </a:r>
                <a:br>
                  <a:rPr lang="en-US" altLang="ja-JP" sz="2000" dirty="0">
                    <a:solidFill>
                      <a:prstClr val="black"/>
                    </a:solidFill>
                    <a:cs typeface="Yu Gothic" charset="-128"/>
                  </a:rPr>
                </a:br>
                <a:r>
                  <a:rPr lang="en-US" altLang="ja-JP" sz="2000" dirty="0">
                    <a:solidFill>
                      <a:prstClr val="black"/>
                    </a:solidFill>
                    <a:cs typeface="Yu Gothic" charset="-128"/>
                  </a:rPr>
                  <a:t>a path contains edge </a:t>
                </a:r>
                <a14:m>
                  <m:oMath xmlns:m="http://schemas.openxmlformats.org/officeDocument/2006/math">
                    <m:r>
                      <a:rPr kumimoji="1" lang="en-US" altLang="ja-JP" sz="2000" b="0" i="1" u="none" strike="noStrike" kern="1200" cap="none" spc="0" normalizeH="0" baseline="0" noProof="0" dirty="0" smtClean="0">
                        <a:ln>
                          <a:noFill/>
                        </a:ln>
                        <a:solidFill>
                          <a:prstClr val="black"/>
                        </a:solidFill>
                        <a:effectLst/>
                        <a:uLnTx/>
                        <a:uFillTx/>
                        <a:latin typeface="Cambria Math" panose="02040503050406030204" pitchFamily="18" charset="0"/>
                        <a:cs typeface="Yu Gothic" charset="-128"/>
                      </a:rPr>
                      <m:t>𝑒</m:t>
                    </m:r>
                  </m:oMath>
                </a14:m>
                <a:r>
                  <a:rPr kumimoji="1" lang="en-US" altLang="ja-JP" sz="2000" b="0" i="0" u="none" strike="noStrike" kern="1200" cap="none" spc="0" normalizeH="0" baseline="0" noProof="0" dirty="0">
                    <a:ln>
                      <a:noFill/>
                    </a:ln>
                    <a:solidFill>
                      <a:prstClr val="black"/>
                    </a:solidFill>
                    <a:effectLst/>
                    <a:uLnTx/>
                    <a:uFillTx/>
                    <a:cs typeface="Yu Gothic" charset="-128"/>
                  </a:rPr>
                  <a:t> </a:t>
                </a:r>
                <a:r>
                  <a:rPr kumimoji="1" lang="ja-JP" altLang="en-US" sz="2000" b="0" i="0" u="none" strike="noStrike" kern="1200" cap="none" spc="0" normalizeH="0" baseline="0" noProof="0" dirty="0">
                    <a:ln>
                      <a:noFill/>
                    </a:ln>
                    <a:solidFill>
                      <a:prstClr val="black"/>
                    </a:solidFill>
                    <a:effectLst/>
                    <a:uLnTx/>
                    <a:uFillTx/>
                    <a:cs typeface="Yu Gothic" charset="-128"/>
                  </a:rPr>
                  <a:t>⇔</a:t>
                </a:r>
                <a:r>
                  <a:rPr kumimoji="1" lang="en-US" altLang="ja-JP" sz="2000" b="0" i="0" u="none" strike="noStrike" kern="1200" cap="none" spc="0" normalizeH="0" baseline="0" noProof="0" dirty="0">
                    <a:ln>
                      <a:noFill/>
                    </a:ln>
                    <a:solidFill>
                      <a:prstClr val="black"/>
                    </a:solidFill>
                    <a:effectLst/>
                    <a:uLnTx/>
                    <a:uFillTx/>
                    <a:cs typeface="Yu Gothic" charset="-128"/>
                  </a:rPr>
                  <a:t> </a:t>
                </a:r>
                <a14:m>
                  <m:oMath xmlns:m="http://schemas.openxmlformats.org/officeDocument/2006/math">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t>𝑥</m:t>
                    </m:r>
                    <m:r>
                      <a:rPr kumimoji="1" lang="en-US" altLang="ja-JP" sz="2000" b="0" i="1" u="none" strike="noStrike" kern="1200" cap="none" spc="0" normalizeH="0" baseline="-25000" noProof="0" smtClean="0">
                        <a:ln>
                          <a:noFill/>
                        </a:ln>
                        <a:solidFill>
                          <a:prstClr val="black"/>
                        </a:solidFill>
                        <a:effectLst/>
                        <a:uLnTx/>
                        <a:uFillTx/>
                        <a:latin typeface="Cambria Math" panose="02040503050406030204" pitchFamily="18" charset="0"/>
                        <a:cs typeface="Yu Gothic" charset="-128"/>
                      </a:rPr>
                      <m:t>𝑒</m:t>
                    </m:r>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t>=1</m:t>
                    </m:r>
                  </m:oMath>
                </a14:m>
                <a:br>
                  <a:rPr lang="en-US" altLang="ja-JP" sz="2200" dirty="0">
                    <a:solidFill>
                      <a:prstClr val="black"/>
                    </a:solidFill>
                    <a:cs typeface="Yu Gothic" charset="-128"/>
                  </a:rPr>
                </a:br>
                <a:endParaRPr kumimoji="1" lang="en-US" altLang="ja-JP" b="0" i="0" u="none" strike="noStrike" kern="1200" cap="none" spc="0" normalizeH="0" baseline="0" noProof="0" dirty="0">
                  <a:ln>
                    <a:noFill/>
                  </a:ln>
                  <a:solidFill>
                    <a:prstClr val="black"/>
                  </a:solidFill>
                  <a:effectLst/>
                  <a:uLnTx/>
                  <a:uFillTx/>
                  <a:cs typeface="Yu Gothic" charset="-128"/>
                </a:endParaRPr>
              </a:p>
              <a:p>
                <a:pPr marL="285750" lvl="0" indent="-285750">
                  <a:buFont typeface="Arial" panose="020B0604020202020204" pitchFamily="34" charset="0"/>
                  <a:buChar char="•"/>
                  <a:defRPr/>
                </a:pPr>
                <a:r>
                  <a:rPr lang="en" altLang="ja-JP" sz="2000" dirty="0">
                    <a:solidFill>
                      <a:srgbClr val="FF0000"/>
                    </a:solidFill>
                    <a:cs typeface="Yu Gothic" charset="-128"/>
                  </a:rPr>
                  <a:t>Flow conservation condition</a:t>
                </a:r>
                <a:br>
                  <a:rPr lang="en" altLang="ja-JP" sz="2000" dirty="0">
                    <a:solidFill>
                      <a:srgbClr val="FF0000"/>
                    </a:solidFill>
                    <a:cs typeface="Yu Gothic" charset="-128"/>
                  </a:rPr>
                </a:br>
                <a:r>
                  <a:rPr lang="en" altLang="ja-JP" sz="2000" dirty="0">
                    <a:cs typeface="Yu Gothic" charset="-128"/>
                  </a:rPr>
                  <a:t>Impose constraint to represent the path</a:t>
                </a:r>
                <a:endParaRPr kumimoji="1" lang="en-US" altLang="ja-JP" sz="2000" b="0" i="0" u="none" strike="noStrike" kern="1200" cap="none" spc="0" normalizeH="0" baseline="0" noProof="0" dirty="0">
                  <a:ln>
                    <a:noFill/>
                  </a:ln>
                  <a:effectLst/>
                  <a:uLnTx/>
                  <a:uFillTx/>
                  <a:cs typeface="Yu Gothic"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Yu Gothic" charset="-128"/>
                          </a:rPr>
                          <m:t>𝑥</m:t>
                        </m:r>
                      </m:e>
                      <m:sub>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t>24</m:t>
                        </m:r>
                      </m:sub>
                    </m:s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Yu Gothic" charset="-128"/>
                      </a:rPr>
                      <m:t>=</m:t>
                    </m:r>
                    <m:sSub>
                      <m:sSubPr>
                        <m:ctrlP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Yu Gothic" charset="-128"/>
                          </a:rPr>
                          <m:t>𝑥</m:t>
                        </m:r>
                      </m:e>
                      <m:sub>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t>45</m:t>
                        </m:r>
                      </m:sub>
                    </m:s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Yu Gothic" charset="-128"/>
                      </a:rPr>
                      <m:t>+</m:t>
                    </m:r>
                    <m:sSub>
                      <m:sSubPr>
                        <m:ctrlP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Yu Gothic" charset="-128"/>
                          </a:rPr>
                          <m:t>𝑥</m:t>
                        </m:r>
                      </m:e>
                      <m:sub>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t>46</m:t>
                        </m:r>
                      </m:sub>
                    </m:sSub>
                  </m:oMath>
                </a14:m>
                <a:r>
                  <a:rPr kumimoji="1" lang="en-US" altLang="ja-JP" sz="2000" b="0" i="0" u="none" strike="noStrike" kern="1200" cap="none" spc="0" normalizeH="0" baseline="0" noProof="0" dirty="0">
                    <a:ln>
                      <a:noFill/>
                    </a:ln>
                    <a:solidFill>
                      <a:prstClr val="black"/>
                    </a:solidFill>
                    <a:effectLst/>
                    <a:uLnTx/>
                    <a:uFillTx/>
                    <a:cs typeface="Yu Gothic" charset="-128"/>
                  </a:rPr>
                  <a:t> </a:t>
                </a:r>
              </a:p>
            </p:txBody>
          </p:sp>
        </mc:Choice>
        <mc:Fallback xmlns="">
          <p:sp>
            <p:nvSpPr>
              <p:cNvPr id="16" name="テキスト ボックス 15">
                <a:extLst>
                  <a:ext uri="{FF2B5EF4-FFF2-40B4-BE49-F238E27FC236}">
                    <a16:creationId xmlns:a16="http://schemas.microsoft.com/office/drawing/2014/main" id="{2F63CA53-741B-F24F-980D-50084A8AA36B}"/>
                  </a:ext>
                </a:extLst>
              </p:cNvPr>
              <p:cNvSpPr txBox="1">
                <a:spLocks noRot="1" noChangeAspect="1" noMove="1" noResize="1" noEditPoints="1" noAdjustHandles="1" noChangeArrowheads="1" noChangeShapeType="1" noTextEdit="1"/>
              </p:cNvSpPr>
              <p:nvPr/>
            </p:nvSpPr>
            <p:spPr>
              <a:xfrm>
                <a:off x="4398842" y="4756781"/>
                <a:ext cx="4630859" cy="1908215"/>
              </a:xfrm>
              <a:prstGeom prst="rect">
                <a:avLst/>
              </a:prstGeom>
              <a:blipFill>
                <a:blip r:embed="rId5"/>
                <a:stretch>
                  <a:fillRect l="-817" t="-1316" b="-1974"/>
                </a:stretch>
              </a:blipFill>
              <a:ln>
                <a:solidFill>
                  <a:schemeClr val="tx1"/>
                </a:solidFill>
              </a:ln>
            </p:spPr>
            <p:txBody>
              <a:bodyPr/>
              <a:lstStyle/>
              <a:p>
                <a:r>
                  <a:rPr lang="ja-JP" altLang="en-US">
                    <a:noFill/>
                  </a:rPr>
                  <a:t> </a:t>
                </a:r>
              </a:p>
            </p:txBody>
          </p:sp>
        </mc:Fallback>
      </mc:AlternateContent>
      <p:sp>
        <p:nvSpPr>
          <p:cNvPr id="17" name="角丸四角形 16">
            <a:extLst>
              <a:ext uri="{FF2B5EF4-FFF2-40B4-BE49-F238E27FC236}">
                <a16:creationId xmlns:a16="http://schemas.microsoft.com/office/drawing/2014/main" id="{358B0254-9B4B-9340-B972-8F9C3A5FCBC6}"/>
              </a:ext>
            </a:extLst>
          </p:cNvPr>
          <p:cNvSpPr/>
          <p:nvPr/>
        </p:nvSpPr>
        <p:spPr>
          <a:xfrm>
            <a:off x="365305" y="1112758"/>
            <a:ext cx="4630859" cy="3183197"/>
          </a:xfrm>
          <a:prstGeom prst="roundRect">
            <a:avLst>
              <a:gd name="adj" fmla="val 116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8FE0C383-510C-F34A-9320-106599CE7C2E}"/>
                  </a:ext>
                </a:extLst>
              </p:cNvPr>
              <p:cNvSpPr txBox="1"/>
              <p:nvPr/>
            </p:nvSpPr>
            <p:spPr>
              <a:xfrm>
                <a:off x="4634465" y="1184237"/>
                <a:ext cx="724365"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a:p>
            </p:txBody>
          </p:sp>
        </mc:Choice>
        <mc:Fallback xmlns="">
          <p:sp>
            <p:nvSpPr>
              <p:cNvPr id="18" name="テキスト ボックス 17">
                <a:extLst>
                  <a:ext uri="{FF2B5EF4-FFF2-40B4-BE49-F238E27FC236}">
                    <a16:creationId xmlns:a16="http://schemas.microsoft.com/office/drawing/2014/main" id="{8FE0C383-510C-F34A-9320-106599CE7C2E}"/>
                  </a:ext>
                </a:extLst>
              </p:cNvPr>
              <p:cNvSpPr txBox="1">
                <a:spLocks noRot="1" noChangeAspect="1" noMove="1" noResize="1" noEditPoints="1" noAdjustHandles="1" noChangeArrowheads="1" noChangeShapeType="1" noTextEdit="1"/>
              </p:cNvSpPr>
              <p:nvPr/>
            </p:nvSpPr>
            <p:spPr>
              <a:xfrm>
                <a:off x="4634465" y="1184237"/>
                <a:ext cx="724365" cy="40011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8C87D01-FF45-9C4A-A1AC-6A0C6C4AC70D}"/>
                  </a:ext>
                </a:extLst>
              </p:cNvPr>
              <p:cNvSpPr txBox="1"/>
              <p:nvPr/>
            </p:nvSpPr>
            <p:spPr>
              <a:xfrm>
                <a:off x="4896844" y="1799624"/>
                <a:ext cx="461986"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a:p>
            </p:txBody>
          </p:sp>
        </mc:Choice>
        <mc:Fallback xmlns="">
          <p:sp>
            <p:nvSpPr>
              <p:cNvPr id="19" name="テキスト ボックス 18">
                <a:extLst>
                  <a:ext uri="{FF2B5EF4-FFF2-40B4-BE49-F238E27FC236}">
                    <a16:creationId xmlns:a16="http://schemas.microsoft.com/office/drawing/2014/main" id="{48C87D01-FF45-9C4A-A1AC-6A0C6C4AC70D}"/>
                  </a:ext>
                </a:extLst>
              </p:cNvPr>
              <p:cNvSpPr txBox="1">
                <a:spLocks noRot="1" noChangeAspect="1" noMove="1" noResize="1" noEditPoints="1" noAdjustHandles="1" noChangeArrowheads="1" noChangeShapeType="1" noTextEdit="1"/>
              </p:cNvSpPr>
              <p:nvPr/>
            </p:nvSpPr>
            <p:spPr>
              <a:xfrm>
                <a:off x="4896844" y="1799624"/>
                <a:ext cx="461986" cy="40011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4BAB908A-08E2-BA47-AC0F-C389213366BF}"/>
                  </a:ext>
                </a:extLst>
              </p:cNvPr>
              <p:cNvSpPr txBox="1"/>
              <p:nvPr/>
            </p:nvSpPr>
            <p:spPr>
              <a:xfrm>
                <a:off x="4634465" y="2445666"/>
                <a:ext cx="724365"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a:p>
            </p:txBody>
          </p:sp>
        </mc:Choice>
        <mc:Fallback xmlns="">
          <p:sp>
            <p:nvSpPr>
              <p:cNvPr id="20" name="テキスト ボックス 19">
                <a:extLst>
                  <a:ext uri="{FF2B5EF4-FFF2-40B4-BE49-F238E27FC236}">
                    <a16:creationId xmlns:a16="http://schemas.microsoft.com/office/drawing/2014/main" id="{4BAB908A-08E2-BA47-AC0F-C389213366BF}"/>
                  </a:ext>
                </a:extLst>
              </p:cNvPr>
              <p:cNvSpPr txBox="1">
                <a:spLocks noRot="1" noChangeAspect="1" noMove="1" noResize="1" noEditPoints="1" noAdjustHandles="1" noChangeArrowheads="1" noChangeShapeType="1" noTextEdit="1"/>
              </p:cNvSpPr>
              <p:nvPr/>
            </p:nvSpPr>
            <p:spPr>
              <a:xfrm>
                <a:off x="4634465" y="2445666"/>
                <a:ext cx="724365" cy="40011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05A2926-77BA-3543-9494-04DFFD92B96C}"/>
                  </a:ext>
                </a:extLst>
              </p:cNvPr>
              <p:cNvSpPr txBox="1"/>
              <p:nvPr/>
            </p:nvSpPr>
            <p:spPr>
              <a:xfrm>
                <a:off x="4896844" y="3230285"/>
                <a:ext cx="461986"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2000"/>
              </a:p>
            </p:txBody>
          </p:sp>
        </mc:Choice>
        <mc:Fallback xmlns="">
          <p:sp>
            <p:nvSpPr>
              <p:cNvPr id="21" name="テキスト ボックス 20">
                <a:extLst>
                  <a:ext uri="{FF2B5EF4-FFF2-40B4-BE49-F238E27FC236}">
                    <a16:creationId xmlns:a16="http://schemas.microsoft.com/office/drawing/2014/main" id="{205A2926-77BA-3543-9494-04DFFD92B96C}"/>
                  </a:ext>
                </a:extLst>
              </p:cNvPr>
              <p:cNvSpPr txBox="1">
                <a:spLocks noRot="1" noChangeAspect="1" noMove="1" noResize="1" noEditPoints="1" noAdjustHandles="1" noChangeArrowheads="1" noChangeShapeType="1" noTextEdit="1"/>
              </p:cNvSpPr>
              <p:nvPr/>
            </p:nvSpPr>
            <p:spPr>
              <a:xfrm>
                <a:off x="4896844" y="3230285"/>
                <a:ext cx="461986" cy="400110"/>
              </a:xfrm>
              <a:prstGeom prst="rect">
                <a:avLst/>
              </a:prstGeom>
              <a:blipFill>
                <a:blip r:embed="rId9"/>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41D68B2C-9528-E34E-BE04-EF6D45EE88BD}"/>
              </a:ext>
            </a:extLst>
          </p:cNvPr>
          <p:cNvSpPr txBox="1"/>
          <p:nvPr/>
        </p:nvSpPr>
        <p:spPr>
          <a:xfrm>
            <a:off x="5358830" y="1813971"/>
            <a:ext cx="2082108" cy="400110"/>
          </a:xfrm>
          <a:prstGeom prst="rect">
            <a:avLst/>
          </a:prstGeom>
          <a:noFill/>
        </p:spPr>
        <p:txBody>
          <a:bodyPr wrap="none" rtlCol="0">
            <a:spAutoFit/>
          </a:bodyPr>
          <a:lstStyle/>
          <a:p>
            <a:r>
              <a:rPr lang="en-US" altLang="ja-JP" sz="2000" dirty="0"/>
              <a:t>F</a:t>
            </a:r>
            <a:r>
              <a:rPr kumimoji="1" lang="en-US" altLang="ja-JP" sz="2000" dirty="0"/>
              <a:t>low conservation</a:t>
            </a:r>
            <a:endParaRPr kumimoji="1" lang="ja-JP" altLang="en-US" sz="200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29C1F97-FA5A-E740-B401-9556B3146452}"/>
                  </a:ext>
                </a:extLst>
              </p:cNvPr>
              <p:cNvSpPr txBox="1"/>
              <p:nvPr/>
            </p:nvSpPr>
            <p:spPr>
              <a:xfrm>
                <a:off x="5358830" y="1198839"/>
                <a:ext cx="2013628" cy="400110"/>
              </a:xfrm>
              <a:prstGeom prst="rect">
                <a:avLst/>
              </a:prstGeom>
              <a:noFill/>
            </p:spPr>
            <p:txBody>
              <a:bodyPr wrap="none" rtlCol="0">
                <a:spAutoFit/>
              </a:bodyPr>
              <a:lstStyle/>
              <a:p>
                <a:r>
                  <a:rPr kumimoji="1" lang="en-US" altLang="ja-JP" sz="2000" b="0" dirty="0"/>
                  <a:t>Cumulative </a:t>
                </a:r>
                <a14:m>
                  <m:oMath xmlns:m="http://schemas.openxmlformats.org/officeDocument/2006/math">
                    <m:r>
                      <m:rPr>
                        <m:sty m:val="p"/>
                      </m:rPr>
                      <a:rPr kumimoji="1" lang="en-US" altLang="ja-JP" sz="2000" b="0" i="0" smtClean="0">
                        <a:latin typeface="Cambria Math" panose="02040503050406030204" pitchFamily="18" charset="0"/>
                      </a:rPr>
                      <m:t>Δ</m:t>
                    </m:r>
                  </m:oMath>
                </a14:m>
                <a:r>
                  <a:rPr kumimoji="1" lang="en-US" altLang="ja-JP" sz="2000" dirty="0"/>
                  <a:t>Fuel</a:t>
                </a:r>
                <a:endParaRPr kumimoji="1" lang="ja-JP" altLang="en-US" sz="2000"/>
              </a:p>
            </p:txBody>
          </p:sp>
        </mc:Choice>
        <mc:Fallback xmlns="">
          <p:sp>
            <p:nvSpPr>
              <p:cNvPr id="8" name="テキスト ボックス 7">
                <a:extLst>
                  <a:ext uri="{FF2B5EF4-FFF2-40B4-BE49-F238E27FC236}">
                    <a16:creationId xmlns:a16="http://schemas.microsoft.com/office/drawing/2014/main" id="{129C1F97-FA5A-E740-B401-9556B3146452}"/>
                  </a:ext>
                </a:extLst>
              </p:cNvPr>
              <p:cNvSpPr txBox="1">
                <a:spLocks noRot="1" noChangeAspect="1" noMove="1" noResize="1" noEditPoints="1" noAdjustHandles="1" noChangeArrowheads="1" noChangeShapeType="1" noTextEdit="1"/>
              </p:cNvSpPr>
              <p:nvPr/>
            </p:nvSpPr>
            <p:spPr>
              <a:xfrm>
                <a:off x="5358830" y="1198839"/>
                <a:ext cx="2013628" cy="400110"/>
              </a:xfrm>
              <a:prstGeom prst="rect">
                <a:avLst/>
              </a:prstGeom>
              <a:blipFill>
                <a:blip r:embed="rId10"/>
                <a:stretch>
                  <a:fillRect l="-2500" t="-6061" r="-1875"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11C8857-1636-8A40-A176-303DE2737696}"/>
                  </a:ext>
                </a:extLst>
              </p:cNvPr>
              <p:cNvSpPr txBox="1"/>
              <p:nvPr/>
            </p:nvSpPr>
            <p:spPr>
              <a:xfrm>
                <a:off x="5289509" y="3227272"/>
                <a:ext cx="3957686" cy="1015663"/>
              </a:xfrm>
              <a:prstGeom prst="rect">
                <a:avLst/>
              </a:prstGeom>
              <a:noFill/>
            </p:spPr>
            <p:txBody>
              <a:bodyPr wrap="none" rtlCol="0">
                <a:spAutoFit/>
              </a:bodyPr>
              <a:lstStyle/>
              <a:p>
                <a:r>
                  <a:rPr lang="en-US" altLang="ja-JP" sz="2000" dirty="0"/>
                  <a:t>SOC </a:t>
                </a:r>
                <a14:m>
                  <m:oMath xmlns:m="http://schemas.openxmlformats.org/officeDocument/2006/math">
                    <m:r>
                      <a:rPr lang="en-US" altLang="ja-JP" sz="2000" i="1">
                        <a:latin typeface="Cambria Math" panose="02040503050406030204" pitchFamily="18" charset="0"/>
                      </a:rPr>
                      <m:t>≥</m:t>
                    </m:r>
                    <m:r>
                      <a:rPr lang="en-US" altLang="ja-JP" sz="2000" i="1">
                        <a:latin typeface="Cambria Math" panose="02040503050406030204" pitchFamily="18" charset="0"/>
                      </a:rPr>
                      <m:t>𝛽</m:t>
                    </m:r>
                    <m:r>
                      <a:rPr lang="en-US" altLang="ja-JP" sz="2000">
                        <a:latin typeface="Cambria Math" panose="02040503050406030204" pitchFamily="18" charset="0"/>
                      </a:rPr>
                      <m:t>(</m:t>
                    </m:r>
                    <m:r>
                      <a:rPr lang="en-US" altLang="ja-JP" sz="2000" i="1">
                        <a:latin typeface="Cambria Math" panose="02040503050406030204" pitchFamily="18" charset="0"/>
                      </a:rPr>
                      <m:t>𝑐𝑜𝑛𝑠𝑡𝑎𝑛𝑡</m:t>
                    </m:r>
                    <m:r>
                      <a:rPr lang="en-US" altLang="ja-JP" sz="2000" i="1">
                        <a:latin typeface="Cambria Math" panose="02040503050406030204" pitchFamily="18" charset="0"/>
                      </a:rPr>
                      <m:t>)</m:t>
                    </m:r>
                  </m:oMath>
                </a14:m>
                <a:r>
                  <a:rPr lang="en-US" altLang="ja-JP" sz="2000" dirty="0"/>
                  <a:t> (any time)</a:t>
                </a:r>
                <a:endParaRPr kumimoji="1" lang="en-US" altLang="ja-JP" sz="2000" i="1" dirty="0">
                  <a:latin typeface="Cambria Math" panose="02040503050406030204" pitchFamily="18" charset="0"/>
                </a:endParaRPr>
              </a:p>
              <a:p>
                <a14:m>
                  <m:oMath xmlns:m="http://schemas.openxmlformats.org/officeDocument/2006/math">
                    <m:r>
                      <a:rPr kumimoji="1" lang="en-US" altLang="ja-JP" sz="2000" b="0" i="1" dirty="0" smtClean="0">
                        <a:latin typeface="Cambria Math" panose="02040503050406030204" pitchFamily="18" charset="0"/>
                      </a:rPr>
                      <m:t>≈</m:t>
                    </m:r>
                    <m:sSub>
                      <m:sSubPr>
                        <m:ctrlPr>
                          <a:rPr kumimoji="1" lang="en-US" altLang="ja-JP" sz="2000" i="1" dirty="0" smtClean="0">
                            <a:latin typeface="Cambria Math" panose="02040503050406030204" pitchFamily="18" charset="0"/>
                          </a:rPr>
                        </m:ctrlPr>
                      </m:sSubPr>
                      <m:e>
                        <m:r>
                          <a:rPr kumimoji="1" lang="en-US" altLang="ja-JP" sz="2000" i="1" dirty="0" smtClean="0">
                            <a:latin typeface="Cambria Math" panose="02040503050406030204" pitchFamily="18" charset="0"/>
                          </a:rPr>
                          <m:t>𝑆</m:t>
                        </m:r>
                      </m:e>
                      <m:sub>
                        <m:r>
                          <a:rPr kumimoji="1" lang="en-US" altLang="ja-JP" sz="2000" i="1" dirty="0" smtClean="0">
                            <a:latin typeface="Cambria Math" panose="02040503050406030204" pitchFamily="18" charset="0"/>
                          </a:rPr>
                          <m:t>0</m:t>
                        </m:r>
                      </m:sub>
                    </m:sSub>
                  </m:oMath>
                </a14:m>
                <a:r>
                  <a:rPr kumimoji="1" lang="en-US" altLang="ja-JP" sz="2000" dirty="0"/>
                  <a:t> (initial SOC)</a:t>
                </a:r>
                <a:br>
                  <a:rPr lang="en-US" altLang="ja-JP" sz="2000" dirty="0"/>
                </a:br>
                <a:r>
                  <a:rPr lang="en-US" altLang="ja-JP" sz="2000" dirty="0"/>
                  <a:t>    + sum </a:t>
                </a:r>
                <a14:m>
                  <m:oMath xmlns:m="http://schemas.openxmlformats.org/officeDocument/2006/math">
                    <m:r>
                      <m:rPr>
                        <m:sty m:val="p"/>
                      </m:rPr>
                      <a:rPr lang="en-US" altLang="ja-JP" sz="2000">
                        <a:latin typeface="Cambria Math" panose="02040503050406030204" pitchFamily="18" charset="0"/>
                      </a:rPr>
                      <m:t>Δ</m:t>
                    </m:r>
                  </m:oMath>
                </a14:m>
                <a:r>
                  <a:rPr lang="en-US" altLang="ja-JP" sz="2000" dirty="0"/>
                  <a:t>SOC of section 1 to n </a:t>
                </a:r>
                <a14:m>
                  <m:oMath xmlns:m="http://schemas.openxmlformats.org/officeDocument/2006/math">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𝛽</m:t>
                    </m:r>
                  </m:oMath>
                </a14:m>
                <a:r>
                  <a:rPr lang="en-US" altLang="ja-JP" sz="2000" dirty="0"/>
                  <a:t> </a:t>
                </a:r>
                <a:endParaRPr kumimoji="1" lang="en-US" altLang="ja-JP" sz="2000" dirty="0"/>
              </a:p>
            </p:txBody>
          </p:sp>
        </mc:Choice>
        <mc:Fallback xmlns="">
          <p:sp>
            <p:nvSpPr>
              <p:cNvPr id="12" name="テキスト ボックス 11">
                <a:extLst>
                  <a:ext uri="{FF2B5EF4-FFF2-40B4-BE49-F238E27FC236}">
                    <a16:creationId xmlns:a16="http://schemas.microsoft.com/office/drawing/2014/main" id="{D11C8857-1636-8A40-A176-303DE2737696}"/>
                  </a:ext>
                </a:extLst>
              </p:cNvPr>
              <p:cNvSpPr txBox="1">
                <a:spLocks noRot="1" noChangeAspect="1" noMove="1" noResize="1" noEditPoints="1" noAdjustHandles="1" noChangeArrowheads="1" noChangeShapeType="1" noTextEdit="1"/>
              </p:cNvSpPr>
              <p:nvPr/>
            </p:nvSpPr>
            <p:spPr>
              <a:xfrm>
                <a:off x="5289509" y="3227272"/>
                <a:ext cx="3957686" cy="1015663"/>
              </a:xfrm>
              <a:prstGeom prst="rect">
                <a:avLst/>
              </a:prstGeom>
              <a:blipFill>
                <a:blip r:embed="rId11"/>
                <a:stretch>
                  <a:fillRect l="-1278" t="-2469" b="-8642"/>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95F00BA6-F0F6-E34E-A892-F54F3BB953B3}"/>
              </a:ext>
            </a:extLst>
          </p:cNvPr>
          <p:cNvPicPr>
            <a:picLocks noChangeAspect="1"/>
          </p:cNvPicPr>
          <p:nvPr/>
        </p:nvPicPr>
        <p:blipFill>
          <a:blip r:embed="rId12"/>
          <a:stretch>
            <a:fillRect/>
          </a:stretch>
        </p:blipFill>
        <p:spPr>
          <a:xfrm>
            <a:off x="544570" y="1260437"/>
            <a:ext cx="4217930" cy="2904452"/>
          </a:xfrm>
          <a:prstGeom prst="rect">
            <a:avLst/>
          </a:prstGeom>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F2527EB-7556-3A44-A5D7-1D14FDA31A04}"/>
                  </a:ext>
                </a:extLst>
              </p:cNvPr>
              <p:cNvSpPr txBox="1"/>
              <p:nvPr/>
            </p:nvSpPr>
            <p:spPr>
              <a:xfrm>
                <a:off x="5243399" y="4232785"/>
                <a:ext cx="3739422" cy="391646"/>
              </a:xfrm>
              <a:prstGeom prst="rect">
                <a:avLst/>
              </a:prstGeom>
              <a:noFill/>
            </p:spPr>
            <p:txBody>
              <a:bodyPr wrap="none" rtlCol="0">
                <a:spAutoFit/>
              </a:bodyPr>
              <a:lstStyle/>
              <a:p>
                <a:r>
                  <a:rPr kumimoji="1" lang="en-US" altLang="ja-JP" dirty="0"/>
                  <a:t>(</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i="1" dirty="0" smtClean="0">
                            <a:latin typeface="Cambria Math" panose="02040503050406030204" pitchFamily="18" charset="0"/>
                          </a:rPr>
                          <m:t>𝐸</m:t>
                        </m:r>
                      </m:e>
                      <m:sub>
                        <m:r>
                          <a:rPr kumimoji="1" lang="en-US" altLang="ja-JP" i="1" dirty="0" smtClean="0">
                            <a:latin typeface="Cambria Math" panose="02040503050406030204" pitchFamily="18" charset="0"/>
                          </a:rPr>
                          <m:t>𝑗</m:t>
                        </m:r>
                      </m:sub>
                    </m:sSub>
                  </m:oMath>
                </a14:m>
                <a:r>
                  <a:rPr kumimoji="1" lang="en-US" altLang="ja-JP" dirty="0"/>
                  <a:t> is the set of edges in the section </a:t>
                </a:r>
                <a14:m>
                  <m:oMath xmlns:m="http://schemas.openxmlformats.org/officeDocument/2006/math">
                    <m:r>
                      <a:rPr kumimoji="1" lang="en-US" altLang="ja-JP" i="1" dirty="0" smtClean="0">
                        <a:latin typeface="Cambria Math" panose="02040503050406030204" pitchFamily="18" charset="0"/>
                      </a:rPr>
                      <m:t>𝑗</m:t>
                    </m:r>
                  </m:oMath>
                </a14:m>
                <a:r>
                  <a:rPr kumimoji="1" lang="en-US" altLang="ja-JP" dirty="0"/>
                  <a:t>)</a:t>
                </a:r>
                <a:endParaRPr kumimoji="1" lang="ja-JP" altLang="en-US"/>
              </a:p>
            </p:txBody>
          </p:sp>
        </mc:Choice>
        <mc:Fallback xmlns="">
          <p:sp>
            <p:nvSpPr>
              <p:cNvPr id="5" name="テキスト ボックス 4">
                <a:extLst>
                  <a:ext uri="{FF2B5EF4-FFF2-40B4-BE49-F238E27FC236}">
                    <a16:creationId xmlns:a16="http://schemas.microsoft.com/office/drawing/2014/main" id="{7F2527EB-7556-3A44-A5D7-1D14FDA31A04}"/>
                  </a:ext>
                </a:extLst>
              </p:cNvPr>
              <p:cNvSpPr txBox="1">
                <a:spLocks noRot="1" noChangeAspect="1" noMove="1" noResize="1" noEditPoints="1" noAdjustHandles="1" noChangeArrowheads="1" noChangeShapeType="1" noTextEdit="1"/>
              </p:cNvSpPr>
              <p:nvPr/>
            </p:nvSpPr>
            <p:spPr>
              <a:xfrm>
                <a:off x="5243399" y="4232785"/>
                <a:ext cx="3739422" cy="391646"/>
              </a:xfrm>
              <a:prstGeom prst="rect">
                <a:avLst/>
              </a:prstGeom>
              <a:blipFill>
                <a:blip r:embed="rId13"/>
                <a:stretch>
                  <a:fillRect l="-1356" t="-3125" r="-339" b="-187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7440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407CB-DE4C-E44C-9658-D0C32BE5B2EE}"/>
              </a:ext>
            </a:extLst>
          </p:cNvPr>
          <p:cNvSpPr>
            <a:spLocks noGrp="1"/>
          </p:cNvSpPr>
          <p:nvPr>
            <p:ph type="title"/>
          </p:nvPr>
        </p:nvSpPr>
        <p:spPr>
          <a:xfrm>
            <a:off x="628650" y="313172"/>
            <a:ext cx="7886700" cy="553654"/>
          </a:xfrm>
        </p:spPr>
        <p:txBody>
          <a:bodyPr/>
          <a:lstStyle/>
          <a:p>
            <a:r>
              <a:rPr kumimoji="1" lang="en-US" altLang="ja-JP" dirty="0"/>
              <a:t>Outline</a:t>
            </a:r>
            <a:endParaRPr kumimoji="1" lang="ja-JP" altLang="en-US"/>
          </a:p>
        </p:txBody>
      </p:sp>
      <p:sp>
        <p:nvSpPr>
          <p:cNvPr id="3" name="スライド番号プレースホルダー 2">
            <a:extLst>
              <a:ext uri="{FF2B5EF4-FFF2-40B4-BE49-F238E27FC236}">
                <a16:creationId xmlns:a16="http://schemas.microsoft.com/office/drawing/2014/main" id="{3EC27F1D-8AB7-1B4F-97F1-96424412F14D}"/>
              </a:ext>
            </a:extLst>
          </p:cNvPr>
          <p:cNvSpPr>
            <a:spLocks noGrp="1"/>
          </p:cNvSpPr>
          <p:nvPr>
            <p:ph type="sldNum" sz="quarter" idx="10"/>
          </p:nvPr>
        </p:nvSpPr>
        <p:spPr/>
        <p:txBody>
          <a:bodyPr/>
          <a:lstStyle/>
          <a:p>
            <a:fld id="{4E24F90A-FF2F-9F41-89D7-D74261B91ACF}" type="slidenum">
              <a:rPr kumimoji="1" lang="ja-JP" altLang="en-US" smtClean="0"/>
              <a:t>24</a:t>
            </a:fld>
            <a:endParaRPr kumimoji="1" lang="ja-JP" altLang="en-US"/>
          </a:p>
        </p:txBody>
      </p:sp>
      <p:sp>
        <p:nvSpPr>
          <p:cNvPr id="4" name="コンテンツ プレースホルダー 3">
            <a:extLst>
              <a:ext uri="{FF2B5EF4-FFF2-40B4-BE49-F238E27FC236}">
                <a16:creationId xmlns:a16="http://schemas.microsoft.com/office/drawing/2014/main" id="{E01931FB-D3F6-C940-B3F4-2D64B91A26F5}"/>
              </a:ext>
            </a:extLst>
          </p:cNvPr>
          <p:cNvSpPr>
            <a:spLocks noGrp="1"/>
          </p:cNvSpPr>
          <p:nvPr>
            <p:ph sz="quarter" idx="12"/>
          </p:nvPr>
        </p:nvSpPr>
        <p:spPr>
          <a:xfrm>
            <a:off x="628649" y="1625435"/>
            <a:ext cx="8409333" cy="4223116"/>
          </a:xfrm>
        </p:spPr>
        <p:txBody>
          <a:bodyPr>
            <a:normAutofit/>
          </a:bodyPr>
          <a:lstStyle/>
          <a:p>
            <a:pPr marL="342900" indent="-342900">
              <a:buFont typeface="+mj-lt"/>
              <a:buAutoNum type="arabicPeriod"/>
            </a:pPr>
            <a:r>
              <a:rPr lang="en" altLang="ja-JP" sz="2600" dirty="0">
                <a:solidFill>
                  <a:schemeClr val="bg1">
                    <a:lumMod val="65000"/>
                  </a:schemeClr>
                </a:solidFill>
              </a:rPr>
              <a:t>Background and Problem Setting</a:t>
            </a:r>
          </a:p>
          <a:p>
            <a:pPr marL="342900" indent="-342900">
              <a:buFont typeface="+mj-lt"/>
              <a:buAutoNum type="arabicPeriod"/>
            </a:pPr>
            <a:endParaRPr lang="en" altLang="ja-JP" sz="2600" dirty="0"/>
          </a:p>
          <a:p>
            <a:pPr marL="342900" indent="-342900">
              <a:buFont typeface="+mj-lt"/>
              <a:buAutoNum type="arabicPeriod"/>
            </a:pPr>
            <a:r>
              <a:rPr lang="en" altLang="ja-JP" sz="2600" dirty="0"/>
              <a:t>Our Proposed Algorithm</a:t>
            </a:r>
          </a:p>
          <a:p>
            <a:pPr marL="857250" lvl="1" indent="-342900">
              <a:buFont typeface="+mj-lt"/>
              <a:buAutoNum type="arabicPeriod"/>
            </a:pPr>
            <a:r>
              <a:rPr lang="en" altLang="ja-JP" sz="2400" dirty="0">
                <a:solidFill>
                  <a:schemeClr val="bg1">
                    <a:lumMod val="65000"/>
                  </a:schemeClr>
                </a:solidFill>
              </a:rPr>
              <a:t>Local Optimization (Optimize in a part of Driving Cycle)</a:t>
            </a:r>
          </a:p>
          <a:p>
            <a:pPr marL="857250" lvl="1" indent="-342900">
              <a:buFont typeface="+mj-lt"/>
              <a:buAutoNum type="arabicPeriod"/>
            </a:pPr>
            <a:r>
              <a:rPr lang="en" altLang="ja-JP" sz="2400" dirty="0">
                <a:solidFill>
                  <a:schemeClr val="bg1">
                    <a:lumMod val="65000"/>
                  </a:schemeClr>
                </a:solidFill>
              </a:rPr>
              <a:t>Global Optimization (Optimize in a whole of Driving Cycle)</a:t>
            </a:r>
          </a:p>
          <a:p>
            <a:pPr marL="857250" lvl="1" indent="-342900">
              <a:buFont typeface="+mj-lt"/>
              <a:buAutoNum type="arabicPeriod"/>
            </a:pPr>
            <a:r>
              <a:rPr lang="en" altLang="ja-JP" sz="2400" dirty="0">
                <a:solidFill>
                  <a:schemeClr val="tx1">
                    <a:lumMod val="85000"/>
                    <a:lumOff val="15000"/>
                  </a:schemeClr>
                </a:solidFill>
              </a:rPr>
              <a:t>Reduce Calculation Time</a:t>
            </a:r>
          </a:p>
          <a:p>
            <a:pPr marL="857250" lvl="1" indent="-342900">
              <a:buFont typeface="+mj-lt"/>
              <a:buAutoNum type="arabicPeriod"/>
            </a:pPr>
            <a:endParaRPr lang="en" altLang="ja-JP" sz="2600" dirty="0"/>
          </a:p>
          <a:p>
            <a:pPr marL="342900" indent="-342900">
              <a:buFont typeface="+mj-lt"/>
              <a:buAutoNum type="arabicPeriod"/>
            </a:pPr>
            <a:r>
              <a:rPr lang="en" altLang="ja-JP" sz="2600" dirty="0">
                <a:solidFill>
                  <a:schemeClr val="bg1">
                    <a:lumMod val="65000"/>
                  </a:schemeClr>
                </a:solidFill>
              </a:rPr>
              <a:t>Numerical Experiments</a:t>
            </a:r>
          </a:p>
        </p:txBody>
      </p:sp>
    </p:spTree>
    <p:extLst>
      <p:ext uri="{BB962C8B-B14F-4D97-AF65-F5344CB8AC3E}">
        <p14:creationId xmlns:p14="http://schemas.microsoft.com/office/powerpoint/2010/main" val="99827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8A213-737A-C344-9DF5-04F85FCB1472}"/>
              </a:ext>
            </a:extLst>
          </p:cNvPr>
          <p:cNvSpPr>
            <a:spLocks noGrp="1"/>
          </p:cNvSpPr>
          <p:nvPr>
            <p:ph type="title"/>
          </p:nvPr>
        </p:nvSpPr>
        <p:spPr>
          <a:xfrm>
            <a:off x="628649" y="313172"/>
            <a:ext cx="8683301" cy="553654"/>
          </a:xfrm>
        </p:spPr>
        <p:txBody>
          <a:bodyPr>
            <a:normAutofit/>
          </a:bodyPr>
          <a:lstStyle/>
          <a:p>
            <a:r>
              <a:rPr lang="en" altLang="ja-JP" dirty="0"/>
              <a:t>Reduction of the Search Space and Calculation Time</a:t>
            </a:r>
            <a:endParaRPr kumimoji="1" lang="ja-JP" altLang="en-US"/>
          </a:p>
        </p:txBody>
      </p:sp>
      <p:sp>
        <p:nvSpPr>
          <p:cNvPr id="3" name="スライド番号プレースホルダー 2">
            <a:extLst>
              <a:ext uri="{FF2B5EF4-FFF2-40B4-BE49-F238E27FC236}">
                <a16:creationId xmlns:a16="http://schemas.microsoft.com/office/drawing/2014/main" id="{DFD924FE-F3F9-8540-9C2D-3952914F1228}"/>
              </a:ext>
            </a:extLst>
          </p:cNvPr>
          <p:cNvSpPr>
            <a:spLocks noGrp="1"/>
          </p:cNvSpPr>
          <p:nvPr>
            <p:ph type="sldNum" sz="quarter" idx="10"/>
          </p:nvPr>
        </p:nvSpPr>
        <p:spPr/>
        <p:txBody>
          <a:bodyPr/>
          <a:lstStyle/>
          <a:p>
            <a:fld id="{4E24F90A-FF2F-9F41-89D7-D74261B91ACF}" type="slidenum">
              <a:rPr kumimoji="1" lang="ja-JP" altLang="en-US" smtClean="0"/>
              <a:t>25</a:t>
            </a:fld>
            <a:endParaRPr kumimoji="1" lang="ja-JP" altLang="en-US"/>
          </a:p>
        </p:txBody>
      </p:sp>
      <p:pic>
        <p:nvPicPr>
          <p:cNvPr id="14" name="図 13">
            <a:extLst>
              <a:ext uri="{FF2B5EF4-FFF2-40B4-BE49-F238E27FC236}">
                <a16:creationId xmlns:a16="http://schemas.microsoft.com/office/drawing/2014/main" id="{DA4B8A4E-780B-EA4C-B665-2EB3BFAF5DE2}"/>
              </a:ext>
            </a:extLst>
          </p:cNvPr>
          <p:cNvPicPr>
            <a:picLocks noChangeAspect="1"/>
          </p:cNvPicPr>
          <p:nvPr/>
        </p:nvPicPr>
        <p:blipFill>
          <a:blip r:embed="rId3"/>
          <a:stretch>
            <a:fillRect/>
          </a:stretch>
        </p:blipFill>
        <p:spPr>
          <a:xfrm>
            <a:off x="5147451" y="2701424"/>
            <a:ext cx="2915405" cy="1672619"/>
          </a:xfrm>
          <a:prstGeom prst="rect">
            <a:avLst/>
          </a:prstGeom>
        </p:spPr>
      </p:pic>
      <p:sp>
        <p:nvSpPr>
          <p:cNvPr id="15" name="角丸四角形 14">
            <a:extLst>
              <a:ext uri="{FF2B5EF4-FFF2-40B4-BE49-F238E27FC236}">
                <a16:creationId xmlns:a16="http://schemas.microsoft.com/office/drawing/2014/main" id="{7841F1F0-5D08-4145-959C-489919E7571B}"/>
              </a:ext>
            </a:extLst>
          </p:cNvPr>
          <p:cNvSpPr/>
          <p:nvPr/>
        </p:nvSpPr>
        <p:spPr>
          <a:xfrm>
            <a:off x="3996548" y="5065532"/>
            <a:ext cx="4518802" cy="14957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ltLang="ja-JP" sz="2400" b="1" dirty="0">
              <a:solidFill>
                <a:schemeClr val="bg1"/>
              </a:solidFill>
            </a:endParaRPr>
          </a:p>
        </p:txBody>
      </p:sp>
      <p:sp>
        <p:nvSpPr>
          <p:cNvPr id="18" name="テキスト ボックス 17">
            <a:extLst>
              <a:ext uri="{FF2B5EF4-FFF2-40B4-BE49-F238E27FC236}">
                <a16:creationId xmlns:a16="http://schemas.microsoft.com/office/drawing/2014/main" id="{F03B3418-F659-5944-A330-23B0F7F952A1}"/>
              </a:ext>
            </a:extLst>
          </p:cNvPr>
          <p:cNvSpPr txBox="1"/>
          <p:nvPr/>
        </p:nvSpPr>
        <p:spPr>
          <a:xfrm>
            <a:off x="4224250" y="4770805"/>
            <a:ext cx="840206" cy="461665"/>
          </a:xfrm>
          <a:prstGeom prst="rect">
            <a:avLst/>
          </a:prstGeom>
          <a:solidFill>
            <a:schemeClr val="bg1"/>
          </a:solidFill>
          <a:ln>
            <a:solidFill>
              <a:schemeClr val="tx1"/>
            </a:solidFill>
          </a:ln>
        </p:spPr>
        <p:txBody>
          <a:bodyPr wrap="square" rtlCol="0">
            <a:spAutoFit/>
          </a:bodyPr>
          <a:lstStyle/>
          <a:p>
            <a:pPr algn="ctr"/>
            <a:r>
              <a:rPr lang="en-US" altLang="ja-JP" sz="2400" dirty="0"/>
              <a:t>Local</a:t>
            </a:r>
            <a:endParaRPr kumimoji="1" lang="ja-JP" altLang="en-US" sz="2400"/>
          </a:p>
        </p:txBody>
      </p:sp>
      <p:sp>
        <p:nvSpPr>
          <p:cNvPr id="19" name="テキスト ボックス 18">
            <a:extLst>
              <a:ext uri="{FF2B5EF4-FFF2-40B4-BE49-F238E27FC236}">
                <a16:creationId xmlns:a16="http://schemas.microsoft.com/office/drawing/2014/main" id="{E9D58D9E-56C5-4340-BF4A-DF5C6F139B2C}"/>
              </a:ext>
            </a:extLst>
          </p:cNvPr>
          <p:cNvSpPr txBox="1"/>
          <p:nvPr/>
        </p:nvSpPr>
        <p:spPr>
          <a:xfrm>
            <a:off x="4224250" y="5325657"/>
            <a:ext cx="4291100" cy="1107996"/>
          </a:xfrm>
          <a:prstGeom prst="rect">
            <a:avLst/>
          </a:prstGeom>
          <a:noFill/>
        </p:spPr>
        <p:txBody>
          <a:bodyPr wrap="square" rtlCol="0">
            <a:spAutoFit/>
          </a:bodyPr>
          <a:lstStyle/>
          <a:p>
            <a:r>
              <a:rPr lang="en" altLang="ja-JP" sz="2200" dirty="0"/>
              <a:t>Optimize some optimal vehicle controls in </a:t>
            </a:r>
            <a:r>
              <a:rPr lang="en" altLang="ja-JP" sz="2200" b="1" u="sng" dirty="0"/>
              <a:t>a part of the Driving Cycle </a:t>
            </a:r>
            <a:r>
              <a:rPr lang="en" altLang="ja-JP" sz="2200" dirty="0"/>
              <a:t>while changing the conditions</a:t>
            </a:r>
            <a:endParaRPr kumimoji="1" lang="ja-JP" altLang="en-US" sz="2200"/>
          </a:p>
        </p:txBody>
      </p:sp>
      <p:pic>
        <p:nvPicPr>
          <p:cNvPr id="29" name="図 28">
            <a:extLst>
              <a:ext uri="{FF2B5EF4-FFF2-40B4-BE49-F238E27FC236}">
                <a16:creationId xmlns:a16="http://schemas.microsoft.com/office/drawing/2014/main" id="{28A682EC-4FEA-C346-8BE6-AC705326B128}"/>
              </a:ext>
            </a:extLst>
          </p:cNvPr>
          <p:cNvPicPr>
            <a:picLocks noChangeAspect="1"/>
          </p:cNvPicPr>
          <p:nvPr/>
        </p:nvPicPr>
        <p:blipFill rotWithShape="1">
          <a:blip r:embed="rId4"/>
          <a:srcRect l="-1788" t="-2656" r="-1788" b="1115"/>
          <a:stretch/>
        </p:blipFill>
        <p:spPr>
          <a:xfrm>
            <a:off x="628649" y="2684859"/>
            <a:ext cx="2915405" cy="1639789"/>
          </a:xfrm>
          <a:prstGeom prst="rect">
            <a:avLst/>
          </a:prstGeom>
          <a:solidFill>
            <a:schemeClr val="bg1"/>
          </a:solidFill>
          <a:ln w="19050">
            <a:noFill/>
          </a:ln>
        </p:spPr>
      </p:pic>
      <p:sp>
        <p:nvSpPr>
          <p:cNvPr id="30" name="下矢印 29">
            <a:extLst>
              <a:ext uri="{FF2B5EF4-FFF2-40B4-BE49-F238E27FC236}">
                <a16:creationId xmlns:a16="http://schemas.microsoft.com/office/drawing/2014/main" id="{3011B063-5160-2B42-8B0D-769F10E46386}"/>
              </a:ext>
            </a:extLst>
          </p:cNvPr>
          <p:cNvSpPr/>
          <p:nvPr/>
        </p:nvSpPr>
        <p:spPr>
          <a:xfrm rot="16200000">
            <a:off x="4211357" y="3487621"/>
            <a:ext cx="523567" cy="497780"/>
          </a:xfrm>
          <a:prstGeom prst="downArrow">
            <a:avLst/>
          </a:prstGeom>
          <a:pattFill prst="dkDnDiag">
            <a:fgClr>
              <a:schemeClr val="bg1">
                <a:lumMod val="50000"/>
              </a:schemeClr>
            </a:fgClr>
            <a:bgClr>
              <a:schemeClr val="bg1"/>
            </a:bgClr>
          </a:patt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1" name="下矢印 30">
            <a:extLst>
              <a:ext uri="{FF2B5EF4-FFF2-40B4-BE49-F238E27FC236}">
                <a16:creationId xmlns:a16="http://schemas.microsoft.com/office/drawing/2014/main" id="{3ABA1813-1BB9-364F-85AD-9D07BC239F49}"/>
              </a:ext>
            </a:extLst>
          </p:cNvPr>
          <p:cNvSpPr/>
          <p:nvPr/>
        </p:nvSpPr>
        <p:spPr>
          <a:xfrm>
            <a:off x="6528119" y="4487195"/>
            <a:ext cx="523567" cy="497780"/>
          </a:xfrm>
          <a:prstGeom prst="downArrow">
            <a:avLst/>
          </a:prstGeom>
          <a:pattFill prst="dkDnDiag">
            <a:fgClr>
              <a:schemeClr val="bg1">
                <a:lumMod val="50000"/>
              </a:schemeClr>
            </a:fgClr>
            <a:bgClr>
              <a:schemeClr val="bg1"/>
            </a:bgClr>
          </a:patt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6" name="コンテンツ プレースホルダー 3">
            <a:extLst>
              <a:ext uri="{FF2B5EF4-FFF2-40B4-BE49-F238E27FC236}">
                <a16:creationId xmlns:a16="http://schemas.microsoft.com/office/drawing/2014/main" id="{866E4ECD-A89A-5B4A-9989-D5322A1CEC6C}"/>
              </a:ext>
            </a:extLst>
          </p:cNvPr>
          <p:cNvSpPr>
            <a:spLocks noGrp="1"/>
          </p:cNvSpPr>
          <p:nvPr>
            <p:ph sz="quarter" idx="12"/>
          </p:nvPr>
        </p:nvSpPr>
        <p:spPr>
          <a:xfrm>
            <a:off x="628650" y="1099020"/>
            <a:ext cx="7886700" cy="1639789"/>
          </a:xfrm>
        </p:spPr>
        <p:txBody>
          <a:bodyPr>
            <a:normAutofit/>
          </a:bodyPr>
          <a:lstStyle/>
          <a:p>
            <a:pPr marL="342900" indent="-342900">
              <a:buFont typeface="Arial" panose="020B0604020202020204" pitchFamily="34" charset="0"/>
              <a:buChar char="•"/>
            </a:pPr>
            <a:r>
              <a:rPr lang="en" altLang="ja-JP" sz="2200" dirty="0"/>
              <a:t>We solve NLP in the  local optimization for every edge</a:t>
            </a:r>
          </a:p>
          <a:p>
            <a:pPr marL="342900" indent="-342900">
              <a:buFont typeface="Arial" panose="020B0604020202020204" pitchFamily="34" charset="0"/>
              <a:buChar char="•"/>
            </a:pPr>
            <a:r>
              <a:rPr lang="en" altLang="ja-JP" sz="2200" dirty="0"/>
              <a:t>Estimate and sieve inefficient edges from</a:t>
            </a:r>
            <a:br>
              <a:rPr lang="en" altLang="ja-JP" sz="2200" dirty="0"/>
            </a:br>
            <a:r>
              <a:rPr lang="en" altLang="ja-JP" sz="2200" dirty="0"/>
              <a:t>the State Transition Graph</a:t>
            </a:r>
            <a:endParaRPr lang="en" altLang="ja-JP" sz="2200" dirty="0">
              <a:sym typeface="Wingdings" pitchFamily="2" charset="2"/>
            </a:endParaRPr>
          </a:p>
          <a:p>
            <a:r>
              <a:rPr lang="en" altLang="ja-JP" sz="2200" dirty="0">
                <a:sym typeface="Wingdings" pitchFamily="2" charset="2"/>
              </a:rPr>
              <a:t> Reduce the local optimization cost</a:t>
            </a:r>
          </a:p>
          <a:p>
            <a:endParaRPr lang="en" altLang="ja-JP" sz="2200" dirty="0">
              <a:sym typeface="Wingdings" pitchFamily="2" charset="2"/>
            </a:endParaRPr>
          </a:p>
          <a:p>
            <a:endParaRPr lang="en" altLang="ja-JP" sz="2200" dirty="0"/>
          </a:p>
        </p:txBody>
      </p:sp>
    </p:spTree>
    <p:extLst>
      <p:ext uri="{BB962C8B-B14F-4D97-AF65-F5344CB8AC3E}">
        <p14:creationId xmlns:p14="http://schemas.microsoft.com/office/powerpoint/2010/main" val="28958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8A213-737A-C344-9DF5-04F85FCB1472}"/>
              </a:ext>
            </a:extLst>
          </p:cNvPr>
          <p:cNvSpPr>
            <a:spLocks noGrp="1"/>
          </p:cNvSpPr>
          <p:nvPr>
            <p:ph type="title"/>
          </p:nvPr>
        </p:nvSpPr>
        <p:spPr>
          <a:xfrm>
            <a:off x="628649" y="313172"/>
            <a:ext cx="8683301" cy="553654"/>
          </a:xfrm>
        </p:spPr>
        <p:txBody>
          <a:bodyPr>
            <a:normAutofit/>
          </a:bodyPr>
          <a:lstStyle/>
          <a:p>
            <a:r>
              <a:rPr lang="en" altLang="ja-JP" dirty="0"/>
              <a:t>Reduction of the Search Space and Calculation Time</a:t>
            </a:r>
            <a:endParaRPr kumimoji="1" lang="ja-JP" altLang="en-US"/>
          </a:p>
        </p:txBody>
      </p:sp>
      <p:sp>
        <p:nvSpPr>
          <p:cNvPr id="3" name="スライド番号プレースホルダー 2">
            <a:extLst>
              <a:ext uri="{FF2B5EF4-FFF2-40B4-BE49-F238E27FC236}">
                <a16:creationId xmlns:a16="http://schemas.microsoft.com/office/drawing/2014/main" id="{DFD924FE-F3F9-8540-9C2D-3952914F1228}"/>
              </a:ext>
            </a:extLst>
          </p:cNvPr>
          <p:cNvSpPr>
            <a:spLocks noGrp="1"/>
          </p:cNvSpPr>
          <p:nvPr>
            <p:ph type="sldNum" sz="quarter" idx="10"/>
          </p:nvPr>
        </p:nvSpPr>
        <p:spPr/>
        <p:txBody>
          <a:bodyPr/>
          <a:lstStyle/>
          <a:p>
            <a:fld id="{4E24F90A-FF2F-9F41-89D7-D74261B91ACF}" type="slidenum">
              <a:rPr kumimoji="1" lang="ja-JP" altLang="en-US" smtClean="0"/>
              <a:t>26</a:t>
            </a:fld>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9951180-1452-8D4B-B1A4-6CC4DB6FFCBB}"/>
                  </a:ext>
                </a:extLst>
              </p:cNvPr>
              <p:cNvSpPr txBox="1"/>
              <p:nvPr/>
            </p:nvSpPr>
            <p:spPr>
              <a:xfrm>
                <a:off x="628649" y="1844045"/>
                <a:ext cx="8251880" cy="769441"/>
              </a:xfrm>
              <a:prstGeom prst="rect">
                <a:avLst/>
              </a:prstGeom>
              <a:noFill/>
            </p:spPr>
            <p:txBody>
              <a:bodyPr wrap="square" rtlCol="0">
                <a:spAutoFit/>
              </a:bodyPr>
              <a:lstStyle/>
              <a:p>
                <a:r>
                  <a:rPr lang="en-US" altLang="ja-JP" sz="2200" b="1" dirty="0"/>
                  <a:t>fixed-SOC-CSP(</a:t>
                </a:r>
                <a14:m>
                  <m:oMath xmlns:m="http://schemas.openxmlformats.org/officeDocument/2006/math">
                    <m:r>
                      <a:rPr lang="en-US" altLang="ja-JP" sz="2200" b="1" i="1" dirty="0" smtClean="0">
                        <a:latin typeface="Cambria Math" panose="02040503050406030204" pitchFamily="18" charset="0"/>
                      </a:rPr>
                      <m:t>𝑮</m:t>
                    </m:r>
                    <m:r>
                      <a:rPr lang="en-US" altLang="ja-JP" sz="2200" b="1" i="1" dirty="0" smtClean="0">
                        <a:latin typeface="Cambria Math" panose="02040503050406030204" pitchFamily="18" charset="0"/>
                      </a:rPr>
                      <m:t>, </m:t>
                    </m:r>
                    <m:r>
                      <a:rPr lang="en-US" altLang="ja-JP" sz="2200" b="1" i="1" dirty="0" smtClean="0">
                        <a:latin typeface="Cambria Math" panose="02040503050406030204" pitchFamily="18" charset="0"/>
                      </a:rPr>
                      <m:t>𝒆</m:t>
                    </m:r>
                    <m:r>
                      <a:rPr lang="en-US" altLang="ja-JP" sz="2200" b="1" i="1" dirty="0" smtClean="0">
                        <a:latin typeface="Cambria Math" panose="02040503050406030204" pitchFamily="18" charset="0"/>
                      </a:rPr>
                      <m:t>’)</m:t>
                    </m:r>
                  </m:oMath>
                </a14:m>
                <a:endParaRPr lang="en-US" altLang="ja-JP" sz="2200" b="1" dirty="0"/>
              </a:p>
              <a:p>
                <a14:m>
                  <m:oMath xmlns:m="http://schemas.openxmlformats.org/officeDocument/2006/math">
                    <m:r>
                      <a:rPr lang="en-US" altLang="ja-JP" sz="2200" b="0" i="1" smtClean="0">
                        <a:latin typeface="Cambria Math" panose="02040503050406030204" pitchFamily="18" charset="0"/>
                      </a:rPr>
                      <m:t>⋯</m:t>
                    </m:r>
                  </m:oMath>
                </a14:m>
                <a:r>
                  <a:rPr kumimoji="1" lang="en-US" altLang="ja-JP" sz="2200" dirty="0"/>
                  <a:t> Obtain the SOC-constrained shorte</a:t>
                </a:r>
                <a:r>
                  <a:rPr lang="en-US" altLang="ja-JP" sz="2200" dirty="0"/>
                  <a:t>st path </a:t>
                </a:r>
                <a:r>
                  <a:rPr lang="en-US" altLang="ja-JP" sz="2200" b="1" dirty="0"/>
                  <a:t>including edge </a:t>
                </a:r>
                <a14:m>
                  <m:oMath xmlns:m="http://schemas.openxmlformats.org/officeDocument/2006/math">
                    <m:r>
                      <a:rPr lang="en-US" altLang="ja-JP" sz="2200" b="1" i="1" dirty="0" smtClean="0">
                        <a:latin typeface="Cambria Math" panose="02040503050406030204" pitchFamily="18" charset="0"/>
                      </a:rPr>
                      <m:t>𝒆</m:t>
                    </m:r>
                    <m:r>
                      <a:rPr lang="en-US" altLang="ja-JP" sz="2200" b="1" i="1" dirty="0" smtClean="0">
                        <a:latin typeface="Cambria Math" panose="02040503050406030204" pitchFamily="18" charset="0"/>
                      </a:rPr>
                      <m:t>’ </m:t>
                    </m:r>
                  </m:oMath>
                </a14:m>
                <a:r>
                  <a:rPr lang="en-US" altLang="ja-JP" sz="2200" dirty="0"/>
                  <a:t>on </a:t>
                </a:r>
                <a14:m>
                  <m:oMath xmlns:m="http://schemas.openxmlformats.org/officeDocument/2006/math">
                    <m:r>
                      <a:rPr lang="en-US" altLang="ja-JP" sz="2200" i="1" dirty="0" smtClean="0">
                        <a:latin typeface="Cambria Math" panose="02040503050406030204" pitchFamily="18" charset="0"/>
                      </a:rPr>
                      <m:t>𝐺</m:t>
                    </m:r>
                  </m:oMath>
                </a14:m>
                <a:endParaRPr kumimoji="1" lang="ja-JP" altLang="en-US" sz="2200"/>
              </a:p>
            </p:txBody>
          </p:sp>
        </mc:Choice>
        <mc:Fallback xmlns="">
          <p:sp>
            <p:nvSpPr>
              <p:cNvPr id="9" name="テキスト ボックス 8">
                <a:extLst>
                  <a:ext uri="{FF2B5EF4-FFF2-40B4-BE49-F238E27FC236}">
                    <a16:creationId xmlns:a16="http://schemas.microsoft.com/office/drawing/2014/main" id="{59951180-1452-8D4B-B1A4-6CC4DB6FFCBB}"/>
                  </a:ext>
                </a:extLst>
              </p:cNvPr>
              <p:cNvSpPr txBox="1">
                <a:spLocks noRot="1" noChangeAspect="1" noMove="1" noResize="1" noEditPoints="1" noAdjustHandles="1" noChangeArrowheads="1" noChangeShapeType="1" noTextEdit="1"/>
              </p:cNvSpPr>
              <p:nvPr/>
            </p:nvSpPr>
            <p:spPr>
              <a:xfrm>
                <a:off x="628649" y="1844045"/>
                <a:ext cx="8251880" cy="769441"/>
              </a:xfrm>
              <a:prstGeom prst="rect">
                <a:avLst/>
              </a:prstGeom>
              <a:blipFill>
                <a:blip r:embed="rId3"/>
                <a:stretch>
                  <a:fillRect l="-768" t="-3226" b="-14516"/>
                </a:stretch>
              </a:blipFill>
            </p:spPr>
            <p:txBody>
              <a:bodyPr/>
              <a:lstStyle/>
              <a:p>
                <a:r>
                  <a:rPr lang="ja-JP" altLang="en-US">
                    <a:noFill/>
                  </a:rPr>
                  <a:t> </a:t>
                </a:r>
              </a:p>
            </p:txBody>
          </p:sp>
        </mc:Fallback>
      </mc:AlternateContent>
      <p:grpSp>
        <p:nvGrpSpPr>
          <p:cNvPr id="16" name="グループ化 15">
            <a:extLst>
              <a:ext uri="{FF2B5EF4-FFF2-40B4-BE49-F238E27FC236}">
                <a16:creationId xmlns:a16="http://schemas.microsoft.com/office/drawing/2014/main" id="{C8256D8B-D523-8940-B7CC-7A21B1B7F0E5}"/>
              </a:ext>
            </a:extLst>
          </p:cNvPr>
          <p:cNvGrpSpPr/>
          <p:nvPr/>
        </p:nvGrpSpPr>
        <p:grpSpPr>
          <a:xfrm>
            <a:off x="817483" y="2952041"/>
            <a:ext cx="4893426" cy="3695333"/>
            <a:chOff x="2125287" y="2952041"/>
            <a:chExt cx="4893426" cy="3695333"/>
          </a:xfrm>
        </p:grpSpPr>
        <p:sp>
          <p:nvSpPr>
            <p:cNvPr id="10" name="角丸四角形 9">
              <a:extLst>
                <a:ext uri="{FF2B5EF4-FFF2-40B4-BE49-F238E27FC236}">
                  <a16:creationId xmlns:a16="http://schemas.microsoft.com/office/drawing/2014/main" id="{045CC4A4-D4EA-CB40-A415-98F9E68A66EC}"/>
                </a:ext>
              </a:extLst>
            </p:cNvPr>
            <p:cNvSpPr/>
            <p:nvPr/>
          </p:nvSpPr>
          <p:spPr>
            <a:xfrm>
              <a:off x="2125287" y="2952041"/>
              <a:ext cx="4893426" cy="3695333"/>
            </a:xfrm>
            <a:prstGeom prst="roundRect">
              <a:avLst>
                <a:gd name="adj" fmla="val 116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57E525B4-46FD-B840-9310-36A25FDD67D9}"/>
                </a:ext>
              </a:extLst>
            </p:cNvPr>
            <p:cNvPicPr>
              <a:picLocks noChangeAspect="1"/>
            </p:cNvPicPr>
            <p:nvPr/>
          </p:nvPicPr>
          <p:blipFill>
            <a:blip r:embed="rId4"/>
            <a:stretch>
              <a:fillRect/>
            </a:stretch>
          </p:blipFill>
          <p:spPr>
            <a:xfrm>
              <a:off x="2403757" y="3217531"/>
              <a:ext cx="4353254" cy="3334949"/>
            </a:xfrm>
            <a:prstGeom prst="rect">
              <a:avLst/>
            </a:prstGeom>
          </p:spPr>
        </p:pic>
        <p:sp>
          <p:nvSpPr>
            <p:cNvPr id="13" name="正方形/長方形 12">
              <a:extLst>
                <a:ext uri="{FF2B5EF4-FFF2-40B4-BE49-F238E27FC236}">
                  <a16:creationId xmlns:a16="http://schemas.microsoft.com/office/drawing/2014/main" id="{DC27437A-5ABB-D54F-8B87-E705C15B6416}"/>
                </a:ext>
              </a:extLst>
            </p:cNvPr>
            <p:cNvSpPr/>
            <p:nvPr/>
          </p:nvSpPr>
          <p:spPr>
            <a:xfrm>
              <a:off x="2755759" y="5869033"/>
              <a:ext cx="1091751" cy="407314"/>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37EA0015-A006-C543-93CE-9ABBEB09E4CF}"/>
                  </a:ext>
                </a:extLst>
              </p:cNvPr>
              <p:cNvSpPr txBox="1"/>
              <p:nvPr/>
            </p:nvSpPr>
            <p:spPr>
              <a:xfrm>
                <a:off x="5855807" y="4291876"/>
                <a:ext cx="2973868" cy="1015663"/>
              </a:xfrm>
              <a:prstGeom prst="rect">
                <a:avLst/>
              </a:prstGeom>
              <a:noFill/>
              <a:ln>
                <a:solidFill>
                  <a:schemeClr val="tx1"/>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altLang="ja-JP" sz="2000" dirty="0">
                    <a:solidFill>
                      <a:prstClr val="black"/>
                    </a:solidFill>
                    <a:cs typeface="Yu Gothic" charset="-128"/>
                  </a:rPr>
                  <a:t>variable </a:t>
                </a:r>
                <a14:m>
                  <m:oMath xmlns:m="http://schemas.openxmlformats.org/officeDocument/2006/math">
                    <m:sSub>
                      <m:sSubPr>
                        <m:ctrlPr>
                          <a:rPr lang="en-US" altLang="ja-JP" sz="2000" i="1" dirty="0" smtClean="0">
                            <a:solidFill>
                              <a:prstClr val="black"/>
                            </a:solidFill>
                            <a:latin typeface="Cambria Math" panose="02040503050406030204" pitchFamily="18" charset="0"/>
                            <a:cs typeface="Yu Gothic" charset="-128"/>
                          </a:rPr>
                        </m:ctrlPr>
                      </m:sSubPr>
                      <m:e>
                        <m:r>
                          <a:rPr lang="en-US" altLang="ja-JP" sz="2000" i="1" dirty="0" smtClean="0">
                            <a:solidFill>
                              <a:prstClr val="black"/>
                            </a:solidFill>
                            <a:latin typeface="Cambria Math" panose="02040503050406030204" pitchFamily="18" charset="0"/>
                            <a:cs typeface="Yu Gothic" charset="-128"/>
                          </a:rPr>
                          <m:t>𝑥</m:t>
                        </m:r>
                      </m:e>
                      <m:sub>
                        <m:r>
                          <a:rPr lang="en-US" altLang="ja-JP" sz="2000" i="1" dirty="0" smtClean="0">
                            <a:solidFill>
                              <a:prstClr val="black"/>
                            </a:solidFill>
                            <a:latin typeface="Cambria Math" panose="02040503050406030204" pitchFamily="18" charset="0"/>
                            <a:cs typeface="Yu Gothic" charset="-128"/>
                          </a:rPr>
                          <m:t>𝑒</m:t>
                        </m:r>
                      </m:sub>
                    </m:sSub>
                  </m:oMath>
                </a14:m>
                <a:r>
                  <a:rPr lang="en-US" altLang="ja-JP" sz="2000" dirty="0">
                    <a:solidFill>
                      <a:prstClr val="black"/>
                    </a:solidFill>
                    <a:cs typeface="Yu Gothic" charset="-128"/>
                  </a:rPr>
                  <a:t> </a:t>
                </a:r>
                <a:r>
                  <a:rPr kumimoji="1" lang="en-US" altLang="ja-JP" sz="2000" b="0" i="0" u="none" strike="noStrike" kern="1200" cap="none" spc="0" normalizeH="0" baseline="0" noProof="0" dirty="0">
                    <a:ln>
                      <a:noFill/>
                    </a:ln>
                    <a:solidFill>
                      <a:prstClr val="black"/>
                    </a:solidFill>
                    <a:effectLst/>
                    <a:uLnTx/>
                    <a:uFillTx/>
                    <a:cs typeface="Yu Gothic" charset="-128"/>
                  </a:rPr>
                  <a:t>means</a:t>
                </a:r>
                <a:br>
                  <a:rPr lang="en-US" altLang="ja-JP" sz="2000" dirty="0">
                    <a:solidFill>
                      <a:prstClr val="black"/>
                    </a:solidFill>
                    <a:cs typeface="Yu Gothic" charset="-128"/>
                  </a:rPr>
                </a:br>
                <a:r>
                  <a:rPr lang="en-US" altLang="ja-JP" sz="2000" dirty="0">
                    <a:solidFill>
                      <a:prstClr val="black"/>
                    </a:solidFill>
                    <a:cs typeface="Yu Gothic" charset="-128"/>
                  </a:rPr>
                  <a:t>a path contains edge </a:t>
                </a:r>
                <a14:m>
                  <m:oMath xmlns:m="http://schemas.openxmlformats.org/officeDocument/2006/math">
                    <m:r>
                      <a:rPr kumimoji="1" lang="en-US" altLang="ja-JP" sz="2000" b="0" i="1" u="none" strike="noStrike" kern="1200" cap="none" spc="0" normalizeH="0" baseline="0" noProof="0" dirty="0" smtClean="0">
                        <a:ln>
                          <a:noFill/>
                        </a:ln>
                        <a:solidFill>
                          <a:prstClr val="black"/>
                        </a:solidFill>
                        <a:effectLst/>
                        <a:uLnTx/>
                        <a:uFillTx/>
                        <a:latin typeface="Cambria Math" panose="02040503050406030204" pitchFamily="18" charset="0"/>
                        <a:cs typeface="Yu Gothic" charset="-128"/>
                      </a:rPr>
                      <m:t>𝑒</m:t>
                    </m:r>
                  </m:oMath>
                </a14:m>
                <a:br>
                  <a:rPr kumimoji="1" lang="en-US" altLang="ja-JP" sz="2000" b="0" u="none" strike="noStrike" kern="1200" cap="none" spc="0" normalizeH="0" baseline="0" noProof="0" dirty="0">
                    <a:ln>
                      <a:noFill/>
                    </a:ln>
                    <a:solidFill>
                      <a:prstClr val="black"/>
                    </a:solidFill>
                    <a:effectLst/>
                    <a:uLnTx/>
                    <a:uFillTx/>
                    <a:cs typeface="Yu Gothic" charset="-128"/>
                  </a:rPr>
                </a:br>
                <a:r>
                  <a:rPr kumimoji="1" lang="ja-JP" altLang="en-US" sz="2000" b="0" i="0" u="none" strike="noStrike" kern="1200" cap="none" spc="0" normalizeH="0" baseline="0" noProof="0">
                    <a:ln>
                      <a:noFill/>
                    </a:ln>
                    <a:solidFill>
                      <a:prstClr val="black"/>
                    </a:solidFill>
                    <a:effectLst/>
                    <a:uLnTx/>
                    <a:uFillTx/>
                    <a:cs typeface="Yu Gothic" charset="-128"/>
                  </a:rPr>
                  <a:t>⇔</a:t>
                </a:r>
                <a:r>
                  <a:rPr kumimoji="1" lang="en-US" altLang="ja-JP" sz="2000" b="0" i="0" u="none" strike="noStrike" kern="1200" cap="none" spc="0" normalizeH="0" baseline="0" noProof="0" dirty="0">
                    <a:ln>
                      <a:noFill/>
                    </a:ln>
                    <a:solidFill>
                      <a:prstClr val="black"/>
                    </a:solidFill>
                    <a:effectLst/>
                    <a:uLnTx/>
                    <a:uFillTx/>
                    <a:cs typeface="Yu Gothic" charset="-128"/>
                  </a:rPr>
                  <a:t> </a:t>
                </a:r>
                <a14:m>
                  <m:oMath xmlns:m="http://schemas.openxmlformats.org/officeDocument/2006/math">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t>𝑥</m:t>
                    </m:r>
                    <m:r>
                      <a:rPr kumimoji="1" lang="en-US" altLang="ja-JP" sz="2000" b="0" i="1" u="none" strike="noStrike" kern="1200" cap="none" spc="0" normalizeH="0" baseline="-25000" noProof="0" smtClean="0">
                        <a:ln>
                          <a:noFill/>
                        </a:ln>
                        <a:solidFill>
                          <a:prstClr val="black"/>
                        </a:solidFill>
                        <a:effectLst/>
                        <a:uLnTx/>
                        <a:uFillTx/>
                        <a:latin typeface="Cambria Math" panose="02040503050406030204" pitchFamily="18" charset="0"/>
                        <a:cs typeface="Yu Gothic" charset="-128"/>
                      </a:rPr>
                      <m:t>𝑒</m:t>
                    </m:r>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Yu Gothic" charset="-128"/>
                      </a:rPr>
                      <m:t>=1</m:t>
                    </m:r>
                  </m:oMath>
                </a14:m>
                <a:endParaRPr kumimoji="1" lang="en-US" altLang="ja-JP" sz="2000" b="0" i="0" u="none" strike="noStrike" kern="1200" cap="none" spc="0" normalizeH="0" baseline="0" noProof="0" dirty="0">
                  <a:ln>
                    <a:noFill/>
                  </a:ln>
                  <a:solidFill>
                    <a:prstClr val="black"/>
                  </a:solidFill>
                  <a:effectLst/>
                  <a:uLnTx/>
                  <a:uFillTx/>
                  <a:cs typeface="Yu Gothic" charset="-128"/>
                </a:endParaRPr>
              </a:p>
            </p:txBody>
          </p:sp>
        </mc:Choice>
        <mc:Fallback xmlns="">
          <p:sp>
            <p:nvSpPr>
              <p:cNvPr id="17" name="テキスト ボックス 16">
                <a:extLst>
                  <a:ext uri="{FF2B5EF4-FFF2-40B4-BE49-F238E27FC236}">
                    <a16:creationId xmlns:a16="http://schemas.microsoft.com/office/drawing/2014/main" id="{37EA0015-A006-C543-93CE-9ABBEB09E4CF}"/>
                  </a:ext>
                </a:extLst>
              </p:cNvPr>
              <p:cNvSpPr txBox="1">
                <a:spLocks noRot="1" noChangeAspect="1" noMove="1" noResize="1" noEditPoints="1" noAdjustHandles="1" noChangeArrowheads="1" noChangeShapeType="1" noTextEdit="1"/>
              </p:cNvSpPr>
              <p:nvPr/>
            </p:nvSpPr>
            <p:spPr>
              <a:xfrm>
                <a:off x="5855807" y="4291876"/>
                <a:ext cx="2973868" cy="1015663"/>
              </a:xfrm>
              <a:prstGeom prst="rect">
                <a:avLst/>
              </a:prstGeom>
              <a:blipFill>
                <a:blip r:embed="rId5"/>
                <a:stretch>
                  <a:fillRect l="-1695" t="-2439" b="-7317"/>
                </a:stretch>
              </a:blipFill>
              <a:ln>
                <a:solidFill>
                  <a:schemeClr val="tx1"/>
                </a:solidFill>
              </a:ln>
            </p:spPr>
            <p:txBody>
              <a:bodyPr/>
              <a:lstStyle/>
              <a:p>
                <a:r>
                  <a:rPr lang="ja-JP" altLang="en-US">
                    <a:noFill/>
                  </a:rPr>
                  <a:t> </a:t>
                </a:r>
              </a:p>
            </p:txBody>
          </p:sp>
        </mc:Fallback>
      </mc:AlternateContent>
      <p:sp>
        <p:nvSpPr>
          <p:cNvPr id="14" name="コンテンツ プレースホルダー 3">
            <a:extLst>
              <a:ext uri="{FF2B5EF4-FFF2-40B4-BE49-F238E27FC236}">
                <a16:creationId xmlns:a16="http://schemas.microsoft.com/office/drawing/2014/main" id="{C753AC34-48A6-5E46-81F9-F333EFBDBA19}"/>
              </a:ext>
            </a:extLst>
          </p:cNvPr>
          <p:cNvSpPr txBox="1">
            <a:spLocks/>
          </p:cNvSpPr>
          <p:nvPr/>
        </p:nvSpPr>
        <p:spPr>
          <a:xfrm>
            <a:off x="628650" y="1099021"/>
            <a:ext cx="7886700" cy="46179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kumimoji="1" sz="2000" kern="1200">
                <a:solidFill>
                  <a:schemeClr val="tx1">
                    <a:lumMod val="85000"/>
                    <a:lumOff val="15000"/>
                  </a:schemeClr>
                </a:solidFill>
                <a:latin typeface="+mn-lt"/>
                <a:ea typeface="Meiryo" panose="020B0604030504040204" pitchFamily="34"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 altLang="ja-JP" sz="2200"/>
              <a:t>Estimate and sieve inefficient edges from the State Transition Graph</a:t>
            </a:r>
            <a:endParaRPr lang="en" altLang="ja-JP" sz="2200" dirty="0"/>
          </a:p>
        </p:txBody>
      </p:sp>
    </p:spTree>
    <p:extLst>
      <p:ext uri="{BB962C8B-B14F-4D97-AF65-F5344CB8AC3E}">
        <p14:creationId xmlns:p14="http://schemas.microsoft.com/office/powerpoint/2010/main" val="45454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8A213-737A-C344-9DF5-04F85FCB1472}"/>
              </a:ext>
            </a:extLst>
          </p:cNvPr>
          <p:cNvSpPr>
            <a:spLocks noGrp="1"/>
          </p:cNvSpPr>
          <p:nvPr>
            <p:ph type="title"/>
          </p:nvPr>
        </p:nvSpPr>
        <p:spPr>
          <a:xfrm>
            <a:off x="628649" y="313172"/>
            <a:ext cx="8683301" cy="553654"/>
          </a:xfrm>
        </p:spPr>
        <p:txBody>
          <a:bodyPr>
            <a:normAutofit/>
          </a:bodyPr>
          <a:lstStyle/>
          <a:p>
            <a:r>
              <a:rPr lang="en" altLang="ja-JP" dirty="0"/>
              <a:t>Reduction of the Search Space and Calculation Time</a:t>
            </a:r>
            <a:endParaRPr kumimoji="1" lang="ja-JP" altLang="en-US"/>
          </a:p>
        </p:txBody>
      </p:sp>
      <p:sp>
        <p:nvSpPr>
          <p:cNvPr id="3" name="スライド番号プレースホルダー 2">
            <a:extLst>
              <a:ext uri="{FF2B5EF4-FFF2-40B4-BE49-F238E27FC236}">
                <a16:creationId xmlns:a16="http://schemas.microsoft.com/office/drawing/2014/main" id="{DFD924FE-F3F9-8540-9C2D-3952914F1228}"/>
              </a:ext>
            </a:extLst>
          </p:cNvPr>
          <p:cNvSpPr>
            <a:spLocks noGrp="1"/>
          </p:cNvSpPr>
          <p:nvPr>
            <p:ph type="sldNum" sz="quarter" idx="10"/>
          </p:nvPr>
        </p:nvSpPr>
        <p:spPr/>
        <p:txBody>
          <a:bodyPr/>
          <a:lstStyle/>
          <a:p>
            <a:fld id="{4E24F90A-FF2F-9F41-89D7-D74261B91ACF}" type="slidenum">
              <a:rPr kumimoji="1" lang="ja-JP" altLang="en-US" smtClean="0"/>
              <a:t>27</a:t>
            </a:fld>
            <a:endParaRPr kumimoji="1" lang="ja-JP" altLang="en-US"/>
          </a:p>
        </p:txBody>
      </p:sp>
      <p:sp>
        <p:nvSpPr>
          <p:cNvPr id="4" name="コンテンツ プレースホルダー 3">
            <a:extLst>
              <a:ext uri="{FF2B5EF4-FFF2-40B4-BE49-F238E27FC236}">
                <a16:creationId xmlns:a16="http://schemas.microsoft.com/office/drawing/2014/main" id="{FC337A29-0229-EB4A-951D-A92EF14708BA}"/>
              </a:ext>
            </a:extLst>
          </p:cNvPr>
          <p:cNvSpPr>
            <a:spLocks noGrp="1"/>
          </p:cNvSpPr>
          <p:nvPr>
            <p:ph sz="quarter" idx="12"/>
          </p:nvPr>
        </p:nvSpPr>
        <p:spPr>
          <a:xfrm>
            <a:off x="628650" y="1099021"/>
            <a:ext cx="7886700" cy="461793"/>
          </a:xfrm>
        </p:spPr>
        <p:txBody>
          <a:bodyPr>
            <a:normAutofit/>
          </a:bodyPr>
          <a:lstStyle/>
          <a:p>
            <a:r>
              <a:rPr lang="en" altLang="ja-JP" sz="2200" dirty="0"/>
              <a:t>Estimate and sieve inefficient edges from the State Transition Graph</a:t>
            </a:r>
          </a:p>
        </p:txBody>
      </p:sp>
      <p:pic>
        <p:nvPicPr>
          <p:cNvPr id="5" name="コンテンツ プレースホルダー 5">
            <a:extLst>
              <a:ext uri="{FF2B5EF4-FFF2-40B4-BE49-F238E27FC236}">
                <a16:creationId xmlns:a16="http://schemas.microsoft.com/office/drawing/2014/main" id="{C312D7E9-996A-6B49-8DD7-1E0B9D1DA2D0}"/>
              </a:ext>
            </a:extLst>
          </p:cNvPr>
          <p:cNvPicPr>
            <a:picLocks noChangeAspect="1"/>
          </p:cNvPicPr>
          <p:nvPr/>
        </p:nvPicPr>
        <p:blipFill>
          <a:blip r:embed="rId3"/>
          <a:stretch>
            <a:fillRect/>
          </a:stretch>
        </p:blipFill>
        <p:spPr>
          <a:xfrm>
            <a:off x="5017474" y="2914111"/>
            <a:ext cx="4084555" cy="363071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F20B994-CF84-4149-8CBD-0B3A1FA552E6}"/>
                  </a:ext>
                </a:extLst>
              </p:cNvPr>
              <p:cNvSpPr txBox="1"/>
              <p:nvPr/>
            </p:nvSpPr>
            <p:spPr>
              <a:xfrm>
                <a:off x="227879" y="3339747"/>
                <a:ext cx="4931950" cy="2959849"/>
              </a:xfrm>
              <a:prstGeom prst="rect">
                <a:avLst/>
              </a:prstGeom>
              <a:noFill/>
            </p:spPr>
            <p:txBody>
              <a:bodyPr wrap="square" rtlCol="0">
                <a:spAutoFit/>
              </a:bodyPr>
              <a:lstStyle/>
              <a:p>
                <a:pPr marL="457200" indent="-457200">
                  <a:buFont typeface="+mj-lt"/>
                  <a:buAutoNum type="arabicPeriod"/>
                </a:pPr>
                <a:r>
                  <a:rPr lang="en" altLang="ja-JP" sz="2200" dirty="0"/>
                  <a:t> Generate</a:t>
                </a:r>
                <a:r>
                  <a:rPr lang="en" altLang="ja-JP" sz="2200" i="1" dirty="0"/>
                  <a:t> Imitation Graph</a:t>
                </a:r>
                <a:br>
                  <a:rPr lang="en" altLang="ja-JP" sz="2200" i="1" dirty="0"/>
                </a:br>
                <a:r>
                  <a:rPr lang="en" altLang="ja-JP" sz="2200" i="1" dirty="0"/>
                  <a:t> </a:t>
                </a:r>
                <a14:m>
                  <m:oMath xmlns:m="http://schemas.openxmlformats.org/officeDocument/2006/math">
                    <m:acc>
                      <m:accPr>
                        <m:chr m:val="̃"/>
                        <m:ctrlPr>
                          <a:rPr lang="en-US" altLang="ja-JP" sz="2200" i="1">
                            <a:latin typeface="Cambria Math" panose="02040503050406030204" pitchFamily="18" charset="0"/>
                          </a:rPr>
                        </m:ctrlPr>
                      </m:accPr>
                      <m:e>
                        <m:r>
                          <a:rPr lang="en-US" altLang="ja-JP" sz="2200" i="1">
                            <a:latin typeface="Cambria Math" panose="02040503050406030204" pitchFamily="18" charset="0"/>
                          </a:rPr>
                          <m:t>𝐺</m:t>
                        </m:r>
                      </m:e>
                    </m:acc>
                    <m:r>
                      <a:rPr lang="en-US" altLang="ja-JP" sz="2200" i="1" dirty="0">
                        <a:latin typeface="Cambria Math" panose="02040503050406030204" pitchFamily="18" charset="0"/>
                      </a:rPr>
                      <m:t>=</m:t>
                    </m:r>
                    <m:d>
                      <m:dPr>
                        <m:ctrlPr>
                          <a:rPr lang="en-US" altLang="ja-JP" sz="2200" i="1" dirty="0">
                            <a:latin typeface="Cambria Math" panose="02040503050406030204" pitchFamily="18" charset="0"/>
                          </a:rPr>
                        </m:ctrlPr>
                      </m:dPr>
                      <m:e>
                        <m:r>
                          <a:rPr lang="en-US" altLang="ja-JP" sz="2200" i="1" dirty="0">
                            <a:latin typeface="Cambria Math" panose="02040503050406030204" pitchFamily="18" charset="0"/>
                          </a:rPr>
                          <m:t>𝑉</m:t>
                        </m:r>
                        <m:r>
                          <a:rPr lang="en-US" altLang="ja-JP" sz="2200" i="1" dirty="0">
                            <a:latin typeface="Cambria Math" panose="02040503050406030204" pitchFamily="18" charset="0"/>
                          </a:rPr>
                          <m:t>, </m:t>
                        </m:r>
                        <m:r>
                          <a:rPr lang="en-US" altLang="ja-JP" sz="2200" i="1" dirty="0">
                            <a:latin typeface="Cambria Math" panose="02040503050406030204" pitchFamily="18" charset="0"/>
                          </a:rPr>
                          <m:t>𝐸</m:t>
                        </m:r>
                        <m:r>
                          <a:rPr lang="en-US" altLang="ja-JP" sz="2200" i="1" dirty="0">
                            <a:latin typeface="Cambria Math" panose="02040503050406030204" pitchFamily="18" charset="0"/>
                          </a:rPr>
                          <m:t>, </m:t>
                        </m:r>
                        <m:acc>
                          <m:accPr>
                            <m:chr m:val="̃"/>
                            <m:ctrlPr>
                              <a:rPr lang="en-US" altLang="ja-JP" sz="2200" i="1" dirty="0">
                                <a:latin typeface="Cambria Math" panose="02040503050406030204" pitchFamily="18" charset="0"/>
                              </a:rPr>
                            </m:ctrlPr>
                          </m:accPr>
                          <m:e>
                            <m:r>
                              <a:rPr lang="en-US" altLang="ja-JP" sz="2200" i="1" dirty="0">
                                <a:latin typeface="Cambria Math" panose="02040503050406030204" pitchFamily="18" charset="0"/>
                              </a:rPr>
                              <m:t>𝑓</m:t>
                            </m:r>
                          </m:e>
                        </m:acc>
                        <m:r>
                          <a:rPr lang="en-US" altLang="ja-JP" sz="2200" i="1" dirty="0">
                            <a:latin typeface="Cambria Math" panose="02040503050406030204" pitchFamily="18" charset="0"/>
                          </a:rPr>
                          <m:t>, </m:t>
                        </m:r>
                        <m:acc>
                          <m:accPr>
                            <m:chr m:val="̃"/>
                            <m:ctrlPr>
                              <a:rPr lang="en-US" altLang="ja-JP" sz="2200" i="1" dirty="0">
                                <a:latin typeface="Cambria Math" panose="02040503050406030204" pitchFamily="18" charset="0"/>
                              </a:rPr>
                            </m:ctrlPr>
                          </m:accPr>
                          <m:e>
                            <m:r>
                              <a:rPr lang="en-US" altLang="ja-JP" sz="2200" i="1" dirty="0">
                                <a:latin typeface="Cambria Math" panose="02040503050406030204" pitchFamily="18" charset="0"/>
                              </a:rPr>
                              <m:t>𝑠</m:t>
                            </m:r>
                          </m:e>
                        </m:acc>
                      </m:e>
                    </m:d>
                  </m:oMath>
                </a14:m>
                <a:r>
                  <a:rPr lang="en-US" altLang="ja-JP" sz="2200" dirty="0"/>
                  <a:t>  where </a:t>
                </a:r>
                <a14:m>
                  <m:oMath xmlns:m="http://schemas.openxmlformats.org/officeDocument/2006/math">
                    <m:acc>
                      <m:accPr>
                        <m:chr m:val="̃"/>
                        <m:ctrlPr>
                          <a:rPr lang="en-US" altLang="ja-JP" sz="2200" i="1">
                            <a:latin typeface="Cambria Math" panose="02040503050406030204" pitchFamily="18" charset="0"/>
                          </a:rPr>
                        </m:ctrlPr>
                      </m:accPr>
                      <m:e>
                        <m:r>
                          <a:rPr lang="en-US" altLang="ja-JP" sz="2200" i="1">
                            <a:latin typeface="Cambria Math" panose="02040503050406030204" pitchFamily="18" charset="0"/>
                          </a:rPr>
                          <m:t>𝑓</m:t>
                        </m:r>
                      </m:e>
                    </m:acc>
                    <m:r>
                      <a:rPr lang="en-US" altLang="ja-JP" sz="2200" i="1" dirty="0">
                        <a:latin typeface="Cambria Math" panose="02040503050406030204" pitchFamily="18" charset="0"/>
                      </a:rPr>
                      <m:t>,</m:t>
                    </m:r>
                    <m:acc>
                      <m:accPr>
                        <m:chr m:val="̃"/>
                        <m:ctrlPr>
                          <a:rPr lang="en-US" altLang="ja-JP" sz="2200" i="1" dirty="0">
                            <a:latin typeface="Cambria Math" panose="02040503050406030204" pitchFamily="18" charset="0"/>
                          </a:rPr>
                        </m:ctrlPr>
                      </m:accPr>
                      <m:e>
                        <m:r>
                          <a:rPr lang="en-US" altLang="ja-JP" sz="2200" i="1" dirty="0">
                            <a:latin typeface="Cambria Math" panose="02040503050406030204" pitchFamily="18" charset="0"/>
                          </a:rPr>
                          <m:t>𝑠</m:t>
                        </m:r>
                      </m:e>
                    </m:acc>
                    <m:r>
                      <a:rPr lang="en-US" altLang="ja-JP" sz="2200" i="1" dirty="0">
                        <a:latin typeface="Cambria Math" panose="02040503050406030204" pitchFamily="18" charset="0"/>
                      </a:rPr>
                      <m:t> </m:t>
                    </m:r>
                  </m:oMath>
                </a14:m>
                <a:r>
                  <a:rPr lang="en-US" altLang="ja-JP" sz="2200" dirty="0"/>
                  <a:t>are </a:t>
                </a:r>
                <a:br>
                  <a:rPr lang="en-US" altLang="ja-JP" sz="2200" dirty="0"/>
                </a:br>
                <a:r>
                  <a:rPr lang="en-US" altLang="ja-JP" sz="2200" dirty="0"/>
                  <a:t> the approximate function of </a:t>
                </a:r>
                <a14:m>
                  <m:oMath xmlns:m="http://schemas.openxmlformats.org/officeDocument/2006/math">
                    <m:r>
                      <a:rPr lang="en-US" altLang="ja-JP" sz="2200" i="1" dirty="0">
                        <a:latin typeface="Cambria Math" panose="02040503050406030204" pitchFamily="18" charset="0"/>
                      </a:rPr>
                      <m:t>𝑓</m:t>
                    </m:r>
                    <m:r>
                      <a:rPr lang="en-US" altLang="ja-JP" sz="2200" i="1" dirty="0">
                        <a:latin typeface="Cambria Math" panose="02040503050406030204" pitchFamily="18" charset="0"/>
                      </a:rPr>
                      <m:t>, </m:t>
                    </m:r>
                    <m:r>
                      <a:rPr lang="en-US" altLang="ja-JP" sz="2200" i="1" dirty="0">
                        <a:latin typeface="Cambria Math" panose="02040503050406030204" pitchFamily="18" charset="0"/>
                      </a:rPr>
                      <m:t>𝑠</m:t>
                    </m:r>
                  </m:oMath>
                </a14:m>
                <a:endParaRPr lang="en-US" altLang="ja-JP" sz="2200" b="0" dirty="0">
                  <a:ea typeface="Cambria Math" panose="02040503050406030204" pitchFamily="18" charset="0"/>
                </a:endParaRPr>
              </a:p>
              <a:p>
                <a:pPr marL="457200" indent="-457200">
                  <a:buFont typeface="+mj-lt"/>
                  <a:buAutoNum type="arabicPeriod"/>
                </a:pPr>
                <a:r>
                  <a:rPr lang="en-US" altLang="ja-JP" sz="2200" b="0" dirty="0">
                    <a:ea typeface="Cambria Math" panose="02040503050406030204" pitchFamily="18" charset="0"/>
                  </a:rPr>
                  <a:t> </a:t>
                </a:r>
                <a14:m>
                  <m:oMath xmlns:m="http://schemas.openxmlformats.org/officeDocument/2006/math">
                    <m:sSub>
                      <m:sSubPr>
                        <m:ctrlPr>
                          <a:rPr lang="en-US" altLang="ja-JP" sz="2200" b="0" i="1" smtClean="0">
                            <a:latin typeface="Cambria Math" panose="02040503050406030204" pitchFamily="18" charset="0"/>
                            <a:ea typeface="Cambria Math" panose="02040503050406030204" pitchFamily="18" charset="0"/>
                          </a:rPr>
                        </m:ctrlPr>
                      </m:sSubPr>
                      <m:e>
                        <m:r>
                          <a:rPr lang="en-US" altLang="ja-JP" sz="2200" i="1" smtClean="0">
                            <a:latin typeface="Cambria Math" panose="02040503050406030204" pitchFamily="18" charset="0"/>
                            <a:ea typeface="Cambria Math" panose="02040503050406030204" pitchFamily="18" charset="0"/>
                          </a:rPr>
                          <m:t>𝒪</m:t>
                        </m:r>
                      </m:e>
                      <m:sub>
                        <m:acc>
                          <m:accPr>
                            <m:chr m:val="̃"/>
                            <m:ctrlPr>
                              <a:rPr lang="en-US" altLang="ja-JP" sz="2200" b="0" i="1" smtClean="0">
                                <a:latin typeface="Cambria Math" panose="02040503050406030204" pitchFamily="18" charset="0"/>
                                <a:ea typeface="Cambria Math" panose="02040503050406030204" pitchFamily="18" charset="0"/>
                              </a:rPr>
                            </m:ctrlPr>
                          </m:accPr>
                          <m:e>
                            <m:r>
                              <a:rPr lang="en-US" altLang="ja-JP" sz="2200" b="0" i="1" smtClean="0">
                                <a:latin typeface="Cambria Math" panose="02040503050406030204" pitchFamily="18" charset="0"/>
                                <a:ea typeface="Cambria Math" panose="02040503050406030204" pitchFamily="18" charset="0"/>
                              </a:rPr>
                              <m:t>𝐺</m:t>
                            </m:r>
                          </m:e>
                        </m:acc>
                      </m:sub>
                    </m:sSub>
                  </m:oMath>
                </a14:m>
                <a:r>
                  <a:rPr lang="en-US" altLang="ja-JP" sz="2200" dirty="0"/>
                  <a:t> </a:t>
                </a:r>
                <a14:m>
                  <m:oMath xmlns:m="http://schemas.openxmlformats.org/officeDocument/2006/math">
                    <m:r>
                      <a:rPr lang="en-US" altLang="ja-JP" sz="2200" b="0" i="1" dirty="0" smtClean="0">
                        <a:latin typeface="Cambria Math" panose="02040503050406030204" pitchFamily="18" charset="0"/>
                      </a:rPr>
                      <m:t>←</m:t>
                    </m:r>
                  </m:oMath>
                </a14:m>
                <a:r>
                  <a:rPr lang="en-US" altLang="ja-JP" sz="2200" dirty="0"/>
                  <a:t> CSP(</a:t>
                </a:r>
                <a14:m>
                  <m:oMath xmlns:m="http://schemas.openxmlformats.org/officeDocument/2006/math">
                    <m:acc>
                      <m:accPr>
                        <m:chr m:val="̃"/>
                        <m:ctrlPr>
                          <a:rPr lang="en-US" altLang="ja-JP" sz="2200" b="0" i="1" smtClean="0">
                            <a:latin typeface="Cambria Math" panose="02040503050406030204" pitchFamily="18" charset="0"/>
                          </a:rPr>
                        </m:ctrlPr>
                      </m:accPr>
                      <m:e>
                        <m:r>
                          <a:rPr lang="en-US" altLang="ja-JP" sz="2200" b="0" i="1" smtClean="0">
                            <a:latin typeface="Cambria Math" panose="02040503050406030204" pitchFamily="18" charset="0"/>
                          </a:rPr>
                          <m:t>𝐺</m:t>
                        </m:r>
                      </m:e>
                    </m:acc>
                    <m:r>
                      <a:rPr lang="en-US" altLang="ja-JP" sz="2200" b="0" i="1" dirty="0" smtClean="0">
                        <a:latin typeface="Cambria Math" panose="02040503050406030204" pitchFamily="18" charset="0"/>
                      </a:rPr>
                      <m:t>)</m:t>
                    </m:r>
                  </m:oMath>
                </a14:m>
                <a:endParaRPr lang="en-US" altLang="ja-JP" sz="2200" dirty="0"/>
              </a:p>
              <a:p>
                <a:pPr marL="457200" indent="-457200">
                  <a:buFont typeface="+mj-lt"/>
                  <a:buAutoNum type="arabicPeriod"/>
                </a:pPr>
                <a:r>
                  <a:rPr lang="en-US" altLang="ja-JP" sz="2200" dirty="0"/>
                  <a:t> </a:t>
                </a:r>
                <a14:m>
                  <m:oMath xmlns:m="http://schemas.openxmlformats.org/officeDocument/2006/math">
                    <m:sSub>
                      <m:sSubPr>
                        <m:ctrlPr>
                          <a:rPr lang="en-US" altLang="ja-JP" sz="2200" i="1" dirty="0" smtClean="0">
                            <a:latin typeface="Cambria Math" panose="02040503050406030204" pitchFamily="18" charset="0"/>
                          </a:rPr>
                        </m:ctrlPr>
                      </m:sSubPr>
                      <m:e>
                        <m:r>
                          <a:rPr lang="en-US" altLang="ja-JP" sz="2200" i="1" dirty="0" smtClean="0">
                            <a:latin typeface="Cambria Math" panose="02040503050406030204" pitchFamily="18" charset="0"/>
                          </a:rPr>
                          <m:t>𝐸</m:t>
                        </m:r>
                      </m:e>
                      <m:sub>
                        <m:r>
                          <a:rPr lang="en-US" altLang="ja-JP" sz="2200" b="0" i="1" dirty="0" smtClean="0">
                            <a:latin typeface="Cambria Math" panose="02040503050406030204" pitchFamily="18" charset="0"/>
                          </a:rPr>
                          <m:t>𝑠</m:t>
                        </m:r>
                      </m:sub>
                    </m:sSub>
                  </m:oMath>
                </a14:m>
                <a:r>
                  <a:rPr lang="en-US" altLang="ja-JP" sz="2200" dirty="0"/>
                  <a:t> = </a:t>
                </a:r>
                <a14:m>
                  <m:oMath xmlns:m="http://schemas.openxmlformats.org/officeDocument/2006/math">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𝑒</m:t>
                    </m:r>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𝐸</m:t>
                    </m:r>
                    <m:r>
                      <a:rPr lang="en-US" altLang="ja-JP" sz="2200" b="0" i="1" smtClean="0">
                        <a:latin typeface="Cambria Math" panose="02040503050406030204" pitchFamily="18" charset="0"/>
                      </a:rPr>
                      <m:t>;</m:t>
                    </m:r>
                  </m:oMath>
                </a14:m>
                <a:r>
                  <a:rPr lang="en-US" altLang="ja-JP" sz="2200" dirty="0"/>
                  <a:t> fixed-</a:t>
                </a:r>
                <a:r>
                  <a:rPr lang="en-US" altLang="ja-JP" sz="2200" i="1" dirty="0"/>
                  <a:t>CSP</a:t>
                </a:r>
                <a14:m>
                  <m:oMath xmlns:m="http://schemas.openxmlformats.org/officeDocument/2006/math">
                    <m:d>
                      <m:dPr>
                        <m:ctrlPr>
                          <a:rPr lang="en-US" altLang="ja-JP" sz="2200" b="0" i="1" dirty="0" smtClean="0">
                            <a:latin typeface="Cambria Math" panose="02040503050406030204" pitchFamily="18" charset="0"/>
                          </a:rPr>
                        </m:ctrlPr>
                      </m:dPr>
                      <m:e>
                        <m:acc>
                          <m:accPr>
                            <m:chr m:val="̃"/>
                            <m:ctrlPr>
                              <a:rPr lang="en-US" altLang="ja-JP" sz="2200" b="0" i="1" dirty="0" smtClean="0">
                                <a:latin typeface="Cambria Math" panose="02040503050406030204" pitchFamily="18" charset="0"/>
                              </a:rPr>
                            </m:ctrlPr>
                          </m:accPr>
                          <m:e>
                            <m:r>
                              <a:rPr lang="en-US" altLang="ja-JP" sz="2200" b="0" i="1" dirty="0" smtClean="0">
                                <a:latin typeface="Cambria Math" panose="02040503050406030204" pitchFamily="18" charset="0"/>
                              </a:rPr>
                              <m:t>𝐺</m:t>
                            </m:r>
                          </m:e>
                        </m:acc>
                        <m:r>
                          <a:rPr lang="en-US" altLang="ja-JP" sz="2200" b="0" i="1" dirty="0" smtClean="0">
                            <a:latin typeface="Cambria Math" panose="02040503050406030204" pitchFamily="18" charset="0"/>
                          </a:rPr>
                          <m:t>,</m:t>
                        </m:r>
                        <m:r>
                          <a:rPr lang="en-US" altLang="ja-JP" sz="2200" i="1" dirty="0">
                            <a:latin typeface="Cambria Math" panose="02040503050406030204" pitchFamily="18" charset="0"/>
                          </a:rPr>
                          <m:t>𝑒</m:t>
                        </m:r>
                      </m:e>
                    </m:d>
                  </m:oMath>
                </a14:m>
                <a:br>
                  <a:rPr lang="en-US" altLang="ja-JP" sz="2200" i="1" dirty="0">
                    <a:latin typeface="Cambria Math" panose="02040503050406030204" pitchFamily="18" charset="0"/>
                  </a:rPr>
                </a:br>
                <a:r>
                  <a:rPr lang="en-US" altLang="ja-JP" sz="2200" i="1" dirty="0">
                    <a:latin typeface="Cambria Math" panose="02040503050406030204" pitchFamily="18" charset="0"/>
                  </a:rPr>
                  <a:t>                         </a:t>
                </a:r>
                <a14:m>
                  <m:oMath xmlns:m="http://schemas.openxmlformats.org/officeDocument/2006/math">
                    <m:r>
                      <a:rPr lang="en-US" altLang="ja-JP" sz="2200" i="1" dirty="0">
                        <a:latin typeface="Cambria Math" panose="02040503050406030204" pitchFamily="18" charset="0"/>
                      </a:rPr>
                      <m:t>≤</m:t>
                    </m:r>
                    <m:r>
                      <a:rPr lang="en-US" altLang="ja-JP" sz="2200" b="0" i="1" dirty="0" smtClean="0">
                        <a:latin typeface="Cambria Math" panose="02040503050406030204" pitchFamily="18" charset="0"/>
                      </a:rPr>
                      <m:t>𝑎𝐶𝑆𝑃</m:t>
                    </m:r>
                    <m:r>
                      <a:rPr lang="en-US" altLang="ja-JP" sz="2200" b="0" i="1" dirty="0" smtClean="0">
                        <a:latin typeface="Cambria Math" panose="02040503050406030204" pitchFamily="18" charset="0"/>
                      </a:rPr>
                      <m:t>(</m:t>
                    </m:r>
                    <m:acc>
                      <m:accPr>
                        <m:chr m:val="̃"/>
                        <m:ctrlPr>
                          <a:rPr lang="en-US" altLang="ja-JP" sz="2200" b="0" i="1" dirty="0" smtClean="0">
                            <a:latin typeface="Cambria Math" panose="02040503050406030204" pitchFamily="18" charset="0"/>
                          </a:rPr>
                        </m:ctrlPr>
                      </m:accPr>
                      <m:e>
                        <m:r>
                          <a:rPr lang="en-US" altLang="ja-JP" sz="2200" b="0" i="1" dirty="0" smtClean="0">
                            <a:latin typeface="Cambria Math" panose="02040503050406030204" pitchFamily="18" charset="0"/>
                          </a:rPr>
                          <m:t>𝐺</m:t>
                        </m:r>
                      </m:e>
                    </m:acc>
                    <m:r>
                      <a:rPr lang="en-US" altLang="ja-JP" sz="2200" b="0" i="1" dirty="0" smtClean="0">
                        <a:latin typeface="Cambria Math" panose="02040503050406030204" pitchFamily="18" charset="0"/>
                      </a:rPr>
                      <m:t>)</m:t>
                    </m:r>
                  </m:oMath>
                </a14:m>
                <a:r>
                  <a:rPr lang="en-US" altLang="ja-JP" sz="2200" dirty="0"/>
                  <a:t> }</a:t>
                </a:r>
              </a:p>
              <a:p>
                <a:pPr marL="457200" indent="-457200">
                  <a:buFont typeface="+mj-lt"/>
                  <a:buAutoNum type="arabicPeriod"/>
                </a:pPr>
                <a:r>
                  <a:rPr lang="en-US" altLang="ja-JP" sz="2200" dirty="0"/>
                  <a:t> Construct </a:t>
                </a:r>
                <a:r>
                  <a:rPr lang="en-US" altLang="ja-JP" sz="2200" i="1" dirty="0"/>
                  <a:t>Sieved State Transition</a:t>
                </a:r>
                <a:br>
                  <a:rPr lang="en-US" altLang="ja-JP" sz="2200" i="1" dirty="0"/>
                </a:br>
                <a:r>
                  <a:rPr lang="en-US" altLang="ja-JP" sz="2200" i="1" dirty="0"/>
                  <a:t> Graph</a:t>
                </a:r>
                <a:r>
                  <a:rPr lang="en-US" altLang="ja-JP" sz="2200" dirty="0"/>
                  <a:t> </a:t>
                </a:r>
                <a14:m>
                  <m:oMath xmlns:m="http://schemas.openxmlformats.org/officeDocument/2006/math">
                    <m:sSub>
                      <m:sSubPr>
                        <m:ctrlPr>
                          <a:rPr lang="en-US" altLang="ja-JP" sz="2200" b="0" i="1" dirty="0" smtClean="0">
                            <a:latin typeface="Cambria Math" panose="02040503050406030204" pitchFamily="18" charset="0"/>
                          </a:rPr>
                        </m:ctrlPr>
                      </m:sSubPr>
                      <m:e>
                        <m:r>
                          <a:rPr lang="en-US" altLang="ja-JP" sz="2200" i="1" dirty="0" smtClean="0">
                            <a:latin typeface="Cambria Math" panose="02040503050406030204" pitchFamily="18" charset="0"/>
                          </a:rPr>
                          <m:t>𝐺</m:t>
                        </m:r>
                      </m:e>
                      <m:sub>
                        <m:r>
                          <a:rPr lang="en-US" altLang="ja-JP" sz="2200" b="0" i="1" dirty="0" smtClean="0">
                            <a:latin typeface="Cambria Math" panose="02040503050406030204" pitchFamily="18" charset="0"/>
                          </a:rPr>
                          <m:t>𝑠</m:t>
                        </m:r>
                      </m:sub>
                    </m:sSub>
                    <m:r>
                      <a:rPr lang="en-US" altLang="ja-JP" sz="2200" i="1" dirty="0">
                        <a:latin typeface="Cambria Math" panose="02040503050406030204" pitchFamily="18" charset="0"/>
                      </a:rPr>
                      <m:t> </m:t>
                    </m:r>
                    <m:r>
                      <a:rPr lang="en-US" altLang="ja-JP" sz="2200" i="1" dirty="0" smtClean="0">
                        <a:latin typeface="Cambria Math" panose="02040503050406030204" pitchFamily="18" charset="0"/>
                      </a:rPr>
                      <m:t>= </m:t>
                    </m:r>
                    <m:d>
                      <m:dPr>
                        <m:ctrlPr>
                          <a:rPr lang="en-US" altLang="ja-JP" sz="2200" i="1" dirty="0" smtClean="0">
                            <a:latin typeface="Cambria Math" panose="02040503050406030204" pitchFamily="18" charset="0"/>
                          </a:rPr>
                        </m:ctrlPr>
                      </m:dPr>
                      <m:e>
                        <m:r>
                          <a:rPr lang="en-US" altLang="ja-JP" sz="2200" i="1" dirty="0" smtClean="0">
                            <a:latin typeface="Cambria Math" panose="02040503050406030204" pitchFamily="18" charset="0"/>
                          </a:rPr>
                          <m:t>𝑉</m:t>
                        </m:r>
                        <m:r>
                          <a:rPr lang="en-US" altLang="ja-JP" sz="2200" i="1" dirty="0" smtClean="0">
                            <a:latin typeface="Cambria Math" panose="02040503050406030204" pitchFamily="18" charset="0"/>
                          </a:rPr>
                          <m:t>, </m:t>
                        </m:r>
                        <m:sSub>
                          <m:sSubPr>
                            <m:ctrlPr>
                              <a:rPr lang="en-US" altLang="ja-JP" sz="2200" i="1" dirty="0" smtClean="0">
                                <a:latin typeface="Cambria Math" panose="02040503050406030204" pitchFamily="18" charset="0"/>
                              </a:rPr>
                            </m:ctrlPr>
                          </m:sSubPr>
                          <m:e>
                            <m:r>
                              <a:rPr lang="en-US" altLang="ja-JP" sz="2200" i="1" dirty="0" smtClean="0">
                                <a:latin typeface="Cambria Math" panose="02040503050406030204" pitchFamily="18" charset="0"/>
                              </a:rPr>
                              <m:t>𝐸</m:t>
                            </m:r>
                          </m:e>
                          <m:sub>
                            <m:r>
                              <a:rPr lang="en-US" altLang="ja-JP" sz="2200" b="0" i="1" dirty="0" smtClean="0">
                                <a:latin typeface="Cambria Math" panose="02040503050406030204" pitchFamily="18" charset="0"/>
                              </a:rPr>
                              <m:t>𝑠</m:t>
                            </m:r>
                          </m:sub>
                        </m:sSub>
                        <m:r>
                          <a:rPr lang="en-US" altLang="ja-JP" sz="2200" i="1" dirty="0" smtClean="0">
                            <a:latin typeface="Cambria Math" panose="02040503050406030204" pitchFamily="18" charset="0"/>
                          </a:rPr>
                          <m:t>, </m:t>
                        </m:r>
                        <m:r>
                          <a:rPr lang="en-US" altLang="ja-JP" sz="2200" i="1" dirty="0" smtClean="0">
                            <a:latin typeface="Cambria Math" panose="02040503050406030204" pitchFamily="18" charset="0"/>
                          </a:rPr>
                          <m:t>𝑓</m:t>
                        </m:r>
                        <m:sSub>
                          <m:sSubPr>
                            <m:ctrlPr>
                              <a:rPr lang="en-US" altLang="ja-JP" sz="2200" b="0" i="1" dirty="0" smtClean="0">
                                <a:latin typeface="Cambria Math" panose="02040503050406030204" pitchFamily="18" charset="0"/>
                              </a:rPr>
                            </m:ctrlPr>
                          </m:sSubPr>
                          <m:e>
                            <m:d>
                              <m:dPr>
                                <m:begChr m:val=""/>
                                <m:endChr m:val="|"/>
                                <m:ctrlPr>
                                  <a:rPr lang="en-US" altLang="ja-JP" sz="2200" b="0" i="1" dirty="0" smtClean="0">
                                    <a:latin typeface="Cambria Math" panose="02040503050406030204" pitchFamily="18" charset="0"/>
                                  </a:rPr>
                                </m:ctrlPr>
                              </m:dPr>
                              <m:e>
                                <m:r>
                                  <a:rPr lang="ja-JP" altLang="en-US">
                                    <a:latin typeface="Cambria Math" panose="02040503050406030204" pitchFamily="18" charset="0"/>
                                  </a:rPr>
                                  <m:t>​</m:t>
                                </m:r>
                              </m:e>
                            </m:d>
                          </m:e>
                          <m:sub>
                            <m:sSub>
                              <m:sSubPr>
                                <m:ctrlPr>
                                  <a:rPr lang="en-US" altLang="ja-JP" sz="2200" b="0" i="1" dirty="0" smtClean="0">
                                    <a:latin typeface="Cambria Math" panose="02040503050406030204" pitchFamily="18" charset="0"/>
                                  </a:rPr>
                                </m:ctrlPr>
                              </m:sSubPr>
                              <m:e>
                                <m:r>
                                  <a:rPr lang="en-US" altLang="ja-JP" sz="2200" b="0" i="1" dirty="0" smtClean="0">
                                    <a:latin typeface="Cambria Math" panose="02040503050406030204" pitchFamily="18" charset="0"/>
                                  </a:rPr>
                                  <m:t>𝐸</m:t>
                                </m:r>
                              </m:e>
                              <m:sub>
                                <m:r>
                                  <a:rPr lang="en-US" altLang="ja-JP" sz="2200" b="0" i="1" dirty="0" smtClean="0">
                                    <a:latin typeface="Cambria Math" panose="02040503050406030204" pitchFamily="18" charset="0"/>
                                  </a:rPr>
                                  <m:t>𝑠</m:t>
                                </m:r>
                              </m:sub>
                            </m:sSub>
                          </m:sub>
                        </m:sSub>
                        <m:r>
                          <a:rPr lang="en-US" altLang="ja-JP" sz="2200" i="1" dirty="0" smtClean="0">
                            <a:latin typeface="Cambria Math" panose="02040503050406030204" pitchFamily="18" charset="0"/>
                          </a:rPr>
                          <m:t>, </m:t>
                        </m:r>
                        <m:r>
                          <a:rPr lang="en-US" altLang="ja-JP" sz="2200" i="1" dirty="0" smtClean="0">
                            <a:latin typeface="Cambria Math" panose="02040503050406030204" pitchFamily="18" charset="0"/>
                          </a:rPr>
                          <m:t>𝑠</m:t>
                        </m:r>
                        <m:sSub>
                          <m:sSubPr>
                            <m:ctrlPr>
                              <a:rPr lang="en-US" altLang="ja-JP" sz="2200" b="0" i="1" dirty="0" smtClean="0">
                                <a:latin typeface="Cambria Math" panose="02040503050406030204" pitchFamily="18" charset="0"/>
                              </a:rPr>
                            </m:ctrlPr>
                          </m:sSubPr>
                          <m:e>
                            <m:d>
                              <m:dPr>
                                <m:begChr m:val=""/>
                                <m:endChr m:val="|"/>
                                <m:ctrlPr>
                                  <a:rPr lang="en-US" altLang="ja-JP" sz="2200" b="0" i="1" dirty="0" smtClean="0">
                                    <a:latin typeface="Cambria Math" panose="02040503050406030204" pitchFamily="18" charset="0"/>
                                  </a:rPr>
                                </m:ctrlPr>
                              </m:dPr>
                              <m:e>
                                <m:r>
                                  <a:rPr lang="ja-JP" altLang="en-US">
                                    <a:latin typeface="Cambria Math" panose="02040503050406030204" pitchFamily="18" charset="0"/>
                                  </a:rPr>
                                  <m:t>​</m:t>
                                </m:r>
                              </m:e>
                            </m:d>
                          </m:e>
                          <m:sub>
                            <m:sSub>
                              <m:sSubPr>
                                <m:ctrlPr>
                                  <a:rPr lang="en-US" altLang="ja-JP" sz="2200" b="0" i="1" dirty="0" smtClean="0">
                                    <a:latin typeface="Cambria Math" panose="02040503050406030204" pitchFamily="18" charset="0"/>
                                  </a:rPr>
                                </m:ctrlPr>
                              </m:sSubPr>
                              <m:e>
                                <m:r>
                                  <a:rPr lang="en-US" altLang="ja-JP" sz="2200" b="0" i="1" dirty="0" smtClean="0">
                                    <a:latin typeface="Cambria Math" panose="02040503050406030204" pitchFamily="18" charset="0"/>
                                  </a:rPr>
                                  <m:t>𝐸</m:t>
                                </m:r>
                              </m:e>
                              <m:sub>
                                <m:r>
                                  <a:rPr lang="en-US" altLang="ja-JP" sz="2200" b="0" i="1" dirty="0" smtClean="0">
                                    <a:latin typeface="Cambria Math" panose="02040503050406030204" pitchFamily="18" charset="0"/>
                                  </a:rPr>
                                  <m:t>𝑠</m:t>
                                </m:r>
                              </m:sub>
                            </m:sSub>
                          </m:sub>
                        </m:sSub>
                      </m:e>
                    </m:d>
                  </m:oMath>
                </a14:m>
                <a:r>
                  <a:rPr lang="en-US" altLang="ja-JP" sz="2200" dirty="0"/>
                  <a:t> </a:t>
                </a:r>
              </a:p>
            </p:txBody>
          </p:sp>
        </mc:Choice>
        <mc:Fallback xmlns="">
          <p:sp>
            <p:nvSpPr>
              <p:cNvPr id="7" name="テキスト ボックス 6">
                <a:extLst>
                  <a:ext uri="{FF2B5EF4-FFF2-40B4-BE49-F238E27FC236}">
                    <a16:creationId xmlns:a16="http://schemas.microsoft.com/office/drawing/2014/main" id="{CF20B994-CF84-4149-8CBD-0B3A1FA552E6}"/>
                  </a:ext>
                </a:extLst>
              </p:cNvPr>
              <p:cNvSpPr txBox="1">
                <a:spLocks noRot="1" noChangeAspect="1" noMove="1" noResize="1" noEditPoints="1" noAdjustHandles="1" noChangeArrowheads="1" noChangeShapeType="1" noTextEdit="1"/>
              </p:cNvSpPr>
              <p:nvPr/>
            </p:nvSpPr>
            <p:spPr>
              <a:xfrm>
                <a:off x="227879" y="3339747"/>
                <a:ext cx="4931950" cy="2959849"/>
              </a:xfrm>
              <a:prstGeom prst="rect">
                <a:avLst/>
              </a:prstGeom>
              <a:blipFill>
                <a:blip r:embed="rId4"/>
                <a:stretch>
                  <a:fillRect l="-1542" t="-1282" b="-256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9DCDFBAB-855A-5845-B740-A6CDBA6B9388}"/>
                  </a:ext>
                </a:extLst>
              </p:cNvPr>
              <p:cNvSpPr txBox="1"/>
              <p:nvPr/>
            </p:nvSpPr>
            <p:spPr>
              <a:xfrm>
                <a:off x="609601" y="1876185"/>
                <a:ext cx="7047635" cy="707886"/>
              </a:xfrm>
              <a:prstGeom prst="rect">
                <a:avLst/>
              </a:prstGeom>
              <a:noFill/>
            </p:spPr>
            <p:txBody>
              <a:bodyPr wrap="none" rtlCol="0">
                <a:spAutoFit/>
              </a:bodyPr>
              <a:lstStyle/>
              <a:p>
                <a14:m>
                  <m:oMath xmlns:m="http://schemas.openxmlformats.org/officeDocument/2006/math">
                    <m:r>
                      <m:rPr>
                        <m:sty m:val="p"/>
                      </m:rPr>
                      <a:rPr kumimoji="1" lang="en-US" altLang="ja-JP" sz="2000" i="0" dirty="0" smtClean="0">
                        <a:latin typeface="Cambria Math" panose="02040503050406030204" pitchFamily="18" charset="0"/>
                      </a:rPr>
                      <m:t>CSP</m:t>
                    </m:r>
                    <m:d>
                      <m:dPr>
                        <m:ctrlPr>
                          <a:rPr kumimoji="1" lang="en-US" altLang="ja-JP" sz="2000" i="1" dirty="0" smtClean="0">
                            <a:latin typeface="Cambria Math" panose="02040503050406030204" pitchFamily="18" charset="0"/>
                          </a:rPr>
                        </m:ctrlPr>
                      </m:dPr>
                      <m:e>
                        <m:r>
                          <a:rPr kumimoji="1" lang="en-US" altLang="ja-JP" sz="2000" i="1" dirty="0" smtClean="0">
                            <a:latin typeface="Cambria Math" panose="02040503050406030204" pitchFamily="18" charset="0"/>
                          </a:rPr>
                          <m:t>𝐺</m:t>
                        </m:r>
                      </m:e>
                    </m:d>
                    <m:r>
                      <a:rPr kumimoji="1" lang="en-US" altLang="ja-JP" sz="2000" i="1" dirty="0" smtClean="0">
                        <a:latin typeface="Cambria Math" panose="02040503050406030204" pitchFamily="18" charset="0"/>
                      </a:rPr>
                      <m:t>≔</m:t>
                    </m:r>
                  </m:oMath>
                </a14:m>
                <a:r>
                  <a:rPr kumimoji="1" lang="en-US" altLang="ja-JP" sz="2000" dirty="0"/>
                  <a:t> Length of the SOC-CSP(constrained shortest path) on </a:t>
                </a:r>
                <a14:m>
                  <m:oMath xmlns:m="http://schemas.openxmlformats.org/officeDocument/2006/math">
                    <m:r>
                      <a:rPr kumimoji="1" lang="en-US" altLang="ja-JP" sz="2000" i="1" dirty="0" smtClean="0">
                        <a:latin typeface="Cambria Math" panose="02040503050406030204" pitchFamily="18" charset="0"/>
                      </a:rPr>
                      <m:t>𝐺</m:t>
                    </m:r>
                  </m:oMath>
                </a14:m>
                <a:endParaRPr kumimoji="1" lang="en-US" altLang="ja-JP" sz="2000" dirty="0"/>
              </a:p>
              <a:p>
                <a:r>
                  <a:rPr lang="en-US" altLang="ja-JP" sz="2000" dirty="0"/>
                  <a:t>fixed-</a:t>
                </a:r>
                <a14:m>
                  <m:oMath xmlns:m="http://schemas.openxmlformats.org/officeDocument/2006/math">
                    <m:r>
                      <m:rPr>
                        <m:sty m:val="p"/>
                      </m:rPr>
                      <a:rPr lang="en-US" altLang="ja-JP" sz="2000" dirty="0">
                        <a:latin typeface="Cambria Math" panose="02040503050406030204" pitchFamily="18" charset="0"/>
                      </a:rPr>
                      <m:t>CSP</m:t>
                    </m:r>
                    <m:d>
                      <m:dPr>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𝐺</m:t>
                        </m:r>
                        <m:r>
                          <a:rPr lang="en-US" altLang="ja-JP" sz="2000" b="0" i="1" dirty="0" smtClean="0">
                            <a:latin typeface="Cambria Math" panose="02040503050406030204" pitchFamily="18" charset="0"/>
                          </a:rPr>
                          <m:t>, </m:t>
                        </m:r>
                        <m:r>
                          <a:rPr lang="en-US" altLang="ja-JP" sz="2000" b="0" i="1" dirty="0" smtClean="0">
                            <a:latin typeface="Cambria Math" panose="02040503050406030204" pitchFamily="18" charset="0"/>
                          </a:rPr>
                          <m:t>𝑒</m:t>
                        </m:r>
                      </m:e>
                    </m:d>
                    <m:r>
                      <a:rPr lang="en-US" altLang="ja-JP" sz="2000" i="1" dirty="0">
                        <a:latin typeface="Cambria Math" panose="02040503050406030204" pitchFamily="18" charset="0"/>
                      </a:rPr>
                      <m:t>≔</m:t>
                    </m:r>
                  </m:oMath>
                </a14:m>
                <a:r>
                  <a:rPr lang="en-US" altLang="ja-JP" sz="2000" dirty="0"/>
                  <a:t> Length of the SOC-CSP including edge </a:t>
                </a:r>
                <a14:m>
                  <m:oMath xmlns:m="http://schemas.openxmlformats.org/officeDocument/2006/math">
                    <m:r>
                      <a:rPr lang="en-US" altLang="ja-JP" sz="2000" i="1" dirty="0" smtClean="0">
                        <a:latin typeface="Cambria Math" panose="02040503050406030204" pitchFamily="18" charset="0"/>
                      </a:rPr>
                      <m:t>𝑒</m:t>
                    </m:r>
                  </m:oMath>
                </a14:m>
                <a:r>
                  <a:rPr lang="en-US" altLang="ja-JP" sz="2000" dirty="0"/>
                  <a:t> on </a:t>
                </a:r>
                <a14:m>
                  <m:oMath xmlns:m="http://schemas.openxmlformats.org/officeDocument/2006/math">
                    <m:r>
                      <a:rPr lang="en-US" altLang="ja-JP" sz="2000" i="1" dirty="0">
                        <a:latin typeface="Cambria Math" panose="02040503050406030204" pitchFamily="18" charset="0"/>
                      </a:rPr>
                      <m:t>𝐺</m:t>
                    </m:r>
                  </m:oMath>
                </a14:m>
                <a:r>
                  <a:rPr lang="en-US" altLang="ja-JP" sz="2000" dirty="0"/>
                  <a:t> </a:t>
                </a:r>
              </a:p>
            </p:txBody>
          </p:sp>
        </mc:Choice>
        <mc:Fallback xmlns="">
          <p:sp>
            <p:nvSpPr>
              <p:cNvPr id="8" name="テキスト ボックス 7">
                <a:extLst>
                  <a:ext uri="{FF2B5EF4-FFF2-40B4-BE49-F238E27FC236}">
                    <a16:creationId xmlns:a16="http://schemas.microsoft.com/office/drawing/2014/main" id="{9DCDFBAB-855A-5845-B740-A6CDBA6B9388}"/>
                  </a:ext>
                </a:extLst>
              </p:cNvPr>
              <p:cNvSpPr txBox="1">
                <a:spLocks noRot="1" noChangeAspect="1" noMove="1" noResize="1" noEditPoints="1" noAdjustHandles="1" noChangeArrowheads="1" noChangeShapeType="1" noTextEdit="1"/>
              </p:cNvSpPr>
              <p:nvPr/>
            </p:nvSpPr>
            <p:spPr>
              <a:xfrm>
                <a:off x="609601" y="1876185"/>
                <a:ext cx="7047635" cy="707886"/>
              </a:xfrm>
              <a:prstGeom prst="rect">
                <a:avLst/>
              </a:prstGeom>
              <a:blipFill>
                <a:blip r:embed="rId5"/>
                <a:stretch>
                  <a:fillRect l="-901" t="-5357" b="-1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CA19317-88A8-A947-8535-688C1A54F60A}"/>
                  </a:ext>
                </a:extLst>
              </p:cNvPr>
              <p:cNvSpPr txBox="1"/>
              <p:nvPr/>
            </p:nvSpPr>
            <p:spPr>
              <a:xfrm>
                <a:off x="262680" y="6144718"/>
                <a:ext cx="2718436" cy="400110"/>
              </a:xfrm>
              <a:prstGeom prst="rect">
                <a:avLst/>
              </a:prstGeom>
              <a:noFill/>
            </p:spPr>
            <p:txBody>
              <a:bodyPr wrap="none" rtlCol="0">
                <a:spAutoFit/>
              </a:bodyPr>
              <a:lstStyle/>
              <a:p>
                <a14:m>
                  <m:oMath xmlns:m="http://schemas.openxmlformats.org/officeDocument/2006/math">
                    <m:r>
                      <a:rPr kumimoji="1" lang="en-US" altLang="ja-JP" sz="2000" i="1" dirty="0" smtClean="0">
                        <a:latin typeface="Cambria Math" panose="02040503050406030204" pitchFamily="18" charset="0"/>
                      </a:rPr>
                      <m:t>𝑎</m:t>
                    </m:r>
                    <m:r>
                      <a:rPr kumimoji="1" lang="en-US" altLang="ja-JP" sz="2000" b="0" i="1" dirty="0" smtClean="0">
                        <a:latin typeface="Cambria Math" panose="02040503050406030204" pitchFamily="18" charset="0"/>
                      </a:rPr>
                      <m:t>⋯</m:t>
                    </m:r>
                  </m:oMath>
                </a14:m>
                <a:r>
                  <a:rPr kumimoji="1" lang="en-US" altLang="ja-JP" sz="2000" dirty="0"/>
                  <a:t> reducing parameter</a:t>
                </a:r>
                <a:endParaRPr kumimoji="1" lang="ja-JP" altLang="en-US" sz="2000"/>
              </a:p>
            </p:txBody>
          </p:sp>
        </mc:Choice>
        <mc:Fallback xmlns="">
          <p:sp>
            <p:nvSpPr>
              <p:cNvPr id="10" name="テキスト ボックス 9">
                <a:extLst>
                  <a:ext uri="{FF2B5EF4-FFF2-40B4-BE49-F238E27FC236}">
                    <a16:creationId xmlns:a16="http://schemas.microsoft.com/office/drawing/2014/main" id="{5CA19317-88A8-A947-8535-688C1A54F60A}"/>
                  </a:ext>
                </a:extLst>
              </p:cNvPr>
              <p:cNvSpPr txBox="1">
                <a:spLocks noRot="1" noChangeAspect="1" noMove="1" noResize="1" noEditPoints="1" noAdjustHandles="1" noChangeArrowheads="1" noChangeShapeType="1" noTextEdit="1"/>
              </p:cNvSpPr>
              <p:nvPr/>
            </p:nvSpPr>
            <p:spPr>
              <a:xfrm>
                <a:off x="262680" y="6144718"/>
                <a:ext cx="2718436" cy="400110"/>
              </a:xfrm>
              <a:prstGeom prst="rect">
                <a:avLst/>
              </a:prstGeom>
              <a:blipFill>
                <a:blip r:embed="rId6"/>
                <a:stretch>
                  <a:fillRect t="-9375" r="-930" b="-25000"/>
                </a:stretch>
              </a:blipFill>
            </p:spPr>
            <p:txBody>
              <a:bodyPr/>
              <a:lstStyle/>
              <a:p>
                <a:r>
                  <a:rPr lang="ja-JP" altLang="en-US">
                    <a:noFill/>
                  </a:rPr>
                  <a:t> </a:t>
                </a:r>
              </a:p>
            </p:txBody>
          </p:sp>
        </mc:Fallback>
      </mc:AlternateContent>
      <p:sp>
        <p:nvSpPr>
          <p:cNvPr id="11" name="下矢印 10">
            <a:extLst>
              <a:ext uri="{FF2B5EF4-FFF2-40B4-BE49-F238E27FC236}">
                <a16:creationId xmlns:a16="http://schemas.microsoft.com/office/drawing/2014/main" id="{73D2828F-3A81-4A4F-AF38-6A2619F652A5}"/>
              </a:ext>
            </a:extLst>
          </p:cNvPr>
          <p:cNvSpPr/>
          <p:nvPr/>
        </p:nvSpPr>
        <p:spPr>
          <a:xfrm>
            <a:off x="6797967" y="4646194"/>
            <a:ext cx="523567" cy="497780"/>
          </a:xfrm>
          <a:prstGeom prst="downArrow">
            <a:avLst/>
          </a:prstGeom>
          <a:pattFill prst="dkDnDiag">
            <a:fgClr>
              <a:schemeClr val="bg1">
                <a:lumMod val="50000"/>
              </a:schemeClr>
            </a:fgClr>
            <a:bgClr>
              <a:schemeClr val="bg1"/>
            </a:bgClr>
          </a:pattFill>
          <a:ln>
            <a:solidFill>
              <a:schemeClr val="tx1"/>
            </a:solidFill>
          </a:ln>
          <a:effectLst>
            <a:glow rad="114300">
              <a:schemeClr val="bg1">
                <a:alpha val="52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6F25C3E-4CF8-2349-A4DD-88F43076A598}"/>
              </a:ext>
            </a:extLst>
          </p:cNvPr>
          <p:cNvSpPr txBox="1"/>
          <p:nvPr/>
        </p:nvSpPr>
        <p:spPr>
          <a:xfrm>
            <a:off x="262680" y="2810749"/>
            <a:ext cx="3590214" cy="461665"/>
          </a:xfrm>
          <a:prstGeom prst="rect">
            <a:avLst/>
          </a:prstGeom>
          <a:noFill/>
        </p:spPr>
        <p:txBody>
          <a:bodyPr wrap="none" rtlCol="0">
            <a:spAutoFit/>
          </a:bodyPr>
          <a:lstStyle/>
          <a:p>
            <a:r>
              <a:rPr kumimoji="1" lang="en-US" altLang="ja-JP" sz="2400" b="1" dirty="0"/>
              <a:t>Procedure of Sieving </a:t>
            </a:r>
            <a:r>
              <a:rPr lang="en-US" altLang="ja-JP" sz="2400" b="1" dirty="0"/>
              <a:t>E</a:t>
            </a:r>
            <a:r>
              <a:rPr kumimoji="1" lang="en-US" altLang="ja-JP" sz="2400" b="1" dirty="0"/>
              <a:t>dges</a:t>
            </a:r>
            <a:endParaRPr kumimoji="1" lang="ja-JP" altLang="en-US" sz="2400" b="1"/>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DEC3B4D-2CA2-B148-842F-D42B483DB70F}"/>
                  </a:ext>
                </a:extLst>
              </p:cNvPr>
              <p:cNvSpPr txBox="1"/>
              <p:nvPr/>
            </p:nvSpPr>
            <p:spPr>
              <a:xfrm>
                <a:off x="5036135" y="2970415"/>
                <a:ext cx="3908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𝐸</m:t>
                      </m:r>
                    </m:oMath>
                  </m:oMathPara>
                </a14:m>
                <a:endParaRPr kumimoji="1" lang="ja-JP" altLang="en-US"/>
              </a:p>
            </p:txBody>
          </p:sp>
        </mc:Choice>
        <mc:Fallback xmlns="">
          <p:sp>
            <p:nvSpPr>
              <p:cNvPr id="6" name="テキスト ボックス 5">
                <a:extLst>
                  <a:ext uri="{FF2B5EF4-FFF2-40B4-BE49-F238E27FC236}">
                    <a16:creationId xmlns:a16="http://schemas.microsoft.com/office/drawing/2014/main" id="{FDEC3B4D-2CA2-B148-842F-D42B483DB70F}"/>
                  </a:ext>
                </a:extLst>
              </p:cNvPr>
              <p:cNvSpPr txBox="1">
                <a:spLocks noRot="1" noChangeAspect="1" noMove="1" noResize="1" noEditPoints="1" noAdjustHandles="1" noChangeArrowheads="1" noChangeShapeType="1" noTextEdit="1"/>
              </p:cNvSpPr>
              <p:nvPr/>
            </p:nvSpPr>
            <p:spPr>
              <a:xfrm>
                <a:off x="5036135" y="2970415"/>
                <a:ext cx="390876"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2A3EC0EE-E688-054E-8EFD-3AB5C286D3E7}"/>
                  </a:ext>
                </a:extLst>
              </p:cNvPr>
              <p:cNvSpPr txBox="1"/>
              <p:nvPr/>
            </p:nvSpPr>
            <p:spPr>
              <a:xfrm>
                <a:off x="5036135" y="4774642"/>
                <a:ext cx="464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𝑠</m:t>
                          </m:r>
                        </m:sub>
                      </m:sSub>
                    </m:oMath>
                  </m:oMathPara>
                </a14:m>
                <a:endParaRPr kumimoji="1" lang="ja-JP" altLang="en-US"/>
              </a:p>
            </p:txBody>
          </p:sp>
        </mc:Choice>
        <mc:Fallback xmlns="">
          <p:sp>
            <p:nvSpPr>
              <p:cNvPr id="13" name="テキスト ボックス 12">
                <a:extLst>
                  <a:ext uri="{FF2B5EF4-FFF2-40B4-BE49-F238E27FC236}">
                    <a16:creationId xmlns:a16="http://schemas.microsoft.com/office/drawing/2014/main" id="{2A3EC0EE-E688-054E-8EFD-3AB5C286D3E7}"/>
                  </a:ext>
                </a:extLst>
              </p:cNvPr>
              <p:cNvSpPr txBox="1">
                <a:spLocks noRot="1" noChangeAspect="1" noMove="1" noResize="1" noEditPoints="1" noAdjustHandles="1" noChangeArrowheads="1" noChangeShapeType="1" noTextEdit="1"/>
              </p:cNvSpPr>
              <p:nvPr/>
            </p:nvSpPr>
            <p:spPr>
              <a:xfrm>
                <a:off x="5036135" y="4774642"/>
                <a:ext cx="464230" cy="369332"/>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6512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スクリーンショット が含まれている画像&#10;&#10;自動的に生成された説明">
            <a:extLst>
              <a:ext uri="{FF2B5EF4-FFF2-40B4-BE49-F238E27FC236}">
                <a16:creationId xmlns:a16="http://schemas.microsoft.com/office/drawing/2014/main" id="{AA3EA7A2-2875-5E4B-A46E-4772FD304C06}"/>
              </a:ext>
            </a:extLst>
          </p:cNvPr>
          <p:cNvPicPr>
            <a:picLocks noChangeAspect="1"/>
          </p:cNvPicPr>
          <p:nvPr/>
        </p:nvPicPr>
        <p:blipFill>
          <a:blip r:embed="rId3"/>
          <a:stretch>
            <a:fillRect/>
          </a:stretch>
        </p:blipFill>
        <p:spPr>
          <a:xfrm>
            <a:off x="0" y="1844045"/>
            <a:ext cx="9144000" cy="4666855"/>
          </a:xfrm>
          <a:prstGeom prst="rect">
            <a:avLst/>
          </a:prstGeom>
        </p:spPr>
      </p:pic>
      <p:sp>
        <p:nvSpPr>
          <p:cNvPr id="2" name="タイトル 1">
            <a:extLst>
              <a:ext uri="{FF2B5EF4-FFF2-40B4-BE49-F238E27FC236}">
                <a16:creationId xmlns:a16="http://schemas.microsoft.com/office/drawing/2014/main" id="{C078A213-737A-C344-9DF5-04F85FCB1472}"/>
              </a:ext>
            </a:extLst>
          </p:cNvPr>
          <p:cNvSpPr>
            <a:spLocks noGrp="1"/>
          </p:cNvSpPr>
          <p:nvPr>
            <p:ph type="title"/>
          </p:nvPr>
        </p:nvSpPr>
        <p:spPr>
          <a:xfrm>
            <a:off x="628649" y="313172"/>
            <a:ext cx="8683301" cy="553654"/>
          </a:xfrm>
        </p:spPr>
        <p:txBody>
          <a:bodyPr>
            <a:normAutofit/>
          </a:bodyPr>
          <a:lstStyle/>
          <a:p>
            <a:r>
              <a:rPr lang="en" altLang="ja-JP" dirty="0"/>
              <a:t>Reduction of the Search Space and Calculation Time</a:t>
            </a:r>
            <a:endParaRPr kumimoji="1" lang="ja-JP" altLang="en-US"/>
          </a:p>
        </p:txBody>
      </p:sp>
      <p:sp>
        <p:nvSpPr>
          <p:cNvPr id="3" name="スライド番号プレースホルダー 2">
            <a:extLst>
              <a:ext uri="{FF2B5EF4-FFF2-40B4-BE49-F238E27FC236}">
                <a16:creationId xmlns:a16="http://schemas.microsoft.com/office/drawing/2014/main" id="{DFD924FE-F3F9-8540-9C2D-3952914F1228}"/>
              </a:ext>
            </a:extLst>
          </p:cNvPr>
          <p:cNvSpPr>
            <a:spLocks noGrp="1"/>
          </p:cNvSpPr>
          <p:nvPr>
            <p:ph type="sldNum" sz="quarter" idx="10"/>
          </p:nvPr>
        </p:nvSpPr>
        <p:spPr/>
        <p:txBody>
          <a:bodyPr/>
          <a:lstStyle/>
          <a:p>
            <a:fld id="{4E24F90A-FF2F-9F41-89D7-D74261B91ACF}" type="slidenum">
              <a:rPr kumimoji="1" lang="ja-JP" altLang="en-US" smtClean="0"/>
              <a:t>28</a:t>
            </a:fld>
            <a:endParaRPr kumimoji="1" lang="ja-JP" altLang="en-US"/>
          </a:p>
        </p:txBody>
      </p:sp>
      <p:sp>
        <p:nvSpPr>
          <p:cNvPr id="9" name="コンテンツ プレースホルダー 3">
            <a:extLst>
              <a:ext uri="{FF2B5EF4-FFF2-40B4-BE49-F238E27FC236}">
                <a16:creationId xmlns:a16="http://schemas.microsoft.com/office/drawing/2014/main" id="{AD0C33E4-E393-4C4D-B925-490A9D6C3A88}"/>
              </a:ext>
            </a:extLst>
          </p:cNvPr>
          <p:cNvSpPr>
            <a:spLocks noGrp="1"/>
          </p:cNvSpPr>
          <p:nvPr>
            <p:ph sz="quarter" idx="12"/>
          </p:nvPr>
        </p:nvSpPr>
        <p:spPr>
          <a:xfrm>
            <a:off x="628650" y="1099021"/>
            <a:ext cx="7886700" cy="745024"/>
          </a:xfrm>
        </p:spPr>
        <p:txBody>
          <a:bodyPr>
            <a:normAutofit/>
          </a:bodyPr>
          <a:lstStyle/>
          <a:p>
            <a:r>
              <a:rPr lang="en" altLang="ja-JP" sz="2200" dirty="0"/>
              <a:t>A result of Sieve Algorithm </a:t>
            </a:r>
          </a:p>
        </p:txBody>
      </p:sp>
      <p:sp>
        <p:nvSpPr>
          <p:cNvPr id="5" name="四角形吹き出し 4">
            <a:extLst>
              <a:ext uri="{FF2B5EF4-FFF2-40B4-BE49-F238E27FC236}">
                <a16:creationId xmlns:a16="http://schemas.microsoft.com/office/drawing/2014/main" id="{D0AA62E2-94F3-404D-9D34-FD981D414CDF}"/>
              </a:ext>
            </a:extLst>
          </p:cNvPr>
          <p:cNvSpPr/>
          <p:nvPr/>
        </p:nvSpPr>
        <p:spPr>
          <a:xfrm>
            <a:off x="4600573" y="4575350"/>
            <a:ext cx="2428875" cy="1669406"/>
          </a:xfrm>
          <a:prstGeom prst="wedgeRectCallout">
            <a:avLst>
              <a:gd name="adj1" fmla="val -49421"/>
              <a:gd name="adj2" fmla="val -6287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altLang="ja-JP" sz="2200" dirty="0">
                <a:solidFill>
                  <a:schemeClr val="tx1">
                    <a:lumMod val="85000"/>
                    <a:lumOff val="15000"/>
                  </a:schemeClr>
                </a:solidFill>
              </a:rPr>
              <a:t># remained edges</a:t>
            </a:r>
          </a:p>
          <a:p>
            <a:r>
              <a:rPr lang="en" altLang="ja-JP" sz="2200" dirty="0">
                <a:solidFill>
                  <a:schemeClr val="tx1">
                    <a:lumMod val="85000"/>
                    <a:lumOff val="15000"/>
                  </a:schemeClr>
                </a:solidFill>
              </a:rPr>
              <a:t>/ # edge of Imitation Graph</a:t>
            </a:r>
          </a:p>
          <a:p>
            <a:r>
              <a:rPr lang="en" altLang="ja-JP" sz="2200" dirty="0">
                <a:solidFill>
                  <a:schemeClr val="tx1">
                    <a:lumMod val="85000"/>
                    <a:lumOff val="15000"/>
                  </a:schemeClr>
                </a:solidFill>
              </a:rPr>
              <a:t>( = # edge of STG)</a:t>
            </a:r>
          </a:p>
        </p:txBody>
      </p:sp>
      <p:sp>
        <p:nvSpPr>
          <p:cNvPr id="8" name="四角形吹き出し 7">
            <a:extLst>
              <a:ext uri="{FF2B5EF4-FFF2-40B4-BE49-F238E27FC236}">
                <a16:creationId xmlns:a16="http://schemas.microsoft.com/office/drawing/2014/main" id="{04BE41B5-B1CB-714D-93A8-CAED674D8264}"/>
              </a:ext>
            </a:extLst>
          </p:cNvPr>
          <p:cNvSpPr/>
          <p:nvPr/>
        </p:nvSpPr>
        <p:spPr>
          <a:xfrm>
            <a:off x="7175896" y="4575350"/>
            <a:ext cx="1821656" cy="1068211"/>
          </a:xfrm>
          <a:prstGeom prst="wedgeRectCallout">
            <a:avLst>
              <a:gd name="adj1" fmla="val -20602"/>
              <a:gd name="adj2" fmla="val -7318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sz="2200" dirty="0">
                <a:solidFill>
                  <a:schemeClr val="tx1">
                    <a:lumMod val="85000"/>
                    <a:lumOff val="15000"/>
                  </a:schemeClr>
                </a:solidFill>
              </a:rPr>
              <a:t>Total calculation time</a:t>
            </a:r>
          </a:p>
        </p:txBody>
      </p:sp>
      <p:sp>
        <p:nvSpPr>
          <p:cNvPr id="4" name="下カーブ矢印 3">
            <a:extLst>
              <a:ext uri="{FF2B5EF4-FFF2-40B4-BE49-F238E27FC236}">
                <a16:creationId xmlns:a16="http://schemas.microsoft.com/office/drawing/2014/main" id="{CD758206-7139-AA42-8250-41737592C3EB}"/>
              </a:ext>
            </a:extLst>
          </p:cNvPr>
          <p:cNvSpPr/>
          <p:nvPr/>
        </p:nvSpPr>
        <p:spPr>
          <a:xfrm rot="5400000">
            <a:off x="8542812" y="3632001"/>
            <a:ext cx="562708" cy="346772"/>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0" name="下カーブ矢印 9">
            <a:extLst>
              <a:ext uri="{FF2B5EF4-FFF2-40B4-BE49-F238E27FC236}">
                <a16:creationId xmlns:a16="http://schemas.microsoft.com/office/drawing/2014/main" id="{206BEF80-3608-A144-B47D-09725E32E624}"/>
              </a:ext>
            </a:extLst>
          </p:cNvPr>
          <p:cNvSpPr/>
          <p:nvPr/>
        </p:nvSpPr>
        <p:spPr>
          <a:xfrm flipH="1">
            <a:off x="3880144" y="3350647"/>
            <a:ext cx="562708" cy="346772"/>
          </a:xfrm>
          <a:prstGeom prst="curvedDownArrow">
            <a:avLst/>
          </a:prstGeom>
          <a:scene3d>
            <a:camera prst="orthographicFront">
              <a:rot lat="0" lon="0" rev="0"/>
            </a:camera>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89450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407CB-DE4C-E44C-9658-D0C32BE5B2EE}"/>
              </a:ext>
            </a:extLst>
          </p:cNvPr>
          <p:cNvSpPr>
            <a:spLocks noGrp="1"/>
          </p:cNvSpPr>
          <p:nvPr>
            <p:ph type="title"/>
          </p:nvPr>
        </p:nvSpPr>
        <p:spPr>
          <a:xfrm>
            <a:off x="628650" y="313172"/>
            <a:ext cx="7886700" cy="553654"/>
          </a:xfrm>
        </p:spPr>
        <p:txBody>
          <a:bodyPr/>
          <a:lstStyle/>
          <a:p>
            <a:r>
              <a:rPr kumimoji="1" lang="en-US" altLang="ja-JP" dirty="0"/>
              <a:t>Outline</a:t>
            </a:r>
            <a:endParaRPr kumimoji="1" lang="ja-JP" altLang="en-US"/>
          </a:p>
        </p:txBody>
      </p:sp>
      <p:sp>
        <p:nvSpPr>
          <p:cNvPr id="3" name="スライド番号プレースホルダー 2">
            <a:extLst>
              <a:ext uri="{FF2B5EF4-FFF2-40B4-BE49-F238E27FC236}">
                <a16:creationId xmlns:a16="http://schemas.microsoft.com/office/drawing/2014/main" id="{3EC27F1D-8AB7-1B4F-97F1-96424412F14D}"/>
              </a:ext>
            </a:extLst>
          </p:cNvPr>
          <p:cNvSpPr>
            <a:spLocks noGrp="1"/>
          </p:cNvSpPr>
          <p:nvPr>
            <p:ph type="sldNum" sz="quarter" idx="10"/>
          </p:nvPr>
        </p:nvSpPr>
        <p:spPr/>
        <p:txBody>
          <a:bodyPr/>
          <a:lstStyle/>
          <a:p>
            <a:fld id="{4E24F90A-FF2F-9F41-89D7-D74261B91ACF}" type="slidenum">
              <a:rPr kumimoji="1" lang="ja-JP" altLang="en-US" smtClean="0"/>
              <a:t>29</a:t>
            </a:fld>
            <a:endParaRPr kumimoji="1" lang="ja-JP" altLang="en-US"/>
          </a:p>
        </p:txBody>
      </p:sp>
      <p:sp>
        <p:nvSpPr>
          <p:cNvPr id="4" name="コンテンツ プレースホルダー 3">
            <a:extLst>
              <a:ext uri="{FF2B5EF4-FFF2-40B4-BE49-F238E27FC236}">
                <a16:creationId xmlns:a16="http://schemas.microsoft.com/office/drawing/2014/main" id="{E01931FB-D3F6-C940-B3F4-2D64B91A26F5}"/>
              </a:ext>
            </a:extLst>
          </p:cNvPr>
          <p:cNvSpPr>
            <a:spLocks noGrp="1"/>
          </p:cNvSpPr>
          <p:nvPr>
            <p:ph sz="quarter" idx="12"/>
          </p:nvPr>
        </p:nvSpPr>
        <p:spPr>
          <a:xfrm>
            <a:off x="628649" y="1625435"/>
            <a:ext cx="8409333" cy="4223116"/>
          </a:xfrm>
        </p:spPr>
        <p:txBody>
          <a:bodyPr>
            <a:normAutofit/>
          </a:bodyPr>
          <a:lstStyle/>
          <a:p>
            <a:pPr marL="342900" indent="-342900">
              <a:buFont typeface="+mj-lt"/>
              <a:buAutoNum type="arabicPeriod"/>
            </a:pPr>
            <a:r>
              <a:rPr lang="en" altLang="ja-JP" sz="2600" dirty="0">
                <a:solidFill>
                  <a:schemeClr val="bg1">
                    <a:lumMod val="65000"/>
                  </a:schemeClr>
                </a:solidFill>
              </a:rPr>
              <a:t>Background and Problem Setting</a:t>
            </a:r>
          </a:p>
          <a:p>
            <a:pPr marL="342900" indent="-342900">
              <a:buFont typeface="+mj-lt"/>
              <a:buAutoNum type="arabicPeriod"/>
            </a:pPr>
            <a:endParaRPr lang="en" altLang="ja-JP" sz="2600" dirty="0"/>
          </a:p>
          <a:p>
            <a:pPr marL="342900" indent="-342900">
              <a:buFont typeface="+mj-lt"/>
              <a:buAutoNum type="arabicPeriod"/>
            </a:pPr>
            <a:r>
              <a:rPr lang="en" altLang="ja-JP" sz="2600" dirty="0">
                <a:solidFill>
                  <a:schemeClr val="bg1">
                    <a:lumMod val="65000"/>
                  </a:schemeClr>
                </a:solidFill>
              </a:rPr>
              <a:t>Our Proposed Algorithm</a:t>
            </a:r>
          </a:p>
          <a:p>
            <a:pPr marL="857250" lvl="1" indent="-342900">
              <a:buFont typeface="+mj-lt"/>
              <a:buAutoNum type="arabicPeriod"/>
            </a:pPr>
            <a:r>
              <a:rPr lang="en" altLang="ja-JP" sz="2400" dirty="0">
                <a:solidFill>
                  <a:schemeClr val="bg1">
                    <a:lumMod val="65000"/>
                  </a:schemeClr>
                </a:solidFill>
              </a:rPr>
              <a:t>Local Optimization (Optimize in a part of Driving Cycle)</a:t>
            </a:r>
          </a:p>
          <a:p>
            <a:pPr marL="857250" lvl="1" indent="-342900">
              <a:buFont typeface="+mj-lt"/>
              <a:buAutoNum type="arabicPeriod"/>
            </a:pPr>
            <a:r>
              <a:rPr lang="en" altLang="ja-JP" sz="2400" dirty="0">
                <a:solidFill>
                  <a:schemeClr val="bg1">
                    <a:lumMod val="65000"/>
                  </a:schemeClr>
                </a:solidFill>
              </a:rPr>
              <a:t>Global Optimization (Optimize in a whole of Driving Cycle)</a:t>
            </a:r>
          </a:p>
          <a:p>
            <a:pPr marL="857250" lvl="1" indent="-342900">
              <a:buFont typeface="+mj-lt"/>
              <a:buAutoNum type="arabicPeriod"/>
            </a:pPr>
            <a:r>
              <a:rPr lang="en" altLang="ja-JP" sz="2400" dirty="0">
                <a:solidFill>
                  <a:schemeClr val="bg1">
                    <a:lumMod val="65000"/>
                  </a:schemeClr>
                </a:solidFill>
              </a:rPr>
              <a:t>Reduce Calculation Time</a:t>
            </a:r>
          </a:p>
          <a:p>
            <a:pPr marL="857250" lvl="1" indent="-342900">
              <a:buFont typeface="+mj-lt"/>
              <a:buAutoNum type="arabicPeriod"/>
            </a:pPr>
            <a:endParaRPr lang="en" altLang="ja-JP" sz="2600" dirty="0"/>
          </a:p>
          <a:p>
            <a:pPr marL="342900" indent="-342900">
              <a:buFont typeface="+mj-lt"/>
              <a:buAutoNum type="arabicPeriod"/>
            </a:pPr>
            <a:r>
              <a:rPr lang="en" altLang="ja-JP" sz="2600" dirty="0"/>
              <a:t>Numerical Experiments</a:t>
            </a:r>
          </a:p>
        </p:txBody>
      </p:sp>
    </p:spTree>
    <p:extLst>
      <p:ext uri="{BB962C8B-B14F-4D97-AF65-F5344CB8AC3E}">
        <p14:creationId xmlns:p14="http://schemas.microsoft.com/office/powerpoint/2010/main" val="59227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407CB-DE4C-E44C-9658-D0C32BE5B2EE}"/>
              </a:ext>
            </a:extLst>
          </p:cNvPr>
          <p:cNvSpPr>
            <a:spLocks noGrp="1"/>
          </p:cNvSpPr>
          <p:nvPr>
            <p:ph type="title"/>
          </p:nvPr>
        </p:nvSpPr>
        <p:spPr>
          <a:xfrm>
            <a:off x="628650" y="313172"/>
            <a:ext cx="7886700" cy="553654"/>
          </a:xfrm>
        </p:spPr>
        <p:txBody>
          <a:bodyPr/>
          <a:lstStyle/>
          <a:p>
            <a:r>
              <a:rPr kumimoji="1" lang="en-US" altLang="ja-JP" dirty="0"/>
              <a:t>Outline</a:t>
            </a:r>
            <a:endParaRPr kumimoji="1" lang="ja-JP" altLang="en-US"/>
          </a:p>
        </p:txBody>
      </p:sp>
      <p:sp>
        <p:nvSpPr>
          <p:cNvPr id="3" name="スライド番号プレースホルダー 2">
            <a:extLst>
              <a:ext uri="{FF2B5EF4-FFF2-40B4-BE49-F238E27FC236}">
                <a16:creationId xmlns:a16="http://schemas.microsoft.com/office/drawing/2014/main" id="{3EC27F1D-8AB7-1B4F-97F1-96424412F14D}"/>
              </a:ext>
            </a:extLst>
          </p:cNvPr>
          <p:cNvSpPr>
            <a:spLocks noGrp="1"/>
          </p:cNvSpPr>
          <p:nvPr>
            <p:ph type="sldNum" sz="quarter" idx="10"/>
          </p:nvPr>
        </p:nvSpPr>
        <p:spPr/>
        <p:txBody>
          <a:bodyPr/>
          <a:lstStyle/>
          <a:p>
            <a:fld id="{4E24F90A-FF2F-9F41-89D7-D74261B91ACF}" type="slidenum">
              <a:rPr kumimoji="1" lang="ja-JP" altLang="en-US" smtClean="0"/>
              <a:t>3</a:t>
            </a:fld>
            <a:endParaRPr kumimoji="1" lang="ja-JP" altLang="en-US"/>
          </a:p>
        </p:txBody>
      </p:sp>
      <p:sp>
        <p:nvSpPr>
          <p:cNvPr id="4" name="コンテンツ プレースホルダー 3">
            <a:extLst>
              <a:ext uri="{FF2B5EF4-FFF2-40B4-BE49-F238E27FC236}">
                <a16:creationId xmlns:a16="http://schemas.microsoft.com/office/drawing/2014/main" id="{E01931FB-D3F6-C940-B3F4-2D64B91A26F5}"/>
              </a:ext>
            </a:extLst>
          </p:cNvPr>
          <p:cNvSpPr>
            <a:spLocks noGrp="1"/>
          </p:cNvSpPr>
          <p:nvPr>
            <p:ph sz="quarter" idx="12"/>
          </p:nvPr>
        </p:nvSpPr>
        <p:spPr>
          <a:xfrm>
            <a:off x="628649" y="1625435"/>
            <a:ext cx="8409333" cy="4223116"/>
          </a:xfrm>
        </p:spPr>
        <p:txBody>
          <a:bodyPr>
            <a:normAutofit/>
          </a:bodyPr>
          <a:lstStyle/>
          <a:p>
            <a:pPr marL="342900" indent="-342900">
              <a:buFont typeface="+mj-lt"/>
              <a:buAutoNum type="arabicPeriod"/>
            </a:pPr>
            <a:r>
              <a:rPr lang="en" altLang="ja-JP" sz="2600" dirty="0"/>
              <a:t>Background and Problem Setting</a:t>
            </a:r>
          </a:p>
          <a:p>
            <a:pPr marL="342900" indent="-342900">
              <a:buFont typeface="+mj-lt"/>
              <a:buAutoNum type="arabicPeriod"/>
            </a:pPr>
            <a:endParaRPr lang="en" altLang="ja-JP" sz="2600" dirty="0"/>
          </a:p>
          <a:p>
            <a:pPr marL="342900" indent="-342900">
              <a:buFont typeface="+mj-lt"/>
              <a:buAutoNum type="arabicPeriod"/>
            </a:pPr>
            <a:r>
              <a:rPr lang="en" altLang="ja-JP" sz="2600" dirty="0"/>
              <a:t>Our Proposed Algorithm</a:t>
            </a:r>
          </a:p>
          <a:p>
            <a:pPr marL="857250" lvl="1" indent="-342900">
              <a:buFont typeface="+mj-lt"/>
              <a:buAutoNum type="arabicPeriod"/>
            </a:pPr>
            <a:r>
              <a:rPr lang="en" altLang="ja-JP" sz="2400" dirty="0">
                <a:solidFill>
                  <a:schemeClr val="tx1">
                    <a:lumMod val="85000"/>
                    <a:lumOff val="15000"/>
                  </a:schemeClr>
                </a:solidFill>
              </a:rPr>
              <a:t>Local Optimization (Optimize in a part of Driving Cycle)</a:t>
            </a:r>
          </a:p>
          <a:p>
            <a:pPr marL="857250" lvl="1" indent="-342900">
              <a:buFont typeface="+mj-lt"/>
              <a:buAutoNum type="arabicPeriod"/>
            </a:pPr>
            <a:r>
              <a:rPr lang="en" altLang="ja-JP" sz="2400" dirty="0">
                <a:solidFill>
                  <a:schemeClr val="tx1">
                    <a:lumMod val="85000"/>
                    <a:lumOff val="15000"/>
                  </a:schemeClr>
                </a:solidFill>
              </a:rPr>
              <a:t>Global Optimization (Optimize in a whole of Driving Cycle)</a:t>
            </a:r>
          </a:p>
          <a:p>
            <a:pPr marL="857250" lvl="1" indent="-342900">
              <a:buFont typeface="+mj-lt"/>
              <a:buAutoNum type="arabicPeriod"/>
            </a:pPr>
            <a:r>
              <a:rPr lang="en" altLang="ja-JP" sz="2400" dirty="0">
                <a:solidFill>
                  <a:schemeClr val="tx1">
                    <a:lumMod val="85000"/>
                    <a:lumOff val="15000"/>
                  </a:schemeClr>
                </a:solidFill>
              </a:rPr>
              <a:t>Reduce Calculation Time</a:t>
            </a:r>
          </a:p>
          <a:p>
            <a:pPr marL="857250" lvl="1" indent="-342900">
              <a:buFont typeface="+mj-lt"/>
              <a:buAutoNum type="arabicPeriod"/>
            </a:pPr>
            <a:endParaRPr lang="en" altLang="ja-JP" sz="2600" dirty="0"/>
          </a:p>
          <a:p>
            <a:pPr marL="342900" indent="-342900">
              <a:buFont typeface="+mj-lt"/>
              <a:buAutoNum type="arabicPeriod"/>
            </a:pPr>
            <a:r>
              <a:rPr lang="en" altLang="ja-JP" sz="2600" dirty="0"/>
              <a:t>Numerical Experiments</a:t>
            </a:r>
          </a:p>
        </p:txBody>
      </p:sp>
    </p:spTree>
    <p:extLst>
      <p:ext uri="{BB962C8B-B14F-4D97-AF65-F5344CB8AC3E}">
        <p14:creationId xmlns:p14="http://schemas.microsoft.com/office/powerpoint/2010/main" val="394298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BAB3798-9699-4C4E-AEEE-D992A88D3FAD}"/>
              </a:ext>
            </a:extLst>
          </p:cNvPr>
          <p:cNvSpPr>
            <a:spLocks noGrp="1"/>
          </p:cNvSpPr>
          <p:nvPr>
            <p:ph type="sldNum" sz="quarter" idx="10"/>
          </p:nvPr>
        </p:nvSpPr>
        <p:spPr/>
        <p:txBody>
          <a:bodyPr/>
          <a:lstStyle/>
          <a:p>
            <a:fld id="{0DBD730D-1B76-804D-A495-32E5DB76CEA2}" type="slidenum">
              <a:rPr lang="ja-JP" altLang="en-US" smtClean="0"/>
              <a:pPr/>
              <a:t>30</a:t>
            </a:fld>
            <a:endParaRPr lang="ja-JP" altLang="en-US"/>
          </a:p>
        </p:txBody>
      </p:sp>
      <p:pic>
        <p:nvPicPr>
          <p:cNvPr id="7" name="図 6">
            <a:extLst>
              <a:ext uri="{FF2B5EF4-FFF2-40B4-BE49-F238E27FC236}">
                <a16:creationId xmlns:a16="http://schemas.microsoft.com/office/drawing/2014/main" id="{40AC4246-4515-B745-BCA6-47EC8DDCCAC3}"/>
              </a:ext>
            </a:extLst>
          </p:cNvPr>
          <p:cNvPicPr>
            <a:picLocks noChangeAspect="1"/>
          </p:cNvPicPr>
          <p:nvPr/>
        </p:nvPicPr>
        <p:blipFill>
          <a:blip r:embed="rId3"/>
          <a:stretch>
            <a:fillRect/>
          </a:stretch>
        </p:blipFill>
        <p:spPr>
          <a:xfrm>
            <a:off x="0" y="2817306"/>
            <a:ext cx="9144000" cy="3922484"/>
          </a:xfrm>
          <a:prstGeom prst="rect">
            <a:avLst/>
          </a:prstGeom>
        </p:spPr>
      </p:pic>
      <p:graphicFrame>
        <p:nvGraphicFramePr>
          <p:cNvPr id="11" name="表 10">
            <a:extLst>
              <a:ext uri="{FF2B5EF4-FFF2-40B4-BE49-F238E27FC236}">
                <a16:creationId xmlns:a16="http://schemas.microsoft.com/office/drawing/2014/main" id="{B71223EE-4B19-5E48-927D-712E7A9AC9A8}"/>
              </a:ext>
            </a:extLst>
          </p:cNvPr>
          <p:cNvGraphicFramePr>
            <a:graphicFrameLocks noGrp="1"/>
          </p:cNvGraphicFramePr>
          <p:nvPr>
            <p:extLst/>
          </p:nvPr>
        </p:nvGraphicFramePr>
        <p:xfrm>
          <a:off x="628650" y="1615058"/>
          <a:ext cx="7886699" cy="1097280"/>
        </p:xfrm>
        <a:graphic>
          <a:graphicData uri="http://schemas.openxmlformats.org/drawingml/2006/table">
            <a:tbl>
              <a:tblPr bandRow="1">
                <a:tableStyleId>{7E9639D4-E3E2-4D34-9284-5A2195B3D0D7}</a:tableStyleId>
              </a:tblPr>
              <a:tblGrid>
                <a:gridCol w="1481036">
                  <a:extLst>
                    <a:ext uri="{9D8B030D-6E8A-4147-A177-3AD203B41FA5}">
                      <a16:colId xmlns:a16="http://schemas.microsoft.com/office/drawing/2014/main" val="778879651"/>
                    </a:ext>
                  </a:extLst>
                </a:gridCol>
                <a:gridCol w="2135221">
                  <a:extLst>
                    <a:ext uri="{9D8B030D-6E8A-4147-A177-3AD203B41FA5}">
                      <a16:colId xmlns:a16="http://schemas.microsoft.com/office/drawing/2014/main" val="4158018267"/>
                    </a:ext>
                  </a:extLst>
                </a:gridCol>
                <a:gridCol w="2135221">
                  <a:extLst>
                    <a:ext uri="{9D8B030D-6E8A-4147-A177-3AD203B41FA5}">
                      <a16:colId xmlns:a16="http://schemas.microsoft.com/office/drawing/2014/main" val="3859593166"/>
                    </a:ext>
                  </a:extLst>
                </a:gridCol>
                <a:gridCol w="2135221">
                  <a:extLst>
                    <a:ext uri="{9D8B030D-6E8A-4147-A177-3AD203B41FA5}">
                      <a16:colId xmlns:a16="http://schemas.microsoft.com/office/drawing/2014/main" val="4048441694"/>
                    </a:ext>
                  </a:extLst>
                </a:gridCol>
              </a:tblGrid>
              <a:tr h="351619">
                <a:tc>
                  <a:txBody>
                    <a:bodyPr/>
                    <a:lstStyle/>
                    <a:p>
                      <a:pPr algn="ctr"/>
                      <a:r>
                        <a:rPr kumimoji="1" lang="en-US" altLang="ja-JP" sz="1800" dirty="0">
                          <a:solidFill>
                            <a:sysClr val="windowText" lastClr="000000"/>
                          </a:solidFill>
                        </a:rPr>
                        <a:t>Case</a:t>
                      </a:r>
                      <a:endParaRPr kumimoji="1" lang="ja-JP" altLang="en-US" sz="1800">
                        <a:solidFill>
                          <a:sysClr val="windowText" lastClr="000000"/>
                        </a:solidFill>
                      </a:endParaRPr>
                    </a:p>
                  </a:txBody>
                  <a:tcPr/>
                </a:tc>
                <a:tc>
                  <a:txBody>
                    <a:bodyPr/>
                    <a:lstStyle/>
                    <a:p>
                      <a:pPr algn="ctr"/>
                      <a:r>
                        <a:rPr kumimoji="1" lang="en-US" altLang="ja-JP" sz="1800" dirty="0"/>
                        <a:t>initial SOC</a:t>
                      </a:r>
                      <a:endParaRPr kumimoji="1" lang="ja-JP" altLang="en-US" sz="1800">
                        <a:solidFill>
                          <a:sysClr val="windowText" lastClr="000000"/>
                        </a:solidFill>
                      </a:endParaRPr>
                    </a:p>
                  </a:txBody>
                  <a:tcPr/>
                </a:tc>
                <a:tc>
                  <a:txBody>
                    <a:bodyPr/>
                    <a:lstStyle/>
                    <a:p>
                      <a:pPr algn="ctr"/>
                      <a:r>
                        <a:rPr kumimoji="1" lang="en-US" altLang="ja-JP" sz="1800" dirty="0"/>
                        <a:t>final SOC</a:t>
                      </a:r>
                      <a:endParaRPr kumimoji="1" lang="ja-JP" altLang="en-US" sz="1800">
                        <a:solidFill>
                          <a:sysClr val="windowText" lastClr="000000"/>
                        </a:solidFill>
                      </a:endParaRPr>
                    </a:p>
                  </a:txBody>
                  <a:tcPr/>
                </a:tc>
                <a:tc>
                  <a:txBody>
                    <a:bodyPr/>
                    <a:lstStyle/>
                    <a:p>
                      <a:pPr algn="ctr"/>
                      <a:r>
                        <a:rPr kumimoji="1" lang="en-US" altLang="ja-JP" sz="1800" dirty="0"/>
                        <a:t>fuel consumption</a:t>
                      </a:r>
                      <a:endParaRPr kumimoji="1" lang="ja-JP" altLang="en-US" sz="1800">
                        <a:solidFill>
                          <a:sysClr val="windowText" lastClr="000000"/>
                        </a:solidFill>
                      </a:endParaRPr>
                    </a:p>
                  </a:txBody>
                  <a:tcPr/>
                </a:tc>
                <a:extLst>
                  <a:ext uri="{0D108BD9-81ED-4DB2-BD59-A6C34878D82A}">
                    <a16:rowId xmlns:a16="http://schemas.microsoft.com/office/drawing/2014/main" val="1552428817"/>
                  </a:ext>
                </a:extLst>
              </a:tr>
              <a:tr h="231904">
                <a:tc>
                  <a:txBody>
                    <a:bodyPr/>
                    <a:lstStyle/>
                    <a:p>
                      <a:pPr algn="ctr"/>
                      <a:r>
                        <a:rPr kumimoji="1" lang="en-US" altLang="ja-JP" sz="1800" dirty="0"/>
                        <a:t>1</a:t>
                      </a:r>
                      <a:endParaRPr kumimoji="1" lang="ja-JP" altLang="en-US" sz="1800" b="1">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518.34 g</a:t>
                      </a:r>
                      <a:endParaRPr kumimoji="1" lang="ja-JP" altLang="en-US" sz="180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1243763935"/>
                  </a:ext>
                </a:extLst>
              </a:tr>
              <a:tr h="231904">
                <a:tc>
                  <a:txBody>
                    <a:bodyPr/>
                    <a:lstStyle/>
                    <a:p>
                      <a:pPr algn="ctr"/>
                      <a:r>
                        <a:rPr kumimoji="1" lang="en-US" altLang="ja-JP" sz="1800" dirty="0"/>
                        <a:t>2</a:t>
                      </a:r>
                      <a:endParaRPr kumimoji="1" lang="ja-JP" altLang="en-US" sz="1800" b="1">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12.00 %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12.01 %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520.42 g</a:t>
                      </a:r>
                      <a:endParaRPr kumimoji="1" lang="ja-JP" altLang="en-US" sz="1800">
                        <a:solidFill>
                          <a:sysClr val="windowText" lastClr="000000"/>
                        </a:solidFill>
                      </a:endParaRPr>
                    </a:p>
                  </a:txBody>
                  <a:tcPr>
                    <a:solidFill>
                      <a:schemeClr val="accent6">
                        <a:lumMod val="40000"/>
                        <a:lumOff val="60000"/>
                      </a:schemeClr>
                    </a:solidFill>
                  </a:tcPr>
                </a:tc>
                <a:extLst>
                  <a:ext uri="{0D108BD9-81ED-4DB2-BD59-A6C34878D82A}">
                    <a16:rowId xmlns:a16="http://schemas.microsoft.com/office/drawing/2014/main" val="1360392153"/>
                  </a:ext>
                </a:extLst>
              </a:tr>
            </a:tbl>
          </a:graphicData>
        </a:graphic>
      </p:graphicFrame>
      <p:sp>
        <p:nvSpPr>
          <p:cNvPr id="6" name="タイトル 5">
            <a:extLst>
              <a:ext uri="{FF2B5EF4-FFF2-40B4-BE49-F238E27FC236}">
                <a16:creationId xmlns:a16="http://schemas.microsoft.com/office/drawing/2014/main" id="{7804AC6E-BCD0-6E42-9759-F8EE78ABF9D3}"/>
              </a:ext>
            </a:extLst>
          </p:cNvPr>
          <p:cNvSpPr>
            <a:spLocks noGrp="1"/>
          </p:cNvSpPr>
          <p:nvPr>
            <p:ph type="title"/>
          </p:nvPr>
        </p:nvSpPr>
        <p:spPr/>
        <p:txBody>
          <a:bodyPr/>
          <a:lstStyle/>
          <a:p>
            <a:r>
              <a:rPr lang="en" altLang="ja-JP" dirty="0"/>
              <a:t>Result of our proposed algorithm</a:t>
            </a:r>
            <a:endParaRPr lang="ja-JP" altLang="en-US"/>
          </a:p>
        </p:txBody>
      </p:sp>
      <mc:AlternateContent xmlns:mc="http://schemas.openxmlformats.org/markup-compatibility/2006" xmlns:a14="http://schemas.microsoft.com/office/drawing/2010/main">
        <mc:Choice Requires="a14">
          <p:sp>
            <p:nvSpPr>
              <p:cNvPr id="14" name="コンテンツ プレースホルダー 3">
                <a:extLst>
                  <a:ext uri="{FF2B5EF4-FFF2-40B4-BE49-F238E27FC236}">
                    <a16:creationId xmlns:a16="http://schemas.microsoft.com/office/drawing/2014/main" id="{EEF9AC9B-8122-614D-AD32-A97B06209EB7}"/>
                  </a:ext>
                </a:extLst>
              </p:cNvPr>
              <p:cNvSpPr>
                <a:spLocks noGrp="1"/>
              </p:cNvSpPr>
              <p:nvPr>
                <p:ph sz="quarter" idx="12"/>
              </p:nvPr>
            </p:nvSpPr>
            <p:spPr>
              <a:xfrm>
                <a:off x="628649" y="1029846"/>
                <a:ext cx="7886700" cy="355152"/>
              </a:xfrm>
            </p:spPr>
            <p:txBody>
              <a:bodyPr>
                <a:normAutofit lnSpcReduction="10000"/>
              </a:bodyPr>
              <a:lstStyle/>
              <a:p>
                <a:r>
                  <a:rPr kumimoji="1" lang="en-US" altLang="ja-JP" dirty="0"/>
                  <a:t>Driving Cycle: WLTC,  SOC lower bound(</a:t>
                </a:r>
                <a14:m>
                  <m:oMath xmlns:m="http://schemas.openxmlformats.org/officeDocument/2006/math">
                    <m:r>
                      <a:rPr kumimoji="1" lang="en-US" altLang="ja-JP" i="1" dirty="0" smtClean="0">
                        <a:latin typeface="Cambria Math" panose="02040503050406030204" pitchFamily="18" charset="0"/>
                      </a:rPr>
                      <m:t>𝛽</m:t>
                    </m:r>
                  </m:oMath>
                </a14:m>
                <a:r>
                  <a:rPr kumimoji="1" lang="en-US" altLang="ja-JP" dirty="0"/>
                  <a:t>): 10% </a:t>
                </a:r>
              </a:p>
            </p:txBody>
          </p:sp>
        </mc:Choice>
        <mc:Fallback xmlns="">
          <p:sp>
            <p:nvSpPr>
              <p:cNvPr id="14" name="コンテンツ プレースホルダー 3">
                <a:extLst>
                  <a:ext uri="{FF2B5EF4-FFF2-40B4-BE49-F238E27FC236}">
                    <a16:creationId xmlns:a16="http://schemas.microsoft.com/office/drawing/2014/main" id="{EEF9AC9B-8122-614D-AD32-A97B06209EB7}"/>
                  </a:ext>
                </a:extLst>
              </p:cNvPr>
              <p:cNvSpPr>
                <a:spLocks noGrp="1" noRot="1" noChangeAspect="1" noMove="1" noResize="1" noEditPoints="1" noAdjustHandles="1" noChangeArrowheads="1" noChangeShapeType="1" noTextEdit="1"/>
              </p:cNvSpPr>
              <p:nvPr>
                <p:ph sz="quarter" idx="12"/>
              </p:nvPr>
            </p:nvSpPr>
            <p:spPr>
              <a:xfrm>
                <a:off x="628649" y="1029846"/>
                <a:ext cx="7886700" cy="355152"/>
              </a:xfrm>
              <a:blipFill>
                <a:blip r:embed="rId4"/>
                <a:stretch>
                  <a:fillRect l="-643" t="-24138" b="-241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7005068"/>
      </p:ext>
    </p:extLst>
  </p:cSld>
  <p:clrMapOvr>
    <a:masterClrMapping/>
  </p:clrMapOvr>
  <mc:AlternateContent xmlns:mc="http://schemas.openxmlformats.org/markup-compatibility/2006" xmlns:p14="http://schemas.microsoft.com/office/powerpoint/2010/main">
    <mc:Choice Requires="p14">
      <p:transition spd="slow" p14:dur="2000" advTm="163342"/>
    </mc:Choice>
    <mc:Fallback xmlns="">
      <p:transition spd="slow" advTm="16334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BAB3798-9699-4C4E-AEEE-D992A88D3FAD}"/>
              </a:ext>
            </a:extLst>
          </p:cNvPr>
          <p:cNvSpPr>
            <a:spLocks noGrp="1"/>
          </p:cNvSpPr>
          <p:nvPr>
            <p:ph type="sldNum" sz="quarter" idx="10"/>
          </p:nvPr>
        </p:nvSpPr>
        <p:spPr/>
        <p:txBody>
          <a:bodyPr/>
          <a:lstStyle/>
          <a:p>
            <a:fld id="{0DBD730D-1B76-804D-A495-32E5DB76CEA2}" type="slidenum">
              <a:rPr lang="ja-JP" altLang="en-US" smtClean="0"/>
              <a:pPr/>
              <a:t>31</a:t>
            </a:fld>
            <a:endParaRPr lang="ja-JP" altLang="en-US"/>
          </a:p>
        </p:txBody>
      </p:sp>
      <mc:AlternateContent xmlns:mc="http://schemas.openxmlformats.org/markup-compatibility/2006" xmlns:a14="http://schemas.microsoft.com/office/drawing/2010/main">
        <mc:Choice Requires="a14">
          <p:sp>
            <p:nvSpPr>
              <p:cNvPr id="4" name="コンテンツ プレースホルダー 3">
                <a:extLst>
                  <a:ext uri="{FF2B5EF4-FFF2-40B4-BE49-F238E27FC236}">
                    <a16:creationId xmlns:a16="http://schemas.microsoft.com/office/drawing/2014/main" id="{54C86C1C-E0F4-2245-9110-FF92B9140D19}"/>
                  </a:ext>
                </a:extLst>
              </p:cNvPr>
              <p:cNvSpPr>
                <a:spLocks noGrp="1"/>
              </p:cNvSpPr>
              <p:nvPr>
                <p:ph sz="quarter" idx="12"/>
              </p:nvPr>
            </p:nvSpPr>
            <p:spPr>
              <a:xfrm>
                <a:off x="628649" y="1029846"/>
                <a:ext cx="7886700" cy="355152"/>
              </a:xfrm>
            </p:spPr>
            <p:txBody>
              <a:bodyPr>
                <a:normAutofit lnSpcReduction="10000"/>
              </a:bodyPr>
              <a:lstStyle/>
              <a:p>
                <a:r>
                  <a:rPr kumimoji="1" lang="en-US" altLang="ja-JP" dirty="0"/>
                  <a:t>Driving Cycle: WLTC,  SOC lower bound(</a:t>
                </a:r>
                <a14:m>
                  <m:oMath xmlns:m="http://schemas.openxmlformats.org/officeDocument/2006/math">
                    <m:r>
                      <a:rPr kumimoji="1" lang="en-US" altLang="ja-JP" i="1" dirty="0" smtClean="0">
                        <a:latin typeface="Cambria Math" panose="02040503050406030204" pitchFamily="18" charset="0"/>
                      </a:rPr>
                      <m:t>𝛽</m:t>
                    </m:r>
                  </m:oMath>
                </a14:m>
                <a:r>
                  <a:rPr kumimoji="1" lang="en-US" altLang="ja-JP" dirty="0"/>
                  <a:t>): 10% </a:t>
                </a:r>
              </a:p>
            </p:txBody>
          </p:sp>
        </mc:Choice>
        <mc:Fallback xmlns="">
          <p:sp>
            <p:nvSpPr>
              <p:cNvPr id="4" name="コンテンツ プレースホルダー 3">
                <a:extLst>
                  <a:ext uri="{FF2B5EF4-FFF2-40B4-BE49-F238E27FC236}">
                    <a16:creationId xmlns:a16="http://schemas.microsoft.com/office/drawing/2014/main" id="{54C86C1C-E0F4-2245-9110-FF92B9140D19}"/>
                  </a:ext>
                </a:extLst>
              </p:cNvPr>
              <p:cNvSpPr>
                <a:spLocks noGrp="1" noRot="1" noChangeAspect="1" noMove="1" noResize="1" noEditPoints="1" noAdjustHandles="1" noChangeArrowheads="1" noChangeShapeType="1" noTextEdit="1"/>
              </p:cNvSpPr>
              <p:nvPr>
                <p:ph sz="quarter" idx="12"/>
              </p:nvPr>
            </p:nvSpPr>
            <p:spPr>
              <a:xfrm>
                <a:off x="628649" y="1029846"/>
                <a:ext cx="7886700" cy="355152"/>
              </a:xfrm>
              <a:blipFill>
                <a:blip r:embed="rId3"/>
                <a:stretch>
                  <a:fillRect l="-643" t="-24138" b="-24138"/>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40AC4246-4515-B745-BCA6-47EC8DDCCAC3}"/>
              </a:ext>
            </a:extLst>
          </p:cNvPr>
          <p:cNvPicPr>
            <a:picLocks noChangeAspect="1"/>
          </p:cNvPicPr>
          <p:nvPr/>
        </p:nvPicPr>
        <p:blipFill>
          <a:blip r:embed="rId4"/>
          <a:stretch>
            <a:fillRect/>
          </a:stretch>
        </p:blipFill>
        <p:spPr>
          <a:xfrm>
            <a:off x="0" y="2817306"/>
            <a:ext cx="9144000" cy="3922484"/>
          </a:xfrm>
          <a:prstGeom prst="rect">
            <a:avLst/>
          </a:prstGeom>
        </p:spPr>
      </p:pic>
      <p:graphicFrame>
        <p:nvGraphicFramePr>
          <p:cNvPr id="11" name="表 10">
            <a:extLst>
              <a:ext uri="{FF2B5EF4-FFF2-40B4-BE49-F238E27FC236}">
                <a16:creationId xmlns:a16="http://schemas.microsoft.com/office/drawing/2014/main" id="{B71223EE-4B19-5E48-927D-712E7A9AC9A8}"/>
              </a:ext>
            </a:extLst>
          </p:cNvPr>
          <p:cNvGraphicFramePr>
            <a:graphicFrameLocks noGrp="1"/>
          </p:cNvGraphicFramePr>
          <p:nvPr>
            <p:extLst/>
          </p:nvPr>
        </p:nvGraphicFramePr>
        <p:xfrm>
          <a:off x="628650" y="1615058"/>
          <a:ext cx="7886699" cy="1097280"/>
        </p:xfrm>
        <a:graphic>
          <a:graphicData uri="http://schemas.openxmlformats.org/drawingml/2006/table">
            <a:tbl>
              <a:tblPr bandRow="1">
                <a:tableStyleId>{7E9639D4-E3E2-4D34-9284-5A2195B3D0D7}</a:tableStyleId>
              </a:tblPr>
              <a:tblGrid>
                <a:gridCol w="1481036">
                  <a:extLst>
                    <a:ext uri="{9D8B030D-6E8A-4147-A177-3AD203B41FA5}">
                      <a16:colId xmlns:a16="http://schemas.microsoft.com/office/drawing/2014/main" val="778879651"/>
                    </a:ext>
                  </a:extLst>
                </a:gridCol>
                <a:gridCol w="2135221">
                  <a:extLst>
                    <a:ext uri="{9D8B030D-6E8A-4147-A177-3AD203B41FA5}">
                      <a16:colId xmlns:a16="http://schemas.microsoft.com/office/drawing/2014/main" val="4158018267"/>
                    </a:ext>
                  </a:extLst>
                </a:gridCol>
                <a:gridCol w="2135221">
                  <a:extLst>
                    <a:ext uri="{9D8B030D-6E8A-4147-A177-3AD203B41FA5}">
                      <a16:colId xmlns:a16="http://schemas.microsoft.com/office/drawing/2014/main" val="3859593166"/>
                    </a:ext>
                  </a:extLst>
                </a:gridCol>
                <a:gridCol w="2135221">
                  <a:extLst>
                    <a:ext uri="{9D8B030D-6E8A-4147-A177-3AD203B41FA5}">
                      <a16:colId xmlns:a16="http://schemas.microsoft.com/office/drawing/2014/main" val="4048441694"/>
                    </a:ext>
                  </a:extLst>
                </a:gridCol>
              </a:tblGrid>
              <a:tr h="351619">
                <a:tc>
                  <a:txBody>
                    <a:bodyPr/>
                    <a:lstStyle/>
                    <a:p>
                      <a:pPr algn="ctr"/>
                      <a:r>
                        <a:rPr kumimoji="1" lang="en-US" altLang="ja-JP" sz="1800" dirty="0">
                          <a:solidFill>
                            <a:sysClr val="windowText" lastClr="000000"/>
                          </a:solidFill>
                        </a:rPr>
                        <a:t>Case</a:t>
                      </a:r>
                      <a:endParaRPr kumimoji="1" lang="ja-JP" altLang="en-US" sz="1800">
                        <a:solidFill>
                          <a:sysClr val="windowText" lastClr="000000"/>
                        </a:solidFill>
                      </a:endParaRPr>
                    </a:p>
                  </a:txBody>
                  <a:tcPr/>
                </a:tc>
                <a:tc>
                  <a:txBody>
                    <a:bodyPr/>
                    <a:lstStyle/>
                    <a:p>
                      <a:pPr algn="ctr"/>
                      <a:r>
                        <a:rPr kumimoji="1" lang="en-US" altLang="ja-JP" sz="1800" dirty="0"/>
                        <a:t>initial SOC</a:t>
                      </a:r>
                      <a:endParaRPr kumimoji="1" lang="ja-JP" altLang="en-US" sz="1800">
                        <a:solidFill>
                          <a:sysClr val="windowText" lastClr="000000"/>
                        </a:solidFill>
                      </a:endParaRPr>
                    </a:p>
                  </a:txBody>
                  <a:tcPr/>
                </a:tc>
                <a:tc>
                  <a:txBody>
                    <a:bodyPr/>
                    <a:lstStyle/>
                    <a:p>
                      <a:pPr algn="ctr"/>
                      <a:r>
                        <a:rPr kumimoji="1" lang="en-US" altLang="ja-JP" sz="1800" dirty="0"/>
                        <a:t>final SOC</a:t>
                      </a:r>
                      <a:endParaRPr kumimoji="1" lang="ja-JP" altLang="en-US" sz="1800">
                        <a:solidFill>
                          <a:sysClr val="windowText" lastClr="000000"/>
                        </a:solidFill>
                      </a:endParaRPr>
                    </a:p>
                  </a:txBody>
                  <a:tcPr/>
                </a:tc>
                <a:tc>
                  <a:txBody>
                    <a:bodyPr/>
                    <a:lstStyle/>
                    <a:p>
                      <a:pPr algn="ctr"/>
                      <a:r>
                        <a:rPr kumimoji="1" lang="en-US" altLang="ja-JP" sz="1800" dirty="0"/>
                        <a:t>fuel consumption</a:t>
                      </a:r>
                      <a:endParaRPr kumimoji="1" lang="ja-JP" altLang="en-US" sz="1800">
                        <a:solidFill>
                          <a:sysClr val="windowText" lastClr="000000"/>
                        </a:solidFill>
                      </a:endParaRPr>
                    </a:p>
                  </a:txBody>
                  <a:tcPr/>
                </a:tc>
                <a:extLst>
                  <a:ext uri="{0D108BD9-81ED-4DB2-BD59-A6C34878D82A}">
                    <a16:rowId xmlns:a16="http://schemas.microsoft.com/office/drawing/2014/main" val="1552428817"/>
                  </a:ext>
                </a:extLst>
              </a:tr>
              <a:tr h="231904">
                <a:tc>
                  <a:txBody>
                    <a:bodyPr/>
                    <a:lstStyle/>
                    <a:p>
                      <a:pPr algn="ctr"/>
                      <a:r>
                        <a:rPr kumimoji="1" lang="en-US" altLang="ja-JP" sz="1800" dirty="0"/>
                        <a:t>1</a:t>
                      </a:r>
                      <a:endParaRPr kumimoji="1" lang="ja-JP" altLang="en-US" sz="1800" b="1">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518.34 g</a:t>
                      </a:r>
                      <a:endParaRPr kumimoji="1" lang="ja-JP" altLang="en-US" sz="180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1243763935"/>
                  </a:ext>
                </a:extLst>
              </a:tr>
              <a:tr h="231904">
                <a:tc>
                  <a:txBody>
                    <a:bodyPr/>
                    <a:lstStyle/>
                    <a:p>
                      <a:pPr algn="ctr"/>
                      <a:r>
                        <a:rPr kumimoji="1" lang="en-US" altLang="ja-JP" sz="1800" dirty="0"/>
                        <a:t>2</a:t>
                      </a:r>
                      <a:endParaRPr kumimoji="1" lang="ja-JP" altLang="en-US" sz="1800" b="1">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12.00 %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12.01 %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520.42 g</a:t>
                      </a:r>
                      <a:endParaRPr kumimoji="1" lang="ja-JP" altLang="en-US" sz="1800">
                        <a:solidFill>
                          <a:sysClr val="windowText" lastClr="000000"/>
                        </a:solidFill>
                      </a:endParaRPr>
                    </a:p>
                  </a:txBody>
                  <a:tcPr>
                    <a:solidFill>
                      <a:schemeClr val="accent6">
                        <a:lumMod val="40000"/>
                        <a:lumOff val="60000"/>
                      </a:schemeClr>
                    </a:solidFill>
                  </a:tcPr>
                </a:tc>
                <a:extLst>
                  <a:ext uri="{0D108BD9-81ED-4DB2-BD59-A6C34878D82A}">
                    <a16:rowId xmlns:a16="http://schemas.microsoft.com/office/drawing/2014/main" val="1360392153"/>
                  </a:ext>
                </a:extLst>
              </a:tr>
            </a:tbl>
          </a:graphicData>
        </a:graphic>
      </p:graphicFrame>
      <p:sp>
        <p:nvSpPr>
          <p:cNvPr id="8" name="正方形/長方形 7">
            <a:extLst>
              <a:ext uri="{FF2B5EF4-FFF2-40B4-BE49-F238E27FC236}">
                <a16:creationId xmlns:a16="http://schemas.microsoft.com/office/drawing/2014/main" id="{07A19AA9-2B89-4B4F-B6DB-15CC193D29A5}"/>
              </a:ext>
            </a:extLst>
          </p:cNvPr>
          <p:cNvSpPr/>
          <p:nvPr/>
        </p:nvSpPr>
        <p:spPr>
          <a:xfrm>
            <a:off x="2375452" y="1510749"/>
            <a:ext cx="1510748" cy="1306557"/>
          </a:xfrm>
          <a:prstGeom prst="rect">
            <a:avLst/>
          </a:prstGeom>
          <a:noFill/>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566352B-B0F9-EE41-A482-A98C3F5F591D}"/>
              </a:ext>
            </a:extLst>
          </p:cNvPr>
          <p:cNvSpPr/>
          <p:nvPr/>
        </p:nvSpPr>
        <p:spPr>
          <a:xfrm>
            <a:off x="4502428" y="1510419"/>
            <a:ext cx="1510748" cy="1306557"/>
          </a:xfrm>
          <a:prstGeom prst="rect">
            <a:avLst/>
          </a:prstGeom>
          <a:noFill/>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0C5128-8D14-9D40-8D17-2286E106FD2E}"/>
                  </a:ext>
                </a:extLst>
              </p:cNvPr>
              <p:cNvSpPr txBox="1"/>
              <p:nvPr/>
            </p:nvSpPr>
            <p:spPr>
              <a:xfrm>
                <a:off x="2600657" y="2967335"/>
                <a:ext cx="3279639" cy="461665"/>
              </a:xfrm>
              <a:prstGeom prst="rect">
                <a:avLst/>
              </a:prstGeom>
              <a:solidFill>
                <a:schemeClr val="bg1"/>
              </a:solidFill>
              <a:ln w="38100">
                <a:solidFill>
                  <a:srgbClr val="C00000"/>
                </a:solidFill>
              </a:ln>
            </p:spPr>
            <p:txBody>
              <a:bodyPr wrap="square" rtlCol="0">
                <a:spAutoFit/>
              </a:bodyPr>
              <a:lstStyle/>
              <a:p>
                <a:pPr algn="ctr"/>
                <a:r>
                  <a:rPr kumimoji="1" lang="en-US" altLang="ja-JP" sz="2400" dirty="0"/>
                  <a:t>initial SOC </a:t>
                </a:r>
                <a14:m>
                  <m:oMath xmlns:m="http://schemas.openxmlformats.org/officeDocument/2006/math">
                    <m:r>
                      <a:rPr kumimoji="1" lang="en-US" altLang="ja-JP" sz="2400" b="0" i="1" smtClean="0">
                        <a:latin typeface="Cambria Math" panose="02040503050406030204" pitchFamily="18" charset="0"/>
                      </a:rPr>
                      <m:t>≈</m:t>
                    </m:r>
                  </m:oMath>
                </a14:m>
                <a:r>
                  <a:rPr kumimoji="1" lang="en-US" altLang="ja-JP" sz="2400" dirty="0"/>
                  <a:t> final SOC</a:t>
                </a:r>
                <a:endParaRPr kumimoji="1" lang="ja-JP" altLang="en-US" sz="2400"/>
              </a:p>
            </p:txBody>
          </p:sp>
        </mc:Choice>
        <mc:Fallback xmlns="">
          <p:sp>
            <p:nvSpPr>
              <p:cNvPr id="9" name="テキスト ボックス 8">
                <a:extLst>
                  <a:ext uri="{FF2B5EF4-FFF2-40B4-BE49-F238E27FC236}">
                    <a16:creationId xmlns:a16="http://schemas.microsoft.com/office/drawing/2014/main" id="{700C5128-8D14-9D40-8D17-2286E106FD2E}"/>
                  </a:ext>
                </a:extLst>
              </p:cNvPr>
              <p:cNvSpPr txBox="1">
                <a:spLocks noRot="1" noChangeAspect="1" noMove="1" noResize="1" noEditPoints="1" noAdjustHandles="1" noChangeArrowheads="1" noChangeShapeType="1" noTextEdit="1"/>
              </p:cNvSpPr>
              <p:nvPr/>
            </p:nvSpPr>
            <p:spPr>
              <a:xfrm>
                <a:off x="2600657" y="2967335"/>
                <a:ext cx="3279639" cy="461665"/>
              </a:xfrm>
              <a:prstGeom prst="rect">
                <a:avLst/>
              </a:prstGeom>
              <a:blipFill>
                <a:blip r:embed="rId5"/>
                <a:stretch>
                  <a:fillRect t="-5000" b="-20000"/>
                </a:stretch>
              </a:blipFill>
              <a:ln w="38100">
                <a:solidFill>
                  <a:srgbClr val="C00000"/>
                </a:solidFill>
              </a:ln>
            </p:spPr>
            <p:txBody>
              <a:bodyPr/>
              <a:lstStyle/>
              <a:p>
                <a:r>
                  <a:rPr lang="ja-JP" altLang="en-US">
                    <a:noFill/>
                  </a:rPr>
                  <a:t> </a:t>
                </a:r>
              </a:p>
            </p:txBody>
          </p:sp>
        </mc:Fallback>
      </mc:AlternateContent>
      <p:sp>
        <p:nvSpPr>
          <p:cNvPr id="6" name="タイトル 5">
            <a:extLst>
              <a:ext uri="{FF2B5EF4-FFF2-40B4-BE49-F238E27FC236}">
                <a16:creationId xmlns:a16="http://schemas.microsoft.com/office/drawing/2014/main" id="{8FA8F65E-11DA-1A42-8B4D-CF5094D73337}"/>
              </a:ext>
            </a:extLst>
          </p:cNvPr>
          <p:cNvSpPr>
            <a:spLocks noGrp="1"/>
          </p:cNvSpPr>
          <p:nvPr>
            <p:ph type="title"/>
          </p:nvPr>
        </p:nvSpPr>
        <p:spPr/>
        <p:txBody>
          <a:bodyPr/>
          <a:lstStyle/>
          <a:p>
            <a:r>
              <a:rPr lang="en" altLang="ja-JP" dirty="0"/>
              <a:t>Result of our proposed algorithm</a:t>
            </a:r>
            <a:endParaRPr lang="ja-JP" altLang="en-US"/>
          </a:p>
        </p:txBody>
      </p:sp>
    </p:spTree>
    <p:extLst>
      <p:ext uri="{BB962C8B-B14F-4D97-AF65-F5344CB8AC3E}">
        <p14:creationId xmlns:p14="http://schemas.microsoft.com/office/powerpoint/2010/main" val="1557676923"/>
      </p:ext>
    </p:extLst>
  </p:cSld>
  <p:clrMapOvr>
    <a:masterClrMapping/>
  </p:clrMapOvr>
  <mc:AlternateContent xmlns:mc="http://schemas.openxmlformats.org/markup-compatibility/2006" xmlns:p14="http://schemas.microsoft.com/office/powerpoint/2010/main">
    <mc:Choice Requires="p14">
      <p:transition spd="slow" p14:dur="2000" advTm="163342"/>
    </mc:Choice>
    <mc:Fallback xmlns="">
      <p:transition spd="slow" advTm="16334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BAB3798-9699-4C4E-AEEE-D992A88D3FAD}"/>
              </a:ext>
            </a:extLst>
          </p:cNvPr>
          <p:cNvSpPr>
            <a:spLocks noGrp="1"/>
          </p:cNvSpPr>
          <p:nvPr>
            <p:ph type="sldNum" sz="quarter" idx="10"/>
          </p:nvPr>
        </p:nvSpPr>
        <p:spPr/>
        <p:txBody>
          <a:bodyPr/>
          <a:lstStyle/>
          <a:p>
            <a:fld id="{0DBD730D-1B76-804D-A495-32E5DB76CEA2}" type="slidenum">
              <a:rPr lang="ja-JP" altLang="en-US" smtClean="0"/>
              <a:pPr/>
              <a:t>32</a:t>
            </a:fld>
            <a:endParaRPr lang="ja-JP" altLang="en-US"/>
          </a:p>
        </p:txBody>
      </p:sp>
      <p:pic>
        <p:nvPicPr>
          <p:cNvPr id="7" name="図 6">
            <a:extLst>
              <a:ext uri="{FF2B5EF4-FFF2-40B4-BE49-F238E27FC236}">
                <a16:creationId xmlns:a16="http://schemas.microsoft.com/office/drawing/2014/main" id="{40AC4246-4515-B745-BCA6-47EC8DDCCAC3}"/>
              </a:ext>
            </a:extLst>
          </p:cNvPr>
          <p:cNvPicPr>
            <a:picLocks noChangeAspect="1"/>
          </p:cNvPicPr>
          <p:nvPr/>
        </p:nvPicPr>
        <p:blipFill>
          <a:blip r:embed="rId3"/>
          <a:stretch>
            <a:fillRect/>
          </a:stretch>
        </p:blipFill>
        <p:spPr>
          <a:xfrm>
            <a:off x="0" y="2817306"/>
            <a:ext cx="9144000" cy="3922484"/>
          </a:xfrm>
          <a:prstGeom prst="rect">
            <a:avLst/>
          </a:prstGeom>
        </p:spPr>
      </p:pic>
      <p:graphicFrame>
        <p:nvGraphicFramePr>
          <p:cNvPr id="11" name="表 10">
            <a:extLst>
              <a:ext uri="{FF2B5EF4-FFF2-40B4-BE49-F238E27FC236}">
                <a16:creationId xmlns:a16="http://schemas.microsoft.com/office/drawing/2014/main" id="{B71223EE-4B19-5E48-927D-712E7A9AC9A8}"/>
              </a:ext>
            </a:extLst>
          </p:cNvPr>
          <p:cNvGraphicFramePr>
            <a:graphicFrameLocks noGrp="1"/>
          </p:cNvGraphicFramePr>
          <p:nvPr>
            <p:extLst/>
          </p:nvPr>
        </p:nvGraphicFramePr>
        <p:xfrm>
          <a:off x="628650" y="1615058"/>
          <a:ext cx="7886699" cy="1097280"/>
        </p:xfrm>
        <a:graphic>
          <a:graphicData uri="http://schemas.openxmlformats.org/drawingml/2006/table">
            <a:tbl>
              <a:tblPr bandRow="1">
                <a:tableStyleId>{7E9639D4-E3E2-4D34-9284-5A2195B3D0D7}</a:tableStyleId>
              </a:tblPr>
              <a:tblGrid>
                <a:gridCol w="1481036">
                  <a:extLst>
                    <a:ext uri="{9D8B030D-6E8A-4147-A177-3AD203B41FA5}">
                      <a16:colId xmlns:a16="http://schemas.microsoft.com/office/drawing/2014/main" val="778879651"/>
                    </a:ext>
                  </a:extLst>
                </a:gridCol>
                <a:gridCol w="2135221">
                  <a:extLst>
                    <a:ext uri="{9D8B030D-6E8A-4147-A177-3AD203B41FA5}">
                      <a16:colId xmlns:a16="http://schemas.microsoft.com/office/drawing/2014/main" val="4158018267"/>
                    </a:ext>
                  </a:extLst>
                </a:gridCol>
                <a:gridCol w="2135221">
                  <a:extLst>
                    <a:ext uri="{9D8B030D-6E8A-4147-A177-3AD203B41FA5}">
                      <a16:colId xmlns:a16="http://schemas.microsoft.com/office/drawing/2014/main" val="3859593166"/>
                    </a:ext>
                  </a:extLst>
                </a:gridCol>
                <a:gridCol w="2135221">
                  <a:extLst>
                    <a:ext uri="{9D8B030D-6E8A-4147-A177-3AD203B41FA5}">
                      <a16:colId xmlns:a16="http://schemas.microsoft.com/office/drawing/2014/main" val="4048441694"/>
                    </a:ext>
                  </a:extLst>
                </a:gridCol>
              </a:tblGrid>
              <a:tr h="351619">
                <a:tc>
                  <a:txBody>
                    <a:bodyPr/>
                    <a:lstStyle/>
                    <a:p>
                      <a:pPr algn="ctr"/>
                      <a:r>
                        <a:rPr kumimoji="1" lang="en-US" altLang="ja-JP" sz="1800" dirty="0">
                          <a:solidFill>
                            <a:sysClr val="windowText" lastClr="000000"/>
                          </a:solidFill>
                        </a:rPr>
                        <a:t>Case</a:t>
                      </a:r>
                      <a:endParaRPr kumimoji="1" lang="ja-JP" altLang="en-US" sz="1800">
                        <a:solidFill>
                          <a:sysClr val="windowText" lastClr="000000"/>
                        </a:solidFill>
                      </a:endParaRPr>
                    </a:p>
                  </a:txBody>
                  <a:tcPr/>
                </a:tc>
                <a:tc>
                  <a:txBody>
                    <a:bodyPr/>
                    <a:lstStyle/>
                    <a:p>
                      <a:pPr algn="ctr"/>
                      <a:r>
                        <a:rPr kumimoji="1" lang="en-US" altLang="ja-JP" sz="1800" dirty="0"/>
                        <a:t>initial SOC</a:t>
                      </a:r>
                      <a:endParaRPr kumimoji="1" lang="ja-JP" altLang="en-US" sz="1800">
                        <a:solidFill>
                          <a:sysClr val="windowText" lastClr="000000"/>
                        </a:solidFill>
                      </a:endParaRPr>
                    </a:p>
                  </a:txBody>
                  <a:tcPr/>
                </a:tc>
                <a:tc>
                  <a:txBody>
                    <a:bodyPr/>
                    <a:lstStyle/>
                    <a:p>
                      <a:pPr algn="ctr"/>
                      <a:r>
                        <a:rPr kumimoji="1" lang="en-US" altLang="ja-JP" sz="1800" dirty="0"/>
                        <a:t>final SOC</a:t>
                      </a:r>
                      <a:endParaRPr kumimoji="1" lang="ja-JP" altLang="en-US" sz="1800">
                        <a:solidFill>
                          <a:sysClr val="windowText" lastClr="000000"/>
                        </a:solidFill>
                      </a:endParaRPr>
                    </a:p>
                  </a:txBody>
                  <a:tcPr/>
                </a:tc>
                <a:tc>
                  <a:txBody>
                    <a:bodyPr/>
                    <a:lstStyle/>
                    <a:p>
                      <a:pPr algn="ctr"/>
                      <a:r>
                        <a:rPr kumimoji="1" lang="en-US" altLang="ja-JP" sz="1800" dirty="0"/>
                        <a:t>fuel consumption</a:t>
                      </a:r>
                      <a:endParaRPr kumimoji="1" lang="ja-JP" altLang="en-US" sz="1800">
                        <a:solidFill>
                          <a:sysClr val="windowText" lastClr="000000"/>
                        </a:solidFill>
                      </a:endParaRPr>
                    </a:p>
                  </a:txBody>
                  <a:tcPr/>
                </a:tc>
                <a:extLst>
                  <a:ext uri="{0D108BD9-81ED-4DB2-BD59-A6C34878D82A}">
                    <a16:rowId xmlns:a16="http://schemas.microsoft.com/office/drawing/2014/main" val="1552428817"/>
                  </a:ext>
                </a:extLst>
              </a:tr>
              <a:tr h="231904">
                <a:tc>
                  <a:txBody>
                    <a:bodyPr/>
                    <a:lstStyle/>
                    <a:p>
                      <a:pPr algn="ctr"/>
                      <a:r>
                        <a:rPr kumimoji="1" lang="en-US" altLang="ja-JP" sz="1800" dirty="0"/>
                        <a:t>1</a:t>
                      </a:r>
                      <a:endParaRPr kumimoji="1" lang="ja-JP" altLang="en-US" sz="1800" b="1">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518.34 g</a:t>
                      </a:r>
                      <a:endParaRPr kumimoji="1" lang="ja-JP" altLang="en-US" sz="180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1243763935"/>
                  </a:ext>
                </a:extLst>
              </a:tr>
              <a:tr h="231904">
                <a:tc>
                  <a:txBody>
                    <a:bodyPr/>
                    <a:lstStyle/>
                    <a:p>
                      <a:pPr algn="ctr"/>
                      <a:r>
                        <a:rPr kumimoji="1" lang="en-US" altLang="ja-JP" sz="1800" dirty="0"/>
                        <a:t>2</a:t>
                      </a:r>
                      <a:endParaRPr kumimoji="1" lang="ja-JP" altLang="en-US" sz="1800" b="1">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12.00 %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12.01 %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520.42 g</a:t>
                      </a:r>
                      <a:endParaRPr kumimoji="1" lang="ja-JP" altLang="en-US" sz="1800">
                        <a:solidFill>
                          <a:sysClr val="windowText" lastClr="000000"/>
                        </a:solidFill>
                      </a:endParaRPr>
                    </a:p>
                  </a:txBody>
                  <a:tcPr>
                    <a:solidFill>
                      <a:schemeClr val="accent6">
                        <a:lumMod val="40000"/>
                        <a:lumOff val="60000"/>
                      </a:schemeClr>
                    </a:solidFill>
                  </a:tcPr>
                </a:tc>
                <a:extLst>
                  <a:ext uri="{0D108BD9-81ED-4DB2-BD59-A6C34878D82A}">
                    <a16:rowId xmlns:a16="http://schemas.microsoft.com/office/drawing/2014/main" val="1360392153"/>
                  </a:ext>
                </a:extLst>
              </a:tr>
            </a:tbl>
          </a:graphicData>
        </a:graphic>
      </p:graphicFrame>
      <p:sp>
        <p:nvSpPr>
          <p:cNvPr id="8" name="正方形/長方形 7">
            <a:extLst>
              <a:ext uri="{FF2B5EF4-FFF2-40B4-BE49-F238E27FC236}">
                <a16:creationId xmlns:a16="http://schemas.microsoft.com/office/drawing/2014/main" id="{249EC62B-19B7-344E-AC8A-DA70E9B4CD4F}"/>
              </a:ext>
            </a:extLst>
          </p:cNvPr>
          <p:cNvSpPr/>
          <p:nvPr/>
        </p:nvSpPr>
        <p:spPr>
          <a:xfrm>
            <a:off x="-1" y="5517292"/>
            <a:ext cx="9143999" cy="1266567"/>
          </a:xfrm>
          <a:prstGeom prst="rect">
            <a:avLst/>
          </a:prstGeom>
          <a:noFill/>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4E8FA451-933A-A246-AFEE-DF94EAEA083C}"/>
                  </a:ext>
                </a:extLst>
              </p:cNvPr>
              <p:cNvSpPr txBox="1"/>
              <p:nvPr/>
            </p:nvSpPr>
            <p:spPr>
              <a:xfrm>
                <a:off x="3428287" y="4950659"/>
                <a:ext cx="2287421" cy="461665"/>
              </a:xfrm>
              <a:prstGeom prst="rect">
                <a:avLst/>
              </a:prstGeom>
              <a:solidFill>
                <a:schemeClr val="bg1"/>
              </a:solidFill>
              <a:ln w="38100">
                <a:solidFill>
                  <a:srgbClr val="C00000"/>
                </a:solidFill>
              </a:ln>
            </p:spPr>
            <p:txBody>
              <a:bodyPr wrap="none" rtlCol="0">
                <a:spAutoFit/>
              </a:bodyPr>
              <a:lstStyle/>
              <a:p>
                <a:pPr algn="ctr"/>
                <a:r>
                  <a:rPr kumimoji="1" lang="en-US" altLang="ja-JP" sz="2400" dirty="0"/>
                  <a:t>SOC</a:t>
                </a:r>
                <a:r>
                  <a:rPr lang="en-US" altLang="ja-JP" sz="2400" dirty="0"/>
                  <a:t> </a:t>
                </a:r>
                <a14:m>
                  <m:oMath xmlns:m="http://schemas.openxmlformats.org/officeDocument/2006/math">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𝛽</m:t>
                    </m:r>
                    <m:r>
                      <a:rPr lang="en-US" altLang="ja-JP" sz="2400" b="0" i="1" smtClean="0">
                        <a:latin typeface="Cambria Math" panose="02040503050406030204" pitchFamily="18" charset="0"/>
                      </a:rPr>
                      <m:t>=10%</m:t>
                    </m:r>
                  </m:oMath>
                </a14:m>
                <a:endParaRPr kumimoji="1" lang="ja-JP" altLang="en-US" sz="2400"/>
              </a:p>
            </p:txBody>
          </p:sp>
        </mc:Choice>
        <mc:Fallback xmlns="">
          <p:sp>
            <p:nvSpPr>
              <p:cNvPr id="9" name="テキスト ボックス 8">
                <a:extLst>
                  <a:ext uri="{FF2B5EF4-FFF2-40B4-BE49-F238E27FC236}">
                    <a16:creationId xmlns:a16="http://schemas.microsoft.com/office/drawing/2014/main" id="{4E8FA451-933A-A246-AFEE-DF94EAEA083C}"/>
                  </a:ext>
                </a:extLst>
              </p:cNvPr>
              <p:cNvSpPr txBox="1">
                <a:spLocks noRot="1" noChangeAspect="1" noMove="1" noResize="1" noEditPoints="1" noAdjustHandles="1" noChangeArrowheads="1" noChangeShapeType="1" noTextEdit="1"/>
              </p:cNvSpPr>
              <p:nvPr/>
            </p:nvSpPr>
            <p:spPr>
              <a:xfrm>
                <a:off x="3428287" y="4950659"/>
                <a:ext cx="2287421" cy="461665"/>
              </a:xfrm>
              <a:prstGeom prst="rect">
                <a:avLst/>
              </a:prstGeom>
              <a:blipFill>
                <a:blip r:embed="rId5"/>
                <a:stretch>
                  <a:fillRect l="-2717" t="-5000" b="-22500"/>
                </a:stretch>
              </a:blipFill>
              <a:ln w="38100">
                <a:solidFill>
                  <a:srgbClr val="C00000"/>
                </a:solidFill>
              </a:ln>
            </p:spPr>
            <p:txBody>
              <a:bodyPr/>
              <a:lstStyle/>
              <a:p>
                <a:r>
                  <a:rPr lang="ja-JP" altLang="en-US">
                    <a:noFill/>
                  </a:rPr>
                  <a:t> </a:t>
                </a:r>
              </a:p>
            </p:txBody>
          </p:sp>
        </mc:Fallback>
      </mc:AlternateContent>
      <p:sp>
        <p:nvSpPr>
          <p:cNvPr id="6" name="タイトル 5">
            <a:extLst>
              <a:ext uri="{FF2B5EF4-FFF2-40B4-BE49-F238E27FC236}">
                <a16:creationId xmlns:a16="http://schemas.microsoft.com/office/drawing/2014/main" id="{86114890-0AA0-B549-9F3C-8497A5434C8D}"/>
              </a:ext>
            </a:extLst>
          </p:cNvPr>
          <p:cNvSpPr>
            <a:spLocks noGrp="1"/>
          </p:cNvSpPr>
          <p:nvPr>
            <p:ph type="title"/>
          </p:nvPr>
        </p:nvSpPr>
        <p:spPr/>
        <p:txBody>
          <a:bodyPr/>
          <a:lstStyle/>
          <a:p>
            <a:r>
              <a:rPr lang="en" altLang="ja-JP" dirty="0"/>
              <a:t>Result of our proposed algorithm</a:t>
            </a:r>
            <a:endParaRPr lang="ja-JP" altLang="en-US"/>
          </a:p>
        </p:txBody>
      </p:sp>
      <mc:AlternateContent xmlns:mc="http://schemas.openxmlformats.org/markup-compatibility/2006" xmlns:a14="http://schemas.microsoft.com/office/drawing/2010/main">
        <mc:Choice Requires="a14">
          <p:sp>
            <p:nvSpPr>
              <p:cNvPr id="14" name="コンテンツ プレースホルダー 3">
                <a:extLst>
                  <a:ext uri="{FF2B5EF4-FFF2-40B4-BE49-F238E27FC236}">
                    <a16:creationId xmlns:a16="http://schemas.microsoft.com/office/drawing/2014/main" id="{54C4FD2F-EB21-D843-B89B-DE5D5A299C1D}"/>
                  </a:ext>
                </a:extLst>
              </p:cNvPr>
              <p:cNvSpPr>
                <a:spLocks noGrp="1"/>
              </p:cNvSpPr>
              <p:nvPr>
                <p:ph sz="quarter" idx="12"/>
              </p:nvPr>
            </p:nvSpPr>
            <p:spPr>
              <a:xfrm>
                <a:off x="628649" y="1029846"/>
                <a:ext cx="7886700" cy="355152"/>
              </a:xfrm>
            </p:spPr>
            <p:txBody>
              <a:bodyPr>
                <a:normAutofit lnSpcReduction="10000"/>
              </a:bodyPr>
              <a:lstStyle/>
              <a:p>
                <a:r>
                  <a:rPr kumimoji="1" lang="en-US" altLang="ja-JP" dirty="0"/>
                  <a:t>Driving Cycle: WLTC,  SOC lower bound(</a:t>
                </a:r>
                <a14:m>
                  <m:oMath xmlns:m="http://schemas.openxmlformats.org/officeDocument/2006/math">
                    <m:r>
                      <a:rPr kumimoji="1" lang="en-US" altLang="ja-JP" i="1" dirty="0" smtClean="0">
                        <a:latin typeface="Cambria Math" panose="02040503050406030204" pitchFamily="18" charset="0"/>
                      </a:rPr>
                      <m:t>𝛽</m:t>
                    </m:r>
                  </m:oMath>
                </a14:m>
                <a:r>
                  <a:rPr kumimoji="1" lang="en-US" altLang="ja-JP" dirty="0"/>
                  <a:t>): 10% </a:t>
                </a:r>
              </a:p>
            </p:txBody>
          </p:sp>
        </mc:Choice>
        <mc:Fallback xmlns="">
          <p:sp>
            <p:nvSpPr>
              <p:cNvPr id="14" name="コンテンツ プレースホルダー 3">
                <a:extLst>
                  <a:ext uri="{FF2B5EF4-FFF2-40B4-BE49-F238E27FC236}">
                    <a16:creationId xmlns:a16="http://schemas.microsoft.com/office/drawing/2014/main" id="{54C4FD2F-EB21-D843-B89B-DE5D5A299C1D}"/>
                  </a:ext>
                </a:extLst>
              </p:cNvPr>
              <p:cNvSpPr>
                <a:spLocks noGrp="1" noRot="1" noChangeAspect="1" noMove="1" noResize="1" noEditPoints="1" noAdjustHandles="1" noChangeArrowheads="1" noChangeShapeType="1" noTextEdit="1"/>
              </p:cNvSpPr>
              <p:nvPr>
                <p:ph sz="quarter" idx="12"/>
              </p:nvPr>
            </p:nvSpPr>
            <p:spPr>
              <a:xfrm>
                <a:off x="628649" y="1029846"/>
                <a:ext cx="7886700" cy="355152"/>
              </a:xfrm>
              <a:blipFill>
                <a:blip r:embed="rId6"/>
                <a:stretch>
                  <a:fillRect l="-643" t="-24138" b="-241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79955497"/>
      </p:ext>
    </p:extLst>
  </p:cSld>
  <p:clrMapOvr>
    <a:masterClrMapping/>
  </p:clrMapOvr>
  <mc:AlternateContent xmlns:mc="http://schemas.openxmlformats.org/markup-compatibility/2006" xmlns:p14="http://schemas.microsoft.com/office/powerpoint/2010/main">
    <mc:Choice Requires="p14">
      <p:transition spd="slow" p14:dur="2000" advTm="163342"/>
    </mc:Choice>
    <mc:Fallback xmlns="">
      <p:transition spd="slow" advTm="16334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BAB3798-9699-4C4E-AEEE-D992A88D3FAD}"/>
              </a:ext>
            </a:extLst>
          </p:cNvPr>
          <p:cNvSpPr>
            <a:spLocks noGrp="1"/>
          </p:cNvSpPr>
          <p:nvPr>
            <p:ph type="sldNum" sz="quarter" idx="10"/>
          </p:nvPr>
        </p:nvSpPr>
        <p:spPr/>
        <p:txBody>
          <a:bodyPr/>
          <a:lstStyle/>
          <a:p>
            <a:fld id="{0DBD730D-1B76-804D-A495-32E5DB76CEA2}" type="slidenum">
              <a:rPr lang="ja-JP" altLang="en-US" smtClean="0"/>
              <a:pPr/>
              <a:t>33</a:t>
            </a:fld>
            <a:endParaRPr lang="ja-JP" altLang="en-US"/>
          </a:p>
        </p:txBody>
      </p:sp>
      <p:pic>
        <p:nvPicPr>
          <p:cNvPr id="7" name="図 6">
            <a:extLst>
              <a:ext uri="{FF2B5EF4-FFF2-40B4-BE49-F238E27FC236}">
                <a16:creationId xmlns:a16="http://schemas.microsoft.com/office/drawing/2014/main" id="{40AC4246-4515-B745-BCA6-47EC8DDCCAC3}"/>
              </a:ext>
            </a:extLst>
          </p:cNvPr>
          <p:cNvPicPr>
            <a:picLocks noChangeAspect="1"/>
          </p:cNvPicPr>
          <p:nvPr/>
        </p:nvPicPr>
        <p:blipFill>
          <a:blip r:embed="rId3"/>
          <a:stretch>
            <a:fillRect/>
          </a:stretch>
        </p:blipFill>
        <p:spPr>
          <a:xfrm>
            <a:off x="0" y="2817306"/>
            <a:ext cx="9144000" cy="3922484"/>
          </a:xfrm>
          <a:prstGeom prst="rect">
            <a:avLst/>
          </a:prstGeom>
        </p:spPr>
      </p:pic>
      <p:graphicFrame>
        <p:nvGraphicFramePr>
          <p:cNvPr id="11" name="表 10">
            <a:extLst>
              <a:ext uri="{FF2B5EF4-FFF2-40B4-BE49-F238E27FC236}">
                <a16:creationId xmlns:a16="http://schemas.microsoft.com/office/drawing/2014/main" id="{B71223EE-4B19-5E48-927D-712E7A9AC9A8}"/>
              </a:ext>
            </a:extLst>
          </p:cNvPr>
          <p:cNvGraphicFramePr>
            <a:graphicFrameLocks noGrp="1"/>
          </p:cNvGraphicFramePr>
          <p:nvPr>
            <p:extLst/>
          </p:nvPr>
        </p:nvGraphicFramePr>
        <p:xfrm>
          <a:off x="628650" y="1615058"/>
          <a:ext cx="7886699" cy="1097280"/>
        </p:xfrm>
        <a:graphic>
          <a:graphicData uri="http://schemas.openxmlformats.org/drawingml/2006/table">
            <a:tbl>
              <a:tblPr bandRow="1">
                <a:tableStyleId>{7E9639D4-E3E2-4D34-9284-5A2195B3D0D7}</a:tableStyleId>
              </a:tblPr>
              <a:tblGrid>
                <a:gridCol w="1481036">
                  <a:extLst>
                    <a:ext uri="{9D8B030D-6E8A-4147-A177-3AD203B41FA5}">
                      <a16:colId xmlns:a16="http://schemas.microsoft.com/office/drawing/2014/main" val="778879651"/>
                    </a:ext>
                  </a:extLst>
                </a:gridCol>
                <a:gridCol w="2135221">
                  <a:extLst>
                    <a:ext uri="{9D8B030D-6E8A-4147-A177-3AD203B41FA5}">
                      <a16:colId xmlns:a16="http://schemas.microsoft.com/office/drawing/2014/main" val="4158018267"/>
                    </a:ext>
                  </a:extLst>
                </a:gridCol>
                <a:gridCol w="2135221">
                  <a:extLst>
                    <a:ext uri="{9D8B030D-6E8A-4147-A177-3AD203B41FA5}">
                      <a16:colId xmlns:a16="http://schemas.microsoft.com/office/drawing/2014/main" val="3859593166"/>
                    </a:ext>
                  </a:extLst>
                </a:gridCol>
                <a:gridCol w="2135221">
                  <a:extLst>
                    <a:ext uri="{9D8B030D-6E8A-4147-A177-3AD203B41FA5}">
                      <a16:colId xmlns:a16="http://schemas.microsoft.com/office/drawing/2014/main" val="4048441694"/>
                    </a:ext>
                  </a:extLst>
                </a:gridCol>
              </a:tblGrid>
              <a:tr h="351619">
                <a:tc>
                  <a:txBody>
                    <a:bodyPr/>
                    <a:lstStyle/>
                    <a:p>
                      <a:pPr algn="ctr"/>
                      <a:r>
                        <a:rPr kumimoji="1" lang="en-US" altLang="ja-JP" sz="1800" dirty="0">
                          <a:solidFill>
                            <a:sysClr val="windowText" lastClr="000000"/>
                          </a:solidFill>
                        </a:rPr>
                        <a:t>Case</a:t>
                      </a:r>
                      <a:endParaRPr kumimoji="1" lang="ja-JP" altLang="en-US" sz="1800">
                        <a:solidFill>
                          <a:sysClr val="windowText" lastClr="000000"/>
                        </a:solidFill>
                      </a:endParaRPr>
                    </a:p>
                  </a:txBody>
                  <a:tcPr/>
                </a:tc>
                <a:tc>
                  <a:txBody>
                    <a:bodyPr/>
                    <a:lstStyle/>
                    <a:p>
                      <a:pPr algn="ctr"/>
                      <a:r>
                        <a:rPr kumimoji="1" lang="en-US" altLang="ja-JP" sz="1800" dirty="0"/>
                        <a:t>initial SOC</a:t>
                      </a:r>
                      <a:endParaRPr kumimoji="1" lang="ja-JP" altLang="en-US" sz="1800">
                        <a:solidFill>
                          <a:sysClr val="windowText" lastClr="000000"/>
                        </a:solidFill>
                      </a:endParaRPr>
                    </a:p>
                  </a:txBody>
                  <a:tcPr/>
                </a:tc>
                <a:tc>
                  <a:txBody>
                    <a:bodyPr/>
                    <a:lstStyle/>
                    <a:p>
                      <a:pPr algn="ctr"/>
                      <a:r>
                        <a:rPr kumimoji="1" lang="en-US" altLang="ja-JP" sz="1800" dirty="0"/>
                        <a:t>final SOC</a:t>
                      </a:r>
                      <a:endParaRPr kumimoji="1" lang="ja-JP" altLang="en-US" sz="1800">
                        <a:solidFill>
                          <a:sysClr val="windowText" lastClr="000000"/>
                        </a:solidFill>
                      </a:endParaRPr>
                    </a:p>
                  </a:txBody>
                  <a:tcPr/>
                </a:tc>
                <a:tc>
                  <a:txBody>
                    <a:bodyPr/>
                    <a:lstStyle/>
                    <a:p>
                      <a:pPr algn="ctr"/>
                      <a:r>
                        <a:rPr kumimoji="1" lang="en-US" altLang="ja-JP" sz="1800" dirty="0"/>
                        <a:t>fuel consumption</a:t>
                      </a:r>
                      <a:endParaRPr kumimoji="1" lang="ja-JP" altLang="en-US" sz="1800">
                        <a:solidFill>
                          <a:sysClr val="windowText" lastClr="000000"/>
                        </a:solidFill>
                      </a:endParaRPr>
                    </a:p>
                  </a:txBody>
                  <a:tcPr/>
                </a:tc>
                <a:extLst>
                  <a:ext uri="{0D108BD9-81ED-4DB2-BD59-A6C34878D82A}">
                    <a16:rowId xmlns:a16="http://schemas.microsoft.com/office/drawing/2014/main" val="1552428817"/>
                  </a:ext>
                </a:extLst>
              </a:tr>
              <a:tr h="231904">
                <a:tc>
                  <a:txBody>
                    <a:bodyPr/>
                    <a:lstStyle/>
                    <a:p>
                      <a:pPr algn="ctr"/>
                      <a:r>
                        <a:rPr kumimoji="1" lang="en-US" altLang="ja-JP" sz="1800" dirty="0"/>
                        <a:t>1</a:t>
                      </a:r>
                      <a:endParaRPr kumimoji="1" lang="ja-JP" altLang="en-US" sz="1800" b="1">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16.30 %</a:t>
                      </a:r>
                      <a:endParaRPr kumimoji="1" lang="ja-JP" altLang="en-US" sz="1800">
                        <a:solidFill>
                          <a:sysClr val="windowText" lastClr="000000"/>
                        </a:solidFill>
                      </a:endParaRPr>
                    </a:p>
                  </a:txBody>
                  <a:tcPr>
                    <a:solidFill>
                      <a:schemeClr val="accent5">
                        <a:lumMod val="60000"/>
                        <a:lumOff val="40000"/>
                      </a:schemeClr>
                    </a:solidFill>
                  </a:tcPr>
                </a:tc>
                <a:tc>
                  <a:txBody>
                    <a:bodyPr/>
                    <a:lstStyle/>
                    <a:p>
                      <a:pPr algn="ctr"/>
                      <a:r>
                        <a:rPr kumimoji="1" lang="en-US" altLang="ja-JP" sz="1800" dirty="0"/>
                        <a:t>518.34 g</a:t>
                      </a:r>
                      <a:endParaRPr kumimoji="1" lang="ja-JP" altLang="en-US" sz="180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1243763935"/>
                  </a:ext>
                </a:extLst>
              </a:tr>
              <a:tr h="231904">
                <a:tc>
                  <a:txBody>
                    <a:bodyPr/>
                    <a:lstStyle/>
                    <a:p>
                      <a:pPr algn="ctr"/>
                      <a:r>
                        <a:rPr kumimoji="1" lang="en-US" altLang="ja-JP" sz="1800" dirty="0"/>
                        <a:t>2</a:t>
                      </a:r>
                      <a:endParaRPr kumimoji="1" lang="ja-JP" altLang="en-US" sz="1800" b="1">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12.00 %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12.01 %</a:t>
                      </a:r>
                      <a:endParaRPr kumimoji="1" lang="ja-JP" altLang="en-US" sz="1800">
                        <a:solidFill>
                          <a:sysClr val="windowText" lastClr="000000"/>
                        </a:solidFill>
                      </a:endParaRPr>
                    </a:p>
                  </a:txBody>
                  <a:tcPr>
                    <a:solidFill>
                      <a:schemeClr val="accent6">
                        <a:lumMod val="40000"/>
                        <a:lumOff val="60000"/>
                      </a:schemeClr>
                    </a:solidFill>
                  </a:tcPr>
                </a:tc>
                <a:tc>
                  <a:txBody>
                    <a:bodyPr/>
                    <a:lstStyle/>
                    <a:p>
                      <a:pPr algn="ctr"/>
                      <a:r>
                        <a:rPr kumimoji="1" lang="en-US" altLang="ja-JP" sz="1800" dirty="0"/>
                        <a:t>520.42 g</a:t>
                      </a:r>
                      <a:endParaRPr kumimoji="1" lang="ja-JP" altLang="en-US" sz="1800">
                        <a:solidFill>
                          <a:sysClr val="windowText" lastClr="000000"/>
                        </a:solidFill>
                      </a:endParaRPr>
                    </a:p>
                  </a:txBody>
                  <a:tcPr>
                    <a:solidFill>
                      <a:schemeClr val="accent6">
                        <a:lumMod val="40000"/>
                        <a:lumOff val="60000"/>
                      </a:schemeClr>
                    </a:solidFill>
                  </a:tcPr>
                </a:tc>
                <a:extLst>
                  <a:ext uri="{0D108BD9-81ED-4DB2-BD59-A6C34878D82A}">
                    <a16:rowId xmlns:a16="http://schemas.microsoft.com/office/drawing/2014/main" val="1360392153"/>
                  </a:ext>
                </a:extLst>
              </a:tr>
            </a:tbl>
          </a:graphicData>
        </a:graphic>
      </p:graphicFrame>
      <p:sp>
        <p:nvSpPr>
          <p:cNvPr id="8" name="正方形/長方形 7">
            <a:extLst>
              <a:ext uri="{FF2B5EF4-FFF2-40B4-BE49-F238E27FC236}">
                <a16:creationId xmlns:a16="http://schemas.microsoft.com/office/drawing/2014/main" id="{249EC62B-19B7-344E-AC8A-DA70E9B4CD4F}"/>
              </a:ext>
            </a:extLst>
          </p:cNvPr>
          <p:cNvSpPr/>
          <p:nvPr/>
        </p:nvSpPr>
        <p:spPr>
          <a:xfrm>
            <a:off x="3418704" y="5774725"/>
            <a:ext cx="2446638" cy="965066"/>
          </a:xfrm>
          <a:prstGeom prst="rect">
            <a:avLst/>
          </a:prstGeom>
          <a:noFill/>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87DF55B-960A-0242-9934-3E55411BABE1}"/>
              </a:ext>
            </a:extLst>
          </p:cNvPr>
          <p:cNvSpPr/>
          <p:nvPr/>
        </p:nvSpPr>
        <p:spPr>
          <a:xfrm>
            <a:off x="1637032" y="2816647"/>
            <a:ext cx="644850" cy="1799391"/>
          </a:xfrm>
          <a:prstGeom prst="rect">
            <a:avLst/>
          </a:prstGeom>
          <a:noFill/>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2461442-8DE6-B44A-9911-9A0313CB2437}"/>
              </a:ext>
            </a:extLst>
          </p:cNvPr>
          <p:cNvSpPr/>
          <p:nvPr/>
        </p:nvSpPr>
        <p:spPr>
          <a:xfrm>
            <a:off x="3196281" y="2816647"/>
            <a:ext cx="722633" cy="1799391"/>
          </a:xfrm>
          <a:prstGeom prst="rect">
            <a:avLst/>
          </a:prstGeom>
          <a:noFill/>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3F612A3-47AB-CA44-97C5-D43D58636084}"/>
              </a:ext>
            </a:extLst>
          </p:cNvPr>
          <p:cNvSpPr txBox="1"/>
          <p:nvPr/>
        </p:nvSpPr>
        <p:spPr>
          <a:xfrm>
            <a:off x="1637032" y="4721851"/>
            <a:ext cx="4911294" cy="830997"/>
          </a:xfrm>
          <a:prstGeom prst="rect">
            <a:avLst/>
          </a:prstGeom>
          <a:solidFill>
            <a:schemeClr val="bg1"/>
          </a:solidFill>
          <a:ln w="38100">
            <a:solidFill>
              <a:srgbClr val="C00000"/>
            </a:solidFill>
          </a:ln>
        </p:spPr>
        <p:txBody>
          <a:bodyPr wrap="square" rtlCol="0">
            <a:spAutoFit/>
          </a:bodyPr>
          <a:lstStyle/>
          <a:p>
            <a:pPr algn="ctr"/>
            <a:r>
              <a:rPr lang="en-US" altLang="ja-JP" sz="2400" dirty="0"/>
              <a:t>In Case 2, engine have to work in inefficient section to keep SOC ≥ 10%</a:t>
            </a:r>
            <a:endParaRPr kumimoji="1" lang="ja-JP" altLang="en-US" sz="2400"/>
          </a:p>
        </p:txBody>
      </p:sp>
      <p:sp>
        <p:nvSpPr>
          <p:cNvPr id="13" name="正方形/長方形 12">
            <a:extLst>
              <a:ext uri="{FF2B5EF4-FFF2-40B4-BE49-F238E27FC236}">
                <a16:creationId xmlns:a16="http://schemas.microsoft.com/office/drawing/2014/main" id="{4260927F-B5A3-6F46-9FB9-74F8B0E7EED7}"/>
              </a:ext>
            </a:extLst>
          </p:cNvPr>
          <p:cNvSpPr/>
          <p:nvPr/>
        </p:nvSpPr>
        <p:spPr>
          <a:xfrm>
            <a:off x="6472348" y="1615057"/>
            <a:ext cx="2174941" cy="1201590"/>
          </a:xfrm>
          <a:prstGeom prst="rect">
            <a:avLst/>
          </a:prstGeom>
          <a:noFill/>
          <a:ln w="635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a:extLst>
              <a:ext uri="{FF2B5EF4-FFF2-40B4-BE49-F238E27FC236}">
                <a16:creationId xmlns:a16="http://schemas.microsoft.com/office/drawing/2014/main" id="{D649AF31-BECD-C745-9015-D2EB6E0461B5}"/>
              </a:ext>
            </a:extLst>
          </p:cNvPr>
          <p:cNvSpPr>
            <a:spLocks noGrp="1"/>
          </p:cNvSpPr>
          <p:nvPr>
            <p:ph type="title"/>
          </p:nvPr>
        </p:nvSpPr>
        <p:spPr/>
        <p:txBody>
          <a:bodyPr/>
          <a:lstStyle/>
          <a:p>
            <a:r>
              <a:rPr lang="en" altLang="ja-JP" dirty="0"/>
              <a:t>Result of our proposed algorithm</a:t>
            </a:r>
            <a:endParaRPr lang="ja-JP" altLang="en-US"/>
          </a:p>
        </p:txBody>
      </p:sp>
      <mc:AlternateContent xmlns:mc="http://schemas.openxmlformats.org/markup-compatibility/2006" xmlns:a14="http://schemas.microsoft.com/office/drawing/2010/main">
        <mc:Choice Requires="a14">
          <p:sp>
            <p:nvSpPr>
              <p:cNvPr id="16" name="コンテンツ プレースホルダー 3">
                <a:extLst>
                  <a:ext uri="{FF2B5EF4-FFF2-40B4-BE49-F238E27FC236}">
                    <a16:creationId xmlns:a16="http://schemas.microsoft.com/office/drawing/2014/main" id="{7F0ACF2F-9C3D-8644-A405-2BAE95A6ABD9}"/>
                  </a:ext>
                </a:extLst>
              </p:cNvPr>
              <p:cNvSpPr>
                <a:spLocks noGrp="1"/>
              </p:cNvSpPr>
              <p:nvPr>
                <p:ph sz="quarter" idx="12"/>
              </p:nvPr>
            </p:nvSpPr>
            <p:spPr>
              <a:xfrm>
                <a:off x="628649" y="1029846"/>
                <a:ext cx="7886700" cy="355152"/>
              </a:xfrm>
            </p:spPr>
            <p:txBody>
              <a:bodyPr>
                <a:normAutofit lnSpcReduction="10000"/>
              </a:bodyPr>
              <a:lstStyle/>
              <a:p>
                <a:r>
                  <a:rPr kumimoji="1" lang="en-US" altLang="ja-JP" dirty="0"/>
                  <a:t>Driving Cycle: WLTC,  SOC lower bound(</a:t>
                </a:r>
                <a14:m>
                  <m:oMath xmlns:m="http://schemas.openxmlformats.org/officeDocument/2006/math">
                    <m:r>
                      <a:rPr kumimoji="1" lang="en-US" altLang="ja-JP" i="1" dirty="0" smtClean="0">
                        <a:latin typeface="Cambria Math" panose="02040503050406030204" pitchFamily="18" charset="0"/>
                      </a:rPr>
                      <m:t>𝛽</m:t>
                    </m:r>
                  </m:oMath>
                </a14:m>
                <a:r>
                  <a:rPr kumimoji="1" lang="en-US" altLang="ja-JP" dirty="0"/>
                  <a:t>): 10% </a:t>
                </a:r>
              </a:p>
            </p:txBody>
          </p:sp>
        </mc:Choice>
        <mc:Fallback xmlns="">
          <p:sp>
            <p:nvSpPr>
              <p:cNvPr id="16" name="コンテンツ プレースホルダー 3">
                <a:extLst>
                  <a:ext uri="{FF2B5EF4-FFF2-40B4-BE49-F238E27FC236}">
                    <a16:creationId xmlns:a16="http://schemas.microsoft.com/office/drawing/2014/main" id="{7F0ACF2F-9C3D-8644-A405-2BAE95A6ABD9}"/>
                  </a:ext>
                </a:extLst>
              </p:cNvPr>
              <p:cNvSpPr>
                <a:spLocks noGrp="1" noRot="1" noChangeAspect="1" noMove="1" noResize="1" noEditPoints="1" noAdjustHandles="1" noChangeArrowheads="1" noChangeShapeType="1" noTextEdit="1"/>
              </p:cNvSpPr>
              <p:nvPr>
                <p:ph sz="quarter" idx="12"/>
              </p:nvPr>
            </p:nvSpPr>
            <p:spPr>
              <a:xfrm>
                <a:off x="628649" y="1029846"/>
                <a:ext cx="7886700" cy="355152"/>
              </a:xfrm>
              <a:blipFill>
                <a:blip r:embed="rId4"/>
                <a:stretch>
                  <a:fillRect l="-643" t="-24138" b="-241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16533072"/>
      </p:ext>
    </p:extLst>
  </p:cSld>
  <p:clrMapOvr>
    <a:masterClrMapping/>
  </p:clrMapOvr>
  <mc:AlternateContent xmlns:mc="http://schemas.openxmlformats.org/markup-compatibility/2006" xmlns:p14="http://schemas.microsoft.com/office/powerpoint/2010/main">
    <mc:Choice Requires="p14">
      <p:transition spd="slow" p14:dur="2000" advTm="163342"/>
    </mc:Choice>
    <mc:Fallback xmlns="">
      <p:transition spd="slow" advTm="16334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051470C-E970-B947-B4BA-4504FC5B4CFE}"/>
              </a:ext>
            </a:extLst>
          </p:cNvPr>
          <p:cNvPicPr>
            <a:picLocks noChangeAspect="1"/>
          </p:cNvPicPr>
          <p:nvPr/>
        </p:nvPicPr>
        <p:blipFill>
          <a:blip r:embed="rId3"/>
          <a:stretch>
            <a:fillRect/>
          </a:stretch>
        </p:blipFill>
        <p:spPr>
          <a:xfrm>
            <a:off x="5281908" y="50266"/>
            <a:ext cx="3507529" cy="6776155"/>
          </a:xfrm>
          <a:prstGeom prst="rect">
            <a:avLst/>
          </a:prstGeom>
        </p:spPr>
      </p:pic>
      <p:sp>
        <p:nvSpPr>
          <p:cNvPr id="2" name="タイトル 1">
            <a:extLst>
              <a:ext uri="{FF2B5EF4-FFF2-40B4-BE49-F238E27FC236}">
                <a16:creationId xmlns:a16="http://schemas.microsoft.com/office/drawing/2014/main" id="{13009155-F468-9A44-8F41-82173741AC03}"/>
              </a:ext>
            </a:extLst>
          </p:cNvPr>
          <p:cNvSpPr>
            <a:spLocks noGrp="1"/>
          </p:cNvSpPr>
          <p:nvPr>
            <p:ph type="title"/>
          </p:nvPr>
        </p:nvSpPr>
        <p:spPr/>
        <p:txBody>
          <a:bodyPr/>
          <a:lstStyle/>
          <a:p>
            <a:r>
              <a:rPr lang="en-US" altLang="ja-JP" dirty="0"/>
              <a:t>Summarize</a:t>
            </a:r>
            <a:endParaRPr kumimoji="1" lang="ja-JP" altLang="en-US"/>
          </a:p>
        </p:txBody>
      </p:sp>
      <p:sp>
        <p:nvSpPr>
          <p:cNvPr id="3" name="スライド番号プレースホルダー 2">
            <a:extLst>
              <a:ext uri="{FF2B5EF4-FFF2-40B4-BE49-F238E27FC236}">
                <a16:creationId xmlns:a16="http://schemas.microsoft.com/office/drawing/2014/main" id="{7383E2A5-FF0B-A945-9F4B-5EC08B106E92}"/>
              </a:ext>
            </a:extLst>
          </p:cNvPr>
          <p:cNvSpPr>
            <a:spLocks noGrp="1"/>
          </p:cNvSpPr>
          <p:nvPr>
            <p:ph type="sldNum" sz="quarter" idx="10"/>
          </p:nvPr>
        </p:nvSpPr>
        <p:spPr/>
        <p:txBody>
          <a:bodyPr/>
          <a:lstStyle/>
          <a:p>
            <a:fld id="{0DBD730D-1B76-804D-A495-32E5DB76CEA2}" type="slidenum">
              <a:rPr lang="ja-JP" altLang="en-US" smtClean="0"/>
              <a:pPr/>
              <a:t>34</a:t>
            </a:fld>
            <a:endParaRPr lang="ja-JP" altLang="en-US"/>
          </a:p>
        </p:txBody>
      </p:sp>
      <p:sp>
        <p:nvSpPr>
          <p:cNvPr id="4" name="コンテンツ プレースホルダー 3">
            <a:extLst>
              <a:ext uri="{FF2B5EF4-FFF2-40B4-BE49-F238E27FC236}">
                <a16:creationId xmlns:a16="http://schemas.microsoft.com/office/drawing/2014/main" id="{698AA103-5355-8549-A3F9-68B738814EEF}"/>
              </a:ext>
            </a:extLst>
          </p:cNvPr>
          <p:cNvSpPr>
            <a:spLocks noGrp="1"/>
          </p:cNvSpPr>
          <p:nvPr>
            <p:ph sz="quarter" idx="12"/>
          </p:nvPr>
        </p:nvSpPr>
        <p:spPr>
          <a:xfrm>
            <a:off x="526236" y="1364367"/>
            <a:ext cx="4509998" cy="5309623"/>
          </a:xfrm>
        </p:spPr>
        <p:txBody>
          <a:bodyPr numCol="1">
            <a:normAutofit lnSpcReduction="10000"/>
          </a:bodyPr>
          <a:lstStyle/>
          <a:p>
            <a:pPr marL="342900" indent="-342900">
              <a:buFont typeface="Wingdings" pitchFamily="2" charset="2"/>
              <a:buChar char="ü"/>
            </a:pPr>
            <a:r>
              <a:rPr lang="en-US" altLang="ja-JP" sz="2000" dirty="0"/>
              <a:t>(Local) Analyze engine efficiency</a:t>
            </a:r>
            <a:br>
              <a:rPr lang="en-US" altLang="ja-JP" sz="2000" dirty="0"/>
            </a:br>
            <a:r>
              <a:rPr lang="en-US" altLang="ja-JP" sz="2000" dirty="0"/>
              <a:t>by </a:t>
            </a:r>
            <a:r>
              <a:rPr lang="en-US" altLang="ja-JP" sz="2000" b="1" dirty="0"/>
              <a:t>Bicubic Spline </a:t>
            </a:r>
            <a:r>
              <a:rPr lang="en-US" altLang="ja-JP" b="1" dirty="0"/>
              <a:t>I</a:t>
            </a:r>
            <a:r>
              <a:rPr lang="en-US" altLang="ja-JP" sz="2000" b="1" dirty="0"/>
              <a:t>nterpolation</a:t>
            </a:r>
            <a:r>
              <a:rPr lang="en-US" altLang="ja-JP" sz="2000" dirty="0"/>
              <a:t> and</a:t>
            </a:r>
            <a:br>
              <a:rPr lang="en-US" altLang="ja-JP" sz="2000" dirty="0"/>
            </a:br>
            <a:r>
              <a:rPr lang="en-US" altLang="ja-JP" sz="2000" dirty="0"/>
              <a:t>obtain optimal engine output by solving </a:t>
            </a:r>
            <a:r>
              <a:rPr lang="en-US" altLang="ja-JP" sz="2000" b="1" dirty="0"/>
              <a:t>NLP</a:t>
            </a:r>
          </a:p>
          <a:p>
            <a:pPr marL="342900" indent="-342900">
              <a:buFont typeface="Wingdings" pitchFamily="2" charset="2"/>
              <a:buChar char="ü"/>
            </a:pPr>
            <a:endParaRPr lang="en-US" altLang="ja-JP" sz="2000" dirty="0"/>
          </a:p>
          <a:p>
            <a:pPr marL="342900" indent="-342900">
              <a:buFont typeface="Wingdings" pitchFamily="2" charset="2"/>
              <a:buChar char="ü"/>
            </a:pPr>
            <a:r>
              <a:rPr lang="en-US" altLang="ja-JP" sz="2000" dirty="0"/>
              <a:t>(</a:t>
            </a:r>
            <a:r>
              <a:rPr lang="en-US" altLang="ja-JP" dirty="0"/>
              <a:t>Global) </a:t>
            </a:r>
            <a:r>
              <a:rPr lang="en-US" altLang="ja-JP" sz="2000" dirty="0"/>
              <a:t>Obtain the state transition of the optimal car control by solving</a:t>
            </a:r>
            <a:br>
              <a:rPr lang="en-US" altLang="ja-JP" sz="2000" dirty="0"/>
            </a:br>
            <a:r>
              <a:rPr lang="en-US" altLang="ja-JP" sz="2000" dirty="0"/>
              <a:t>the </a:t>
            </a:r>
            <a:r>
              <a:rPr lang="en-US" altLang="ja-JP" sz="2000" b="1" dirty="0"/>
              <a:t>SOC-constrained shortest path problem</a:t>
            </a:r>
            <a:r>
              <a:rPr lang="en-US" altLang="ja-JP" sz="2000" dirty="0"/>
              <a:t> on the State </a:t>
            </a:r>
            <a:r>
              <a:rPr lang="en-US" altLang="ja-JP" dirty="0"/>
              <a:t>Tr</a:t>
            </a:r>
            <a:r>
              <a:rPr lang="en-US" altLang="ja-JP" sz="2000" dirty="0"/>
              <a:t>ansition </a:t>
            </a:r>
            <a:r>
              <a:rPr lang="en-US" altLang="ja-JP" dirty="0"/>
              <a:t>G</a:t>
            </a:r>
            <a:r>
              <a:rPr lang="en-US" altLang="ja-JP" sz="2000" dirty="0"/>
              <a:t>raph formulated as 0-1ILP</a:t>
            </a:r>
          </a:p>
          <a:p>
            <a:pPr marL="342900" indent="-342900">
              <a:buFont typeface="Wingdings" pitchFamily="2" charset="2"/>
              <a:buChar char="ü"/>
            </a:pPr>
            <a:endParaRPr lang="en-US" altLang="ja-JP" dirty="0"/>
          </a:p>
          <a:p>
            <a:pPr marL="342900" indent="-342900">
              <a:buFont typeface="Wingdings" pitchFamily="2" charset="2"/>
              <a:buChar char="ü"/>
            </a:pPr>
            <a:r>
              <a:rPr lang="en-US" altLang="ja-JP" sz="2000" dirty="0"/>
              <a:t>Reducing the search space and calculation time by using Imitation Graph</a:t>
            </a:r>
          </a:p>
          <a:p>
            <a:pPr marL="342900" indent="-342900">
              <a:buFont typeface="Wingdings" pitchFamily="2" charset="2"/>
              <a:buChar char="ü"/>
            </a:pPr>
            <a:endParaRPr lang="en-US" altLang="ja-JP" sz="2000" dirty="0"/>
          </a:p>
          <a:p>
            <a:pPr marL="342900" indent="-342900">
              <a:buFont typeface="Wingdings" pitchFamily="2" charset="2"/>
              <a:buChar char="ü"/>
            </a:pPr>
            <a:r>
              <a:rPr lang="en-US" altLang="ja-JP" sz="2000" dirty="0"/>
              <a:t>Our algorithm </a:t>
            </a:r>
            <a:r>
              <a:rPr lang="en-US" altLang="ja-JP" sz="2000" b="1" dirty="0"/>
              <a:t>does not depend </a:t>
            </a:r>
            <a:r>
              <a:rPr lang="en-US" altLang="ja-JP" sz="2000" dirty="0"/>
              <a:t>on simulator and </a:t>
            </a:r>
            <a:r>
              <a:rPr lang="en-US" altLang="ja-JP" sz="2200" dirty="0"/>
              <a:t>Driving Cycle</a:t>
            </a:r>
          </a:p>
        </p:txBody>
      </p:sp>
    </p:spTree>
    <p:extLst>
      <p:ext uri="{BB962C8B-B14F-4D97-AF65-F5344CB8AC3E}">
        <p14:creationId xmlns:p14="http://schemas.microsoft.com/office/powerpoint/2010/main" val="621967636"/>
      </p:ext>
    </p:extLst>
  </p:cSld>
  <p:clrMapOvr>
    <a:masterClrMapping/>
  </p:clrMapOvr>
  <mc:AlternateContent xmlns:mc="http://schemas.openxmlformats.org/markup-compatibility/2006" xmlns:p14="http://schemas.microsoft.com/office/powerpoint/2010/main">
    <mc:Choice Requires="p14">
      <p:transition spd="slow" p14:dur="2000" advTm="28872"/>
    </mc:Choice>
    <mc:Fallback xmlns="">
      <p:transition spd="slow" advTm="288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407CB-DE4C-E44C-9658-D0C32BE5B2EE}"/>
              </a:ext>
            </a:extLst>
          </p:cNvPr>
          <p:cNvSpPr>
            <a:spLocks noGrp="1"/>
          </p:cNvSpPr>
          <p:nvPr>
            <p:ph type="title"/>
          </p:nvPr>
        </p:nvSpPr>
        <p:spPr>
          <a:xfrm>
            <a:off x="628650" y="313172"/>
            <a:ext cx="7886700" cy="553654"/>
          </a:xfrm>
        </p:spPr>
        <p:txBody>
          <a:bodyPr/>
          <a:lstStyle/>
          <a:p>
            <a:r>
              <a:rPr kumimoji="1" lang="en-US" altLang="ja-JP" dirty="0"/>
              <a:t>Outline</a:t>
            </a:r>
            <a:endParaRPr kumimoji="1" lang="ja-JP" altLang="en-US"/>
          </a:p>
        </p:txBody>
      </p:sp>
      <p:sp>
        <p:nvSpPr>
          <p:cNvPr id="3" name="スライド番号プレースホルダー 2">
            <a:extLst>
              <a:ext uri="{FF2B5EF4-FFF2-40B4-BE49-F238E27FC236}">
                <a16:creationId xmlns:a16="http://schemas.microsoft.com/office/drawing/2014/main" id="{3EC27F1D-8AB7-1B4F-97F1-96424412F14D}"/>
              </a:ext>
            </a:extLst>
          </p:cNvPr>
          <p:cNvSpPr>
            <a:spLocks noGrp="1"/>
          </p:cNvSpPr>
          <p:nvPr>
            <p:ph type="sldNum" sz="quarter" idx="10"/>
          </p:nvPr>
        </p:nvSpPr>
        <p:spPr/>
        <p:txBody>
          <a:bodyPr/>
          <a:lstStyle/>
          <a:p>
            <a:fld id="{4E24F90A-FF2F-9F41-89D7-D74261B91ACF}" type="slidenum">
              <a:rPr kumimoji="1" lang="ja-JP" altLang="en-US" smtClean="0"/>
              <a:t>4</a:t>
            </a:fld>
            <a:endParaRPr kumimoji="1" lang="ja-JP" altLang="en-US"/>
          </a:p>
        </p:txBody>
      </p:sp>
      <p:sp>
        <p:nvSpPr>
          <p:cNvPr id="4" name="コンテンツ プレースホルダー 3">
            <a:extLst>
              <a:ext uri="{FF2B5EF4-FFF2-40B4-BE49-F238E27FC236}">
                <a16:creationId xmlns:a16="http://schemas.microsoft.com/office/drawing/2014/main" id="{E01931FB-D3F6-C940-B3F4-2D64B91A26F5}"/>
              </a:ext>
            </a:extLst>
          </p:cNvPr>
          <p:cNvSpPr>
            <a:spLocks noGrp="1"/>
          </p:cNvSpPr>
          <p:nvPr>
            <p:ph sz="quarter" idx="12"/>
          </p:nvPr>
        </p:nvSpPr>
        <p:spPr>
          <a:xfrm>
            <a:off x="628649" y="1625435"/>
            <a:ext cx="8409333" cy="4223116"/>
          </a:xfrm>
        </p:spPr>
        <p:txBody>
          <a:bodyPr>
            <a:normAutofit/>
          </a:bodyPr>
          <a:lstStyle/>
          <a:p>
            <a:pPr marL="342900" indent="-342900">
              <a:buFont typeface="+mj-lt"/>
              <a:buAutoNum type="arabicPeriod"/>
            </a:pPr>
            <a:r>
              <a:rPr lang="en" altLang="ja-JP" sz="2600" dirty="0"/>
              <a:t>Background and Problem Setting</a:t>
            </a:r>
          </a:p>
          <a:p>
            <a:pPr marL="342900" indent="-342900">
              <a:buFont typeface="+mj-lt"/>
              <a:buAutoNum type="arabicPeriod"/>
            </a:pPr>
            <a:endParaRPr lang="en" altLang="ja-JP" sz="2600" dirty="0"/>
          </a:p>
          <a:p>
            <a:pPr marL="342900" indent="-342900">
              <a:buFont typeface="+mj-lt"/>
              <a:buAutoNum type="arabicPeriod"/>
            </a:pPr>
            <a:r>
              <a:rPr lang="en" altLang="ja-JP" sz="2600" dirty="0">
                <a:solidFill>
                  <a:schemeClr val="bg1">
                    <a:lumMod val="65000"/>
                  </a:schemeClr>
                </a:solidFill>
              </a:rPr>
              <a:t>Our Proposed Algorithm</a:t>
            </a:r>
          </a:p>
          <a:p>
            <a:pPr marL="857250" lvl="1" indent="-342900">
              <a:buFont typeface="+mj-lt"/>
              <a:buAutoNum type="arabicPeriod"/>
            </a:pPr>
            <a:r>
              <a:rPr lang="en" altLang="ja-JP" sz="2400" dirty="0">
                <a:solidFill>
                  <a:schemeClr val="bg1">
                    <a:lumMod val="65000"/>
                  </a:schemeClr>
                </a:solidFill>
              </a:rPr>
              <a:t>Local Optimization (Optimize in a part of Driving Cycle)</a:t>
            </a:r>
          </a:p>
          <a:p>
            <a:pPr marL="857250" lvl="1" indent="-342900">
              <a:buFont typeface="+mj-lt"/>
              <a:buAutoNum type="arabicPeriod"/>
            </a:pPr>
            <a:r>
              <a:rPr lang="en" altLang="ja-JP" sz="2400" dirty="0">
                <a:solidFill>
                  <a:schemeClr val="bg1">
                    <a:lumMod val="65000"/>
                  </a:schemeClr>
                </a:solidFill>
              </a:rPr>
              <a:t>Global Optimization (Optimize in a whole of Driving Cycle)</a:t>
            </a:r>
          </a:p>
          <a:p>
            <a:pPr marL="857250" lvl="1" indent="-342900">
              <a:buFont typeface="+mj-lt"/>
              <a:buAutoNum type="arabicPeriod"/>
            </a:pPr>
            <a:r>
              <a:rPr lang="en" altLang="ja-JP" sz="2400" dirty="0">
                <a:solidFill>
                  <a:schemeClr val="bg1">
                    <a:lumMod val="65000"/>
                  </a:schemeClr>
                </a:solidFill>
              </a:rPr>
              <a:t>Reduce Calculation Time</a:t>
            </a:r>
          </a:p>
          <a:p>
            <a:pPr marL="857250" lvl="1" indent="-342900">
              <a:buFont typeface="+mj-lt"/>
              <a:buAutoNum type="arabicPeriod"/>
            </a:pPr>
            <a:endParaRPr lang="en" altLang="ja-JP" sz="2600" dirty="0">
              <a:solidFill>
                <a:schemeClr val="bg1">
                  <a:lumMod val="65000"/>
                </a:schemeClr>
              </a:solidFill>
            </a:endParaRPr>
          </a:p>
          <a:p>
            <a:pPr marL="342900" indent="-342900">
              <a:buFont typeface="+mj-lt"/>
              <a:buAutoNum type="arabicPeriod"/>
            </a:pPr>
            <a:r>
              <a:rPr lang="en" altLang="ja-JP" sz="2600" dirty="0">
                <a:solidFill>
                  <a:schemeClr val="bg1">
                    <a:lumMod val="65000"/>
                  </a:schemeClr>
                </a:solidFill>
              </a:rPr>
              <a:t>Numerical Experiments</a:t>
            </a:r>
          </a:p>
        </p:txBody>
      </p:sp>
    </p:spTree>
    <p:extLst>
      <p:ext uri="{BB962C8B-B14F-4D97-AF65-F5344CB8AC3E}">
        <p14:creationId xmlns:p14="http://schemas.microsoft.com/office/powerpoint/2010/main" val="420125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グラフィックス 6" descr="車">
            <a:extLst>
              <a:ext uri="{FF2B5EF4-FFF2-40B4-BE49-F238E27FC236}">
                <a16:creationId xmlns:a16="http://schemas.microsoft.com/office/drawing/2014/main" id="{D4318AC9-DC93-C147-A1EF-B5E80E189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650" y="1595676"/>
            <a:ext cx="2155851" cy="2155851"/>
          </a:xfrm>
          <a:prstGeom prst="rect">
            <a:avLst/>
          </a:prstGeom>
        </p:spPr>
      </p:pic>
      <p:sp>
        <p:nvSpPr>
          <p:cNvPr id="2" name="タイトル 1">
            <a:extLst>
              <a:ext uri="{FF2B5EF4-FFF2-40B4-BE49-F238E27FC236}">
                <a16:creationId xmlns:a16="http://schemas.microsoft.com/office/drawing/2014/main" id="{1BE04189-F10E-F74B-B1A2-FCB1AB475878}"/>
              </a:ext>
            </a:extLst>
          </p:cNvPr>
          <p:cNvSpPr>
            <a:spLocks noGrp="1"/>
          </p:cNvSpPr>
          <p:nvPr>
            <p:ph type="title"/>
          </p:nvPr>
        </p:nvSpPr>
        <p:spPr/>
        <p:txBody>
          <a:bodyPr/>
          <a:lstStyle/>
          <a:p>
            <a:r>
              <a:rPr kumimoji="1" lang="en-US" altLang="ja-JP" dirty="0"/>
              <a:t>Model Based Development</a:t>
            </a:r>
            <a:endParaRPr kumimoji="1" lang="ja-JP" altLang="en-US"/>
          </a:p>
        </p:txBody>
      </p:sp>
      <p:sp>
        <p:nvSpPr>
          <p:cNvPr id="3" name="スライド番号プレースホルダー 2">
            <a:extLst>
              <a:ext uri="{FF2B5EF4-FFF2-40B4-BE49-F238E27FC236}">
                <a16:creationId xmlns:a16="http://schemas.microsoft.com/office/drawing/2014/main" id="{9744F6E7-30E5-BA46-8CE1-C703B7F5406D}"/>
              </a:ext>
            </a:extLst>
          </p:cNvPr>
          <p:cNvSpPr>
            <a:spLocks noGrp="1"/>
          </p:cNvSpPr>
          <p:nvPr>
            <p:ph type="sldNum" sz="quarter" idx="10"/>
          </p:nvPr>
        </p:nvSpPr>
        <p:spPr/>
        <p:txBody>
          <a:bodyPr/>
          <a:lstStyle/>
          <a:p>
            <a:fld id="{4E24F90A-FF2F-9F41-89D7-D74261B91ACF}" type="slidenum">
              <a:rPr kumimoji="1" lang="ja-JP" altLang="en-US" smtClean="0"/>
              <a:t>5</a:t>
            </a:fld>
            <a:endParaRPr kumimoji="1" lang="ja-JP" altLang="en-US"/>
          </a:p>
        </p:txBody>
      </p:sp>
      <p:pic>
        <p:nvPicPr>
          <p:cNvPr id="6" name="図 5">
            <a:extLst>
              <a:ext uri="{FF2B5EF4-FFF2-40B4-BE49-F238E27FC236}">
                <a16:creationId xmlns:a16="http://schemas.microsoft.com/office/drawing/2014/main" id="{375595C7-A079-0C46-AB7E-A6352793D213}"/>
              </a:ext>
            </a:extLst>
          </p:cNvPr>
          <p:cNvPicPr>
            <a:picLocks noChangeAspect="1"/>
          </p:cNvPicPr>
          <p:nvPr/>
        </p:nvPicPr>
        <p:blipFill>
          <a:blip r:embed="rId5"/>
          <a:stretch>
            <a:fillRect/>
          </a:stretch>
        </p:blipFill>
        <p:spPr>
          <a:xfrm>
            <a:off x="5773235" y="1972772"/>
            <a:ext cx="2932071" cy="1836246"/>
          </a:xfrm>
          <a:prstGeom prst="rect">
            <a:avLst/>
          </a:prstGeom>
        </p:spPr>
      </p:pic>
      <p:sp>
        <p:nvSpPr>
          <p:cNvPr id="13" name="下カーブ矢印 12">
            <a:extLst>
              <a:ext uri="{FF2B5EF4-FFF2-40B4-BE49-F238E27FC236}">
                <a16:creationId xmlns:a16="http://schemas.microsoft.com/office/drawing/2014/main" id="{1143DBC5-AFE3-0945-9C77-BFEEDED33A6D}"/>
              </a:ext>
            </a:extLst>
          </p:cNvPr>
          <p:cNvSpPr/>
          <p:nvPr/>
        </p:nvSpPr>
        <p:spPr>
          <a:xfrm>
            <a:off x="2894193" y="1587070"/>
            <a:ext cx="2605366" cy="678426"/>
          </a:xfrm>
          <a:prstGeom prst="curvedDownArrow">
            <a:avLst>
              <a:gd name="adj1" fmla="val 25000"/>
              <a:gd name="adj2" fmla="val 50000"/>
              <a:gd name="adj3" fmla="val 232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14" name="下カーブ矢印 13">
            <a:extLst>
              <a:ext uri="{FF2B5EF4-FFF2-40B4-BE49-F238E27FC236}">
                <a16:creationId xmlns:a16="http://schemas.microsoft.com/office/drawing/2014/main" id="{1754F3D2-0D29-C54D-94EC-0AD8712E1D2C}"/>
              </a:ext>
            </a:extLst>
          </p:cNvPr>
          <p:cNvSpPr/>
          <p:nvPr/>
        </p:nvSpPr>
        <p:spPr>
          <a:xfrm rot="10800000">
            <a:off x="2894193" y="2796805"/>
            <a:ext cx="2605366" cy="678426"/>
          </a:xfrm>
          <a:prstGeom prst="curvedDownArrow">
            <a:avLst>
              <a:gd name="adj1" fmla="val 25000"/>
              <a:gd name="adj2" fmla="val 50000"/>
              <a:gd name="adj3" fmla="val 232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15" name="テキスト ボックス 14">
            <a:extLst>
              <a:ext uri="{FF2B5EF4-FFF2-40B4-BE49-F238E27FC236}">
                <a16:creationId xmlns:a16="http://schemas.microsoft.com/office/drawing/2014/main" id="{0062520D-3A8B-C34A-84C5-7762885B10DF}"/>
              </a:ext>
            </a:extLst>
          </p:cNvPr>
          <p:cNvSpPr txBox="1"/>
          <p:nvPr/>
        </p:nvSpPr>
        <p:spPr>
          <a:xfrm>
            <a:off x="425113" y="1314554"/>
            <a:ext cx="2332242" cy="769441"/>
          </a:xfrm>
          <a:prstGeom prst="rect">
            <a:avLst/>
          </a:prstGeom>
          <a:noFill/>
        </p:spPr>
        <p:txBody>
          <a:bodyPr wrap="none" rtlCol="0">
            <a:spAutoFit/>
          </a:bodyPr>
          <a:lstStyle/>
          <a:p>
            <a:pPr algn="ctr"/>
            <a:r>
              <a:rPr lang="en-US" altLang="ja-JP" sz="2200" dirty="0">
                <a:solidFill>
                  <a:schemeClr val="tx1">
                    <a:lumMod val="85000"/>
                    <a:lumOff val="15000"/>
                  </a:schemeClr>
                </a:solidFill>
              </a:rPr>
              <a:t>Powertrain of </a:t>
            </a:r>
            <a:endParaRPr kumimoji="1" lang="en-US" altLang="ja-JP" sz="2200" dirty="0">
              <a:solidFill>
                <a:schemeClr val="tx1">
                  <a:lumMod val="85000"/>
                  <a:lumOff val="15000"/>
                </a:schemeClr>
              </a:solidFill>
            </a:endParaRPr>
          </a:p>
          <a:p>
            <a:pPr algn="ctr"/>
            <a:r>
              <a:rPr kumimoji="1" lang="en-US" altLang="ja-JP" sz="2200" dirty="0">
                <a:solidFill>
                  <a:schemeClr val="tx1">
                    <a:lumMod val="85000"/>
                    <a:lumOff val="15000"/>
                  </a:schemeClr>
                </a:solidFill>
              </a:rPr>
              <a:t>Developing vehicle</a:t>
            </a:r>
            <a:endParaRPr kumimoji="1" lang="ja-JP" altLang="en-US" sz="2200">
              <a:solidFill>
                <a:schemeClr val="tx1">
                  <a:lumMod val="85000"/>
                  <a:lumOff val="15000"/>
                </a:schemeClr>
              </a:solidFill>
            </a:endParaRPr>
          </a:p>
        </p:txBody>
      </p:sp>
      <p:sp>
        <p:nvSpPr>
          <p:cNvPr id="16" name="テキスト ボックス 15">
            <a:extLst>
              <a:ext uri="{FF2B5EF4-FFF2-40B4-BE49-F238E27FC236}">
                <a16:creationId xmlns:a16="http://schemas.microsoft.com/office/drawing/2014/main" id="{558C2CAF-5ACA-3D4E-A3EB-7FD1E35880B9}"/>
              </a:ext>
            </a:extLst>
          </p:cNvPr>
          <p:cNvSpPr txBox="1"/>
          <p:nvPr/>
        </p:nvSpPr>
        <p:spPr>
          <a:xfrm>
            <a:off x="6517758" y="1314554"/>
            <a:ext cx="1443023" cy="769441"/>
          </a:xfrm>
          <a:prstGeom prst="rect">
            <a:avLst/>
          </a:prstGeom>
          <a:noFill/>
        </p:spPr>
        <p:txBody>
          <a:bodyPr wrap="none" rtlCol="0">
            <a:spAutoFit/>
          </a:bodyPr>
          <a:lstStyle/>
          <a:p>
            <a:pPr algn="ctr"/>
            <a:r>
              <a:rPr lang="en-US" altLang="ja-JP" sz="2200" dirty="0">
                <a:solidFill>
                  <a:schemeClr val="tx1">
                    <a:lumMod val="85000"/>
                    <a:lumOff val="15000"/>
                  </a:schemeClr>
                </a:solidFill>
              </a:rPr>
              <a:t>Powertrain</a:t>
            </a:r>
          </a:p>
          <a:p>
            <a:pPr algn="ctr"/>
            <a:r>
              <a:rPr lang="en-US" altLang="ja-JP" sz="2200" dirty="0">
                <a:solidFill>
                  <a:schemeClr val="tx1">
                    <a:lumMod val="85000"/>
                    <a:lumOff val="15000"/>
                  </a:schemeClr>
                </a:solidFill>
              </a:rPr>
              <a:t>Simulator</a:t>
            </a:r>
            <a:endParaRPr kumimoji="1" lang="ja-JP" altLang="en-US" sz="2200">
              <a:solidFill>
                <a:schemeClr val="tx1">
                  <a:lumMod val="85000"/>
                  <a:lumOff val="15000"/>
                </a:schemeClr>
              </a:solidFill>
            </a:endParaRPr>
          </a:p>
        </p:txBody>
      </p:sp>
      <p:sp>
        <p:nvSpPr>
          <p:cNvPr id="17" name="テキスト ボックス 16">
            <a:extLst>
              <a:ext uri="{FF2B5EF4-FFF2-40B4-BE49-F238E27FC236}">
                <a16:creationId xmlns:a16="http://schemas.microsoft.com/office/drawing/2014/main" id="{451409D7-63CF-2B4E-95A0-AFCEB3D264BE}"/>
              </a:ext>
            </a:extLst>
          </p:cNvPr>
          <p:cNvSpPr txBox="1"/>
          <p:nvPr/>
        </p:nvSpPr>
        <p:spPr>
          <a:xfrm>
            <a:off x="3528251" y="1938737"/>
            <a:ext cx="1257075" cy="430887"/>
          </a:xfrm>
          <a:prstGeom prst="rect">
            <a:avLst/>
          </a:prstGeom>
          <a:noFill/>
        </p:spPr>
        <p:txBody>
          <a:bodyPr wrap="none" rtlCol="0">
            <a:spAutoFit/>
          </a:bodyPr>
          <a:lstStyle/>
          <a:p>
            <a:r>
              <a:rPr kumimoji="1" lang="en-US" altLang="ja-JP" sz="2200" dirty="0">
                <a:solidFill>
                  <a:schemeClr val="tx1">
                    <a:lumMod val="85000"/>
                    <a:lumOff val="15000"/>
                  </a:schemeClr>
                </a:solidFill>
              </a:rPr>
              <a:t>modeling</a:t>
            </a:r>
            <a:endParaRPr kumimoji="1" lang="ja-JP" altLang="en-US" sz="2200">
              <a:solidFill>
                <a:schemeClr val="tx1">
                  <a:lumMod val="85000"/>
                  <a:lumOff val="15000"/>
                </a:schemeClr>
              </a:solidFill>
            </a:endParaRPr>
          </a:p>
        </p:txBody>
      </p:sp>
      <p:sp>
        <p:nvSpPr>
          <p:cNvPr id="18" name="テキスト ボックス 17">
            <a:extLst>
              <a:ext uri="{FF2B5EF4-FFF2-40B4-BE49-F238E27FC236}">
                <a16:creationId xmlns:a16="http://schemas.microsoft.com/office/drawing/2014/main" id="{849BAFCD-6EC9-DF46-915F-EB03F60C8848}"/>
              </a:ext>
            </a:extLst>
          </p:cNvPr>
          <p:cNvSpPr txBox="1"/>
          <p:nvPr/>
        </p:nvSpPr>
        <p:spPr>
          <a:xfrm>
            <a:off x="3528251" y="2796805"/>
            <a:ext cx="1364412" cy="430887"/>
          </a:xfrm>
          <a:prstGeom prst="rect">
            <a:avLst/>
          </a:prstGeom>
          <a:noFill/>
        </p:spPr>
        <p:txBody>
          <a:bodyPr wrap="none" rtlCol="0">
            <a:spAutoFit/>
          </a:bodyPr>
          <a:lstStyle/>
          <a:p>
            <a:r>
              <a:rPr kumimoji="1" lang="en-US" altLang="ja-JP" sz="2200" dirty="0">
                <a:solidFill>
                  <a:schemeClr val="tx1">
                    <a:lumMod val="85000"/>
                    <a:lumOff val="15000"/>
                  </a:schemeClr>
                </a:solidFill>
              </a:rPr>
              <a:t>evaluating</a:t>
            </a:r>
            <a:endParaRPr kumimoji="1" lang="ja-JP" altLang="en-US" sz="2200">
              <a:solidFill>
                <a:schemeClr val="tx1">
                  <a:lumMod val="85000"/>
                  <a:lumOff val="15000"/>
                </a:schemeClr>
              </a:solidFill>
            </a:endParaRP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F41C4CE1-64C8-1545-878D-60ACAB8AB187}"/>
                  </a:ext>
                </a:extLst>
              </p:cNvPr>
              <p:cNvSpPr txBox="1"/>
              <p:nvPr/>
            </p:nvSpPr>
            <p:spPr>
              <a:xfrm>
                <a:off x="4252781" y="4746704"/>
                <a:ext cx="3856248" cy="2000548"/>
              </a:xfrm>
              <a:prstGeom prst="rect">
                <a:avLst/>
              </a:prstGeom>
              <a:noFill/>
            </p:spPr>
            <p:txBody>
              <a:bodyPr wrap="none" rtlCol="0">
                <a:spAutoFit/>
              </a:bodyPr>
              <a:lstStyle/>
              <a:p>
                <a:r>
                  <a:rPr lang="en" altLang="ja-JP" sz="2000" dirty="0">
                    <a:solidFill>
                      <a:schemeClr val="tx1">
                        <a:lumMod val="85000"/>
                        <a:lumOff val="15000"/>
                      </a:schemeClr>
                    </a:solidFill>
                  </a:rPr>
                  <a:t>Configuration design</a:t>
                </a:r>
              </a:p>
              <a:p>
                <a:r>
                  <a:rPr lang="en-US" altLang="ja-JP" sz="2000" b="0" dirty="0">
                    <a:solidFill>
                      <a:schemeClr val="tx1">
                        <a:lumMod val="85000"/>
                        <a:lumOff val="15000"/>
                      </a:schemeClr>
                    </a:solidFill>
                  </a:rPr>
                  <a:t>                      </a:t>
                </a:r>
                <a14:m>
                  <m:oMath xmlns:m="http://schemas.openxmlformats.org/officeDocument/2006/math">
                    <m:r>
                      <a:rPr lang="en-US" altLang="ja-JP" sz="2000" b="0" i="1" smtClean="0">
                        <a:solidFill>
                          <a:schemeClr val="tx1">
                            <a:lumMod val="85000"/>
                            <a:lumOff val="15000"/>
                          </a:schemeClr>
                        </a:solidFill>
                        <a:latin typeface="Cambria Math" panose="02040503050406030204" pitchFamily="18" charset="0"/>
                      </a:rPr>
                      <m:t>×</m:t>
                    </m:r>
                  </m:oMath>
                </a14:m>
                <a:r>
                  <a:rPr lang="en" altLang="ja-JP" sz="2000" dirty="0">
                    <a:solidFill>
                      <a:schemeClr val="tx1">
                        <a:lumMod val="85000"/>
                        <a:lumOff val="15000"/>
                      </a:schemeClr>
                    </a:solidFill>
                  </a:rPr>
                  <a:t> </a:t>
                </a:r>
                <a:br>
                  <a:rPr lang="en" altLang="ja-JP" sz="2000" dirty="0">
                    <a:solidFill>
                      <a:schemeClr val="tx1">
                        <a:lumMod val="85000"/>
                        <a:lumOff val="15000"/>
                      </a:schemeClr>
                    </a:solidFill>
                  </a:rPr>
                </a:br>
                <a:r>
                  <a:rPr lang="en" altLang="ja-JP" sz="2000" dirty="0">
                    <a:solidFill>
                      <a:schemeClr val="tx1">
                        <a:lumMod val="85000"/>
                        <a:lumOff val="15000"/>
                      </a:schemeClr>
                    </a:solidFill>
                  </a:rPr>
                  <a:t>Selection of engine and motor type</a:t>
                </a:r>
              </a:p>
              <a:p>
                <a:endParaRPr lang="en" altLang="ja-JP" sz="2000" dirty="0">
                  <a:solidFill>
                    <a:schemeClr val="tx1">
                      <a:lumMod val="85000"/>
                      <a:lumOff val="15000"/>
                    </a:schemeClr>
                  </a:solidFill>
                </a:endParaRPr>
              </a:p>
              <a:p>
                <a:pPr marL="342900" indent="-342900">
                  <a:buFont typeface="Wingdings" pitchFamily="2" charset="2"/>
                  <a:buChar char="à"/>
                </a:pPr>
                <a:r>
                  <a:rPr lang="en" altLang="ja-JP" sz="2200" dirty="0">
                    <a:solidFill>
                      <a:schemeClr val="tx1">
                        <a:lumMod val="85000"/>
                        <a:lumOff val="15000"/>
                      </a:schemeClr>
                    </a:solidFill>
                    <a:sym typeface="Wingdings" pitchFamily="2" charset="2"/>
                  </a:rPr>
                  <a:t>Numerous candidates of </a:t>
                </a:r>
                <a:br>
                  <a:rPr lang="en" altLang="ja-JP" sz="2200" dirty="0">
                    <a:solidFill>
                      <a:schemeClr val="tx1">
                        <a:lumMod val="85000"/>
                        <a:lumOff val="15000"/>
                      </a:schemeClr>
                    </a:solidFill>
                    <a:sym typeface="Wingdings" pitchFamily="2" charset="2"/>
                  </a:rPr>
                </a:br>
                <a:r>
                  <a:rPr lang="en" altLang="ja-JP" sz="2200" dirty="0">
                    <a:solidFill>
                      <a:schemeClr val="tx1">
                        <a:lumMod val="85000"/>
                        <a:lumOff val="15000"/>
                      </a:schemeClr>
                    </a:solidFill>
                    <a:sym typeface="Wingdings" pitchFamily="2" charset="2"/>
                  </a:rPr>
                  <a:t>the powertrain system</a:t>
                </a:r>
                <a:endParaRPr lang="en" altLang="ja-JP" sz="2200" dirty="0">
                  <a:solidFill>
                    <a:schemeClr val="tx1">
                      <a:lumMod val="85000"/>
                      <a:lumOff val="15000"/>
                    </a:schemeClr>
                  </a:solidFill>
                </a:endParaRPr>
              </a:p>
            </p:txBody>
          </p:sp>
        </mc:Choice>
        <mc:Fallback xmlns="">
          <p:sp>
            <p:nvSpPr>
              <p:cNvPr id="36" name="テキスト ボックス 35">
                <a:extLst>
                  <a:ext uri="{FF2B5EF4-FFF2-40B4-BE49-F238E27FC236}">
                    <a16:creationId xmlns:a16="http://schemas.microsoft.com/office/drawing/2014/main" id="{F41C4CE1-64C8-1545-878D-60ACAB8AB187}"/>
                  </a:ext>
                </a:extLst>
              </p:cNvPr>
              <p:cNvSpPr txBox="1">
                <a:spLocks noRot="1" noChangeAspect="1" noMove="1" noResize="1" noEditPoints="1" noAdjustHandles="1" noChangeArrowheads="1" noChangeShapeType="1" noTextEdit="1"/>
              </p:cNvSpPr>
              <p:nvPr/>
            </p:nvSpPr>
            <p:spPr>
              <a:xfrm>
                <a:off x="4252781" y="4746704"/>
                <a:ext cx="3856248" cy="2000548"/>
              </a:xfrm>
              <a:prstGeom prst="rect">
                <a:avLst/>
              </a:prstGeom>
              <a:blipFill>
                <a:blip r:embed="rId6"/>
                <a:stretch>
                  <a:fillRect l="-1639" t="-1266" r="-328" b="-5063"/>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61AB4B4F-FD4B-7748-A091-F3EC51C23B5D}"/>
              </a:ext>
            </a:extLst>
          </p:cNvPr>
          <p:cNvGrpSpPr/>
          <p:nvPr/>
        </p:nvGrpSpPr>
        <p:grpSpPr>
          <a:xfrm>
            <a:off x="1606892" y="4700810"/>
            <a:ext cx="644232" cy="2031634"/>
            <a:chOff x="200136" y="4633107"/>
            <a:chExt cx="703934" cy="2219909"/>
          </a:xfrm>
        </p:grpSpPr>
        <p:pic>
          <p:nvPicPr>
            <p:cNvPr id="37" name="グラフィックス 36" descr="車">
              <a:extLst>
                <a:ext uri="{FF2B5EF4-FFF2-40B4-BE49-F238E27FC236}">
                  <a16:creationId xmlns:a16="http://schemas.microsoft.com/office/drawing/2014/main" id="{72CF01D8-7020-5641-AFB9-1B75C8039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4633107"/>
              <a:ext cx="703934" cy="703934"/>
            </a:xfrm>
            <a:prstGeom prst="rect">
              <a:avLst/>
            </a:prstGeom>
          </p:spPr>
        </p:pic>
        <p:pic>
          <p:nvPicPr>
            <p:cNvPr id="38" name="グラフィックス 37" descr="車">
              <a:extLst>
                <a:ext uri="{FF2B5EF4-FFF2-40B4-BE49-F238E27FC236}">
                  <a16:creationId xmlns:a16="http://schemas.microsoft.com/office/drawing/2014/main" id="{8F4FF96C-B4EA-E942-87FC-A5E489B32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5138432"/>
              <a:ext cx="703934" cy="703934"/>
            </a:xfrm>
            <a:prstGeom prst="rect">
              <a:avLst/>
            </a:prstGeom>
          </p:spPr>
        </p:pic>
        <p:pic>
          <p:nvPicPr>
            <p:cNvPr id="39" name="グラフィックス 38" descr="車">
              <a:extLst>
                <a:ext uri="{FF2B5EF4-FFF2-40B4-BE49-F238E27FC236}">
                  <a16:creationId xmlns:a16="http://schemas.microsoft.com/office/drawing/2014/main" id="{E9D125B8-8FA8-824C-A7F8-FFFF6315A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5643757"/>
              <a:ext cx="703934" cy="703934"/>
            </a:xfrm>
            <a:prstGeom prst="rect">
              <a:avLst/>
            </a:prstGeom>
          </p:spPr>
        </p:pic>
        <p:pic>
          <p:nvPicPr>
            <p:cNvPr id="40" name="グラフィックス 39" descr="車">
              <a:extLst>
                <a:ext uri="{FF2B5EF4-FFF2-40B4-BE49-F238E27FC236}">
                  <a16:creationId xmlns:a16="http://schemas.microsoft.com/office/drawing/2014/main" id="{9416A5EF-7580-674B-95C2-490FFC538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6149082"/>
              <a:ext cx="703934" cy="703934"/>
            </a:xfrm>
            <a:prstGeom prst="rect">
              <a:avLst/>
            </a:prstGeom>
          </p:spPr>
        </p:pic>
      </p:grpSp>
      <p:grpSp>
        <p:nvGrpSpPr>
          <p:cNvPr id="41" name="グループ化 40">
            <a:extLst>
              <a:ext uri="{FF2B5EF4-FFF2-40B4-BE49-F238E27FC236}">
                <a16:creationId xmlns:a16="http://schemas.microsoft.com/office/drawing/2014/main" id="{0B3DC4B4-CB70-2246-B765-C98283B88C72}"/>
              </a:ext>
            </a:extLst>
          </p:cNvPr>
          <p:cNvGrpSpPr/>
          <p:nvPr/>
        </p:nvGrpSpPr>
        <p:grpSpPr>
          <a:xfrm>
            <a:off x="2434449" y="4700810"/>
            <a:ext cx="645812" cy="2036618"/>
            <a:chOff x="200136" y="4633107"/>
            <a:chExt cx="703934" cy="2219909"/>
          </a:xfrm>
        </p:grpSpPr>
        <p:pic>
          <p:nvPicPr>
            <p:cNvPr id="42" name="グラフィックス 41" descr="車">
              <a:extLst>
                <a:ext uri="{FF2B5EF4-FFF2-40B4-BE49-F238E27FC236}">
                  <a16:creationId xmlns:a16="http://schemas.microsoft.com/office/drawing/2014/main" id="{3A2FBA1E-4E5E-C243-986E-CCD75A4417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4633107"/>
              <a:ext cx="703934" cy="703934"/>
            </a:xfrm>
            <a:prstGeom prst="rect">
              <a:avLst/>
            </a:prstGeom>
          </p:spPr>
        </p:pic>
        <p:pic>
          <p:nvPicPr>
            <p:cNvPr id="43" name="グラフィックス 42" descr="車">
              <a:extLst>
                <a:ext uri="{FF2B5EF4-FFF2-40B4-BE49-F238E27FC236}">
                  <a16:creationId xmlns:a16="http://schemas.microsoft.com/office/drawing/2014/main" id="{DB70D8B6-2A7A-4D45-B145-47A5E09819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5138432"/>
              <a:ext cx="703934" cy="703934"/>
            </a:xfrm>
            <a:prstGeom prst="rect">
              <a:avLst/>
            </a:prstGeom>
          </p:spPr>
        </p:pic>
        <p:pic>
          <p:nvPicPr>
            <p:cNvPr id="44" name="グラフィックス 43" descr="車">
              <a:extLst>
                <a:ext uri="{FF2B5EF4-FFF2-40B4-BE49-F238E27FC236}">
                  <a16:creationId xmlns:a16="http://schemas.microsoft.com/office/drawing/2014/main" id="{BE3FFC6C-214B-E948-A3E8-2C115EF6FD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136" y="5643757"/>
              <a:ext cx="703934" cy="703934"/>
            </a:xfrm>
            <a:prstGeom prst="rect">
              <a:avLst/>
            </a:prstGeom>
          </p:spPr>
        </p:pic>
        <p:pic>
          <p:nvPicPr>
            <p:cNvPr id="45" name="グラフィックス 44" descr="車">
              <a:extLst>
                <a:ext uri="{FF2B5EF4-FFF2-40B4-BE49-F238E27FC236}">
                  <a16:creationId xmlns:a16="http://schemas.microsoft.com/office/drawing/2014/main" id="{85B92A17-0FE0-6D47-9D24-9B405E2F1F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6149082"/>
              <a:ext cx="703934" cy="703934"/>
            </a:xfrm>
            <a:prstGeom prst="rect">
              <a:avLst/>
            </a:prstGeom>
          </p:spPr>
        </p:pic>
      </p:grpSp>
      <p:grpSp>
        <p:nvGrpSpPr>
          <p:cNvPr id="46" name="グループ化 45">
            <a:extLst>
              <a:ext uri="{FF2B5EF4-FFF2-40B4-BE49-F238E27FC236}">
                <a16:creationId xmlns:a16="http://schemas.microsoft.com/office/drawing/2014/main" id="{690EDC5E-F66E-114D-9BC7-8324471A07F2}"/>
              </a:ext>
            </a:extLst>
          </p:cNvPr>
          <p:cNvGrpSpPr/>
          <p:nvPr/>
        </p:nvGrpSpPr>
        <p:grpSpPr>
          <a:xfrm>
            <a:off x="3262006" y="4700810"/>
            <a:ext cx="653246" cy="2060059"/>
            <a:chOff x="200136" y="4633107"/>
            <a:chExt cx="703934" cy="2219909"/>
          </a:xfrm>
        </p:grpSpPr>
        <p:pic>
          <p:nvPicPr>
            <p:cNvPr id="47" name="グラフィックス 46" descr="車">
              <a:extLst>
                <a:ext uri="{FF2B5EF4-FFF2-40B4-BE49-F238E27FC236}">
                  <a16:creationId xmlns:a16="http://schemas.microsoft.com/office/drawing/2014/main" id="{51B37CDC-911E-4A43-8235-448409B83C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4633107"/>
              <a:ext cx="703934" cy="703934"/>
            </a:xfrm>
            <a:prstGeom prst="rect">
              <a:avLst/>
            </a:prstGeom>
          </p:spPr>
        </p:pic>
        <p:pic>
          <p:nvPicPr>
            <p:cNvPr id="48" name="グラフィックス 47" descr="車">
              <a:extLst>
                <a:ext uri="{FF2B5EF4-FFF2-40B4-BE49-F238E27FC236}">
                  <a16:creationId xmlns:a16="http://schemas.microsoft.com/office/drawing/2014/main" id="{0D242AF0-9C4B-024E-BBE7-3F2D8BF9D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5138432"/>
              <a:ext cx="703934" cy="703934"/>
            </a:xfrm>
            <a:prstGeom prst="rect">
              <a:avLst/>
            </a:prstGeom>
          </p:spPr>
        </p:pic>
        <p:pic>
          <p:nvPicPr>
            <p:cNvPr id="49" name="グラフィックス 48" descr="車">
              <a:extLst>
                <a:ext uri="{FF2B5EF4-FFF2-40B4-BE49-F238E27FC236}">
                  <a16:creationId xmlns:a16="http://schemas.microsoft.com/office/drawing/2014/main" id="{328FDE5C-BE62-4640-9913-6D4339CDF7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5643757"/>
              <a:ext cx="703934" cy="703934"/>
            </a:xfrm>
            <a:prstGeom prst="rect">
              <a:avLst/>
            </a:prstGeom>
          </p:spPr>
        </p:pic>
        <p:pic>
          <p:nvPicPr>
            <p:cNvPr id="50" name="グラフィックス 49" descr="車">
              <a:extLst>
                <a:ext uri="{FF2B5EF4-FFF2-40B4-BE49-F238E27FC236}">
                  <a16:creationId xmlns:a16="http://schemas.microsoft.com/office/drawing/2014/main" id="{67958A85-D6AA-3646-A55E-7E3023F9E3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6149082"/>
              <a:ext cx="703934" cy="703934"/>
            </a:xfrm>
            <a:prstGeom prst="rect">
              <a:avLst/>
            </a:prstGeom>
          </p:spPr>
        </p:pic>
      </p:grpSp>
      <p:sp>
        <p:nvSpPr>
          <p:cNvPr id="9" name="テキスト ボックス 8">
            <a:extLst>
              <a:ext uri="{FF2B5EF4-FFF2-40B4-BE49-F238E27FC236}">
                <a16:creationId xmlns:a16="http://schemas.microsoft.com/office/drawing/2014/main" id="{4DE022C7-0710-6345-94FA-B2F6A9A04602}"/>
              </a:ext>
            </a:extLst>
          </p:cNvPr>
          <p:cNvSpPr txBox="1"/>
          <p:nvPr/>
        </p:nvSpPr>
        <p:spPr>
          <a:xfrm>
            <a:off x="2760346" y="5562312"/>
            <a:ext cx="661400" cy="369332"/>
          </a:xfrm>
          <a:prstGeom prst="rect">
            <a:avLst/>
          </a:prstGeom>
          <a:noFill/>
        </p:spPr>
        <p:txBody>
          <a:bodyPr wrap="none" rtlCol="0">
            <a:spAutoFit/>
          </a:bodyPr>
          <a:lstStyle/>
          <a:p>
            <a:r>
              <a:rPr kumimoji="1" lang="en-US" altLang="ja-JP" b="1" dirty="0">
                <a:solidFill>
                  <a:schemeClr val="accent2"/>
                </a:solidFill>
              </a:rPr>
              <a:t>best!</a:t>
            </a:r>
            <a:endParaRPr kumimoji="1" lang="ja-JP" altLang="en-US" b="1">
              <a:solidFill>
                <a:schemeClr val="accent2"/>
              </a:solidFill>
            </a:endParaRPr>
          </a:p>
        </p:txBody>
      </p:sp>
      <p:grpSp>
        <p:nvGrpSpPr>
          <p:cNvPr id="52" name="グループ化 51">
            <a:extLst>
              <a:ext uri="{FF2B5EF4-FFF2-40B4-BE49-F238E27FC236}">
                <a16:creationId xmlns:a16="http://schemas.microsoft.com/office/drawing/2014/main" id="{4C22D773-9B07-9D47-A197-C015087D473F}"/>
              </a:ext>
            </a:extLst>
          </p:cNvPr>
          <p:cNvGrpSpPr/>
          <p:nvPr/>
        </p:nvGrpSpPr>
        <p:grpSpPr>
          <a:xfrm>
            <a:off x="833729" y="4700810"/>
            <a:ext cx="644232" cy="2031634"/>
            <a:chOff x="200136" y="4633107"/>
            <a:chExt cx="703934" cy="2219909"/>
          </a:xfrm>
        </p:grpSpPr>
        <p:pic>
          <p:nvPicPr>
            <p:cNvPr id="53" name="グラフィックス 52" descr="車">
              <a:extLst>
                <a:ext uri="{FF2B5EF4-FFF2-40B4-BE49-F238E27FC236}">
                  <a16:creationId xmlns:a16="http://schemas.microsoft.com/office/drawing/2014/main" id="{2A774814-2813-FB4E-9C12-6B6865DD4B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4633107"/>
              <a:ext cx="703934" cy="703934"/>
            </a:xfrm>
            <a:prstGeom prst="rect">
              <a:avLst/>
            </a:prstGeom>
          </p:spPr>
        </p:pic>
        <p:pic>
          <p:nvPicPr>
            <p:cNvPr id="54" name="グラフィックス 53" descr="車">
              <a:extLst>
                <a:ext uri="{FF2B5EF4-FFF2-40B4-BE49-F238E27FC236}">
                  <a16:creationId xmlns:a16="http://schemas.microsoft.com/office/drawing/2014/main" id="{A144BFAA-6FCF-C14C-A03F-BEB326783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5138432"/>
              <a:ext cx="703934" cy="703934"/>
            </a:xfrm>
            <a:prstGeom prst="rect">
              <a:avLst/>
            </a:prstGeom>
          </p:spPr>
        </p:pic>
        <p:pic>
          <p:nvPicPr>
            <p:cNvPr id="55" name="グラフィックス 54" descr="車">
              <a:extLst>
                <a:ext uri="{FF2B5EF4-FFF2-40B4-BE49-F238E27FC236}">
                  <a16:creationId xmlns:a16="http://schemas.microsoft.com/office/drawing/2014/main" id="{BAFBD43D-18C4-9045-A637-365A233451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5643757"/>
              <a:ext cx="703934" cy="703934"/>
            </a:xfrm>
            <a:prstGeom prst="rect">
              <a:avLst/>
            </a:prstGeom>
          </p:spPr>
        </p:pic>
        <p:pic>
          <p:nvPicPr>
            <p:cNvPr id="56" name="グラフィックス 55" descr="車">
              <a:extLst>
                <a:ext uri="{FF2B5EF4-FFF2-40B4-BE49-F238E27FC236}">
                  <a16:creationId xmlns:a16="http://schemas.microsoft.com/office/drawing/2014/main" id="{C72558D7-546A-E74A-A9A9-BDFC3D476D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36" y="6149082"/>
              <a:ext cx="703934" cy="703934"/>
            </a:xfrm>
            <a:prstGeom prst="rect">
              <a:avLst/>
            </a:prstGeom>
          </p:spPr>
        </p:pic>
      </p:grpSp>
      <p:pic>
        <p:nvPicPr>
          <p:cNvPr id="57" name="図 56">
            <a:extLst>
              <a:ext uri="{FF2B5EF4-FFF2-40B4-BE49-F238E27FC236}">
                <a16:creationId xmlns:a16="http://schemas.microsoft.com/office/drawing/2014/main" id="{C1CE3E96-15AC-1640-B7FC-EF8784247F04}"/>
              </a:ext>
            </a:extLst>
          </p:cNvPr>
          <p:cNvPicPr>
            <a:picLocks noChangeAspect="1"/>
          </p:cNvPicPr>
          <p:nvPr/>
        </p:nvPicPr>
        <p:blipFill>
          <a:blip r:embed="rId9"/>
          <a:stretch>
            <a:fillRect/>
          </a:stretch>
        </p:blipFill>
        <p:spPr>
          <a:xfrm>
            <a:off x="7421103" y="2738201"/>
            <a:ext cx="416611" cy="416611"/>
          </a:xfrm>
          <a:prstGeom prst="rect">
            <a:avLst/>
          </a:prstGeom>
          <a:solidFill>
            <a:schemeClr val="bg1"/>
          </a:solidFill>
          <a:ln>
            <a:noFill/>
          </a:ln>
          <a:scene3d>
            <a:camera prst="orthographicFront">
              <a:rot lat="0" lon="10800000" rev="0"/>
            </a:camera>
            <a:lightRig rig="threePt" dir="t"/>
          </a:scene3d>
        </p:spPr>
      </p:pic>
    </p:spTree>
    <p:extLst>
      <p:ext uri="{BB962C8B-B14F-4D97-AF65-F5344CB8AC3E}">
        <p14:creationId xmlns:p14="http://schemas.microsoft.com/office/powerpoint/2010/main" val="247983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12711FF-263F-D64B-BC39-836E72BC37F3}"/>
              </a:ext>
            </a:extLst>
          </p:cNvPr>
          <p:cNvPicPr>
            <a:picLocks noChangeAspect="1"/>
          </p:cNvPicPr>
          <p:nvPr/>
        </p:nvPicPr>
        <p:blipFill>
          <a:blip r:embed="rId3"/>
          <a:stretch>
            <a:fillRect/>
          </a:stretch>
        </p:blipFill>
        <p:spPr>
          <a:xfrm>
            <a:off x="3421485" y="2369053"/>
            <a:ext cx="2764002" cy="1730991"/>
          </a:xfrm>
          <a:prstGeom prst="rect">
            <a:avLst/>
          </a:prstGeom>
        </p:spPr>
      </p:pic>
      <p:sp>
        <p:nvSpPr>
          <p:cNvPr id="2" name="タイトル 1">
            <a:extLst>
              <a:ext uri="{FF2B5EF4-FFF2-40B4-BE49-F238E27FC236}">
                <a16:creationId xmlns:a16="http://schemas.microsoft.com/office/drawing/2014/main" id="{3CCD9959-8CDF-3D4C-B046-094BC81E7743}"/>
              </a:ext>
            </a:extLst>
          </p:cNvPr>
          <p:cNvSpPr>
            <a:spLocks noGrp="1"/>
          </p:cNvSpPr>
          <p:nvPr>
            <p:ph type="title"/>
          </p:nvPr>
        </p:nvSpPr>
        <p:spPr/>
        <p:txBody>
          <a:bodyPr/>
          <a:lstStyle/>
          <a:p>
            <a:r>
              <a:rPr lang="en-US" altLang="ja-JP" dirty="0"/>
              <a:t>How to Evaluate the Simulator?</a:t>
            </a:r>
            <a:endParaRPr kumimoji="1" lang="ja-JP" altLang="en-US"/>
          </a:p>
        </p:txBody>
      </p:sp>
      <p:sp>
        <p:nvSpPr>
          <p:cNvPr id="3" name="スライド番号プレースホルダー 2">
            <a:extLst>
              <a:ext uri="{FF2B5EF4-FFF2-40B4-BE49-F238E27FC236}">
                <a16:creationId xmlns:a16="http://schemas.microsoft.com/office/drawing/2014/main" id="{CAB34C5F-A378-4345-BB68-C672CE5D9096}"/>
              </a:ext>
            </a:extLst>
          </p:cNvPr>
          <p:cNvSpPr>
            <a:spLocks noGrp="1"/>
          </p:cNvSpPr>
          <p:nvPr>
            <p:ph type="sldNum" sz="quarter" idx="10"/>
          </p:nvPr>
        </p:nvSpPr>
        <p:spPr/>
        <p:txBody>
          <a:bodyPr/>
          <a:lstStyle/>
          <a:p>
            <a:fld id="{4E24F90A-FF2F-9F41-89D7-D74261B91ACF}" type="slidenum">
              <a:rPr kumimoji="1" lang="ja-JP" altLang="en-US" smtClean="0"/>
              <a:t>6</a:t>
            </a:fld>
            <a:endParaRPr kumimoji="1" lang="ja-JP" altLang="en-US"/>
          </a:p>
        </p:txBody>
      </p:sp>
      <p:sp>
        <p:nvSpPr>
          <p:cNvPr id="6" name="テキスト ボックス 5">
            <a:extLst>
              <a:ext uri="{FF2B5EF4-FFF2-40B4-BE49-F238E27FC236}">
                <a16:creationId xmlns:a16="http://schemas.microsoft.com/office/drawing/2014/main" id="{F5E357BE-2EC1-4748-A1EC-559E2E274C9D}"/>
              </a:ext>
            </a:extLst>
          </p:cNvPr>
          <p:cNvSpPr txBox="1"/>
          <p:nvPr/>
        </p:nvSpPr>
        <p:spPr>
          <a:xfrm>
            <a:off x="4257278" y="2124541"/>
            <a:ext cx="1087605" cy="369332"/>
          </a:xfrm>
          <a:prstGeom prst="rect">
            <a:avLst/>
          </a:prstGeom>
          <a:solidFill>
            <a:schemeClr val="bg1"/>
          </a:solidFill>
        </p:spPr>
        <p:txBody>
          <a:bodyPr wrap="square" rtlCol="0">
            <a:spAutoFit/>
          </a:bodyPr>
          <a:lstStyle/>
          <a:p>
            <a:r>
              <a:rPr lang="en-US" altLang="ja-JP" dirty="0">
                <a:solidFill>
                  <a:schemeClr val="tx1">
                    <a:lumMod val="85000"/>
                    <a:lumOff val="15000"/>
                  </a:schemeClr>
                </a:solidFill>
              </a:rPr>
              <a:t>Simulator</a:t>
            </a:r>
            <a:endParaRPr kumimoji="1" lang="ja-JP" altLang="en-US">
              <a:solidFill>
                <a:schemeClr val="tx1">
                  <a:lumMod val="85000"/>
                  <a:lumOff val="15000"/>
                </a:schemeClr>
              </a:solidFill>
            </a:endParaRPr>
          </a:p>
        </p:txBody>
      </p:sp>
      <p:sp>
        <p:nvSpPr>
          <p:cNvPr id="8" name="正方形/長方形 7">
            <a:extLst>
              <a:ext uri="{FF2B5EF4-FFF2-40B4-BE49-F238E27FC236}">
                <a16:creationId xmlns:a16="http://schemas.microsoft.com/office/drawing/2014/main" id="{F89B858F-5EEB-144C-ACB0-F1B7650CCB05}"/>
              </a:ext>
            </a:extLst>
          </p:cNvPr>
          <p:cNvSpPr/>
          <p:nvPr/>
        </p:nvSpPr>
        <p:spPr>
          <a:xfrm>
            <a:off x="628650" y="2531856"/>
            <a:ext cx="1999729" cy="14053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US" altLang="ja-JP" sz="2000" dirty="0">
                <a:solidFill>
                  <a:schemeClr val="tx1">
                    <a:lumMod val="85000"/>
                    <a:lumOff val="15000"/>
                  </a:schemeClr>
                </a:solidFill>
                <a:cs typeface="Meiryo" charset="-128"/>
              </a:rPr>
              <a:t>Target Engine Torque</a:t>
            </a:r>
          </a:p>
          <a:p>
            <a:pPr marL="285750" indent="-285750">
              <a:buFont typeface="Arial" charset="0"/>
              <a:buChar char="•"/>
              <a:defRPr/>
            </a:pPr>
            <a:r>
              <a:rPr lang="en-US" altLang="ja-JP" sz="2000" dirty="0">
                <a:solidFill>
                  <a:schemeClr val="tx1">
                    <a:lumMod val="85000"/>
                    <a:lumOff val="15000"/>
                  </a:schemeClr>
                </a:solidFill>
                <a:cs typeface="Meiryo" charset="-128"/>
              </a:rPr>
              <a:t>Target Motor Torque</a:t>
            </a:r>
          </a:p>
        </p:txBody>
      </p:sp>
      <p:sp>
        <p:nvSpPr>
          <p:cNvPr id="10" name="右矢印 9">
            <a:extLst>
              <a:ext uri="{FF2B5EF4-FFF2-40B4-BE49-F238E27FC236}">
                <a16:creationId xmlns:a16="http://schemas.microsoft.com/office/drawing/2014/main" id="{BC941E22-1995-B54E-A567-932DCFFAB551}"/>
              </a:ext>
            </a:extLst>
          </p:cNvPr>
          <p:cNvSpPr/>
          <p:nvPr/>
        </p:nvSpPr>
        <p:spPr>
          <a:xfrm>
            <a:off x="2792808" y="3062608"/>
            <a:ext cx="386080" cy="26416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pic>
        <p:nvPicPr>
          <p:cNvPr id="12" name="図 11">
            <a:extLst>
              <a:ext uri="{FF2B5EF4-FFF2-40B4-BE49-F238E27FC236}">
                <a16:creationId xmlns:a16="http://schemas.microsoft.com/office/drawing/2014/main" id="{84DB11F9-42F7-3E41-B7BB-FF4BF81658E4}"/>
              </a:ext>
            </a:extLst>
          </p:cNvPr>
          <p:cNvPicPr>
            <a:picLocks noChangeAspect="1"/>
          </p:cNvPicPr>
          <p:nvPr/>
        </p:nvPicPr>
        <p:blipFill>
          <a:blip r:embed="rId4"/>
          <a:stretch>
            <a:fillRect/>
          </a:stretch>
        </p:blipFill>
        <p:spPr>
          <a:xfrm>
            <a:off x="4968756" y="3102492"/>
            <a:ext cx="376127" cy="376127"/>
          </a:xfrm>
          <a:prstGeom prst="rect">
            <a:avLst/>
          </a:prstGeom>
          <a:solidFill>
            <a:schemeClr val="bg1"/>
          </a:solidFill>
          <a:ln>
            <a:noFill/>
          </a:ln>
          <a:scene3d>
            <a:camera prst="orthographicFront">
              <a:rot lat="0" lon="10800000" rev="0"/>
            </a:camera>
            <a:lightRig rig="threePt" dir="t"/>
          </a:scene3d>
        </p:spPr>
      </p:pic>
      <p:pic>
        <p:nvPicPr>
          <p:cNvPr id="13" name="図 12">
            <a:extLst>
              <a:ext uri="{FF2B5EF4-FFF2-40B4-BE49-F238E27FC236}">
                <a16:creationId xmlns:a16="http://schemas.microsoft.com/office/drawing/2014/main" id="{11676E65-B77E-7E4D-87AE-F16307BF9E4B}"/>
              </a:ext>
            </a:extLst>
          </p:cNvPr>
          <p:cNvPicPr>
            <a:picLocks noChangeAspect="1"/>
          </p:cNvPicPr>
          <p:nvPr/>
        </p:nvPicPr>
        <p:blipFill rotWithShape="1">
          <a:blip r:embed="rId5"/>
          <a:srcRect t="48188"/>
          <a:stretch/>
        </p:blipFill>
        <p:spPr>
          <a:xfrm>
            <a:off x="128954" y="4493787"/>
            <a:ext cx="9015046" cy="2335466"/>
          </a:xfrm>
          <a:prstGeom prst="rect">
            <a:avLst/>
          </a:prstGeom>
        </p:spPr>
      </p:pic>
      <p:sp>
        <p:nvSpPr>
          <p:cNvPr id="15" name="テキスト ボックス 14">
            <a:extLst>
              <a:ext uri="{FF2B5EF4-FFF2-40B4-BE49-F238E27FC236}">
                <a16:creationId xmlns:a16="http://schemas.microsoft.com/office/drawing/2014/main" id="{2A291E06-5DCD-A44A-BB50-9B25E83A9DCE}"/>
              </a:ext>
            </a:extLst>
          </p:cNvPr>
          <p:cNvSpPr txBox="1"/>
          <p:nvPr/>
        </p:nvSpPr>
        <p:spPr>
          <a:xfrm>
            <a:off x="3291557" y="4422984"/>
            <a:ext cx="3166380" cy="369332"/>
          </a:xfrm>
          <a:prstGeom prst="rect">
            <a:avLst/>
          </a:prstGeom>
          <a:solidFill>
            <a:schemeClr val="bg1"/>
          </a:solidFill>
          <a:ln>
            <a:noFill/>
          </a:ln>
        </p:spPr>
        <p:txBody>
          <a:bodyPr wrap="none" rtlCol="0">
            <a:spAutoFit/>
          </a:bodyPr>
          <a:lstStyle/>
          <a:p>
            <a:r>
              <a:rPr kumimoji="1" lang="en-US" altLang="ja-JP" dirty="0">
                <a:solidFill>
                  <a:schemeClr val="tx1">
                    <a:lumMod val="85000"/>
                    <a:lumOff val="15000"/>
                  </a:schemeClr>
                </a:solidFill>
              </a:rPr>
              <a:t> WLTC Driving Cycle (30 minute)</a:t>
            </a:r>
            <a:endParaRPr kumimoji="1" lang="ja-JP" altLang="en-US">
              <a:solidFill>
                <a:schemeClr val="tx1">
                  <a:lumMod val="85000"/>
                  <a:lumOff val="15000"/>
                </a:schemeClr>
              </a:solidFill>
            </a:endParaRPr>
          </a:p>
        </p:txBody>
      </p:sp>
      <p:sp>
        <p:nvSpPr>
          <p:cNvPr id="4" name="テキスト ボックス 3">
            <a:extLst>
              <a:ext uri="{FF2B5EF4-FFF2-40B4-BE49-F238E27FC236}">
                <a16:creationId xmlns:a16="http://schemas.microsoft.com/office/drawing/2014/main" id="{B1E42809-A53C-8546-AEA3-12500F4D4259}"/>
              </a:ext>
            </a:extLst>
          </p:cNvPr>
          <p:cNvSpPr txBox="1"/>
          <p:nvPr/>
        </p:nvSpPr>
        <p:spPr>
          <a:xfrm>
            <a:off x="2665364" y="2641353"/>
            <a:ext cx="734496" cy="400110"/>
          </a:xfrm>
          <a:prstGeom prst="rect">
            <a:avLst/>
          </a:prstGeom>
          <a:noFill/>
        </p:spPr>
        <p:txBody>
          <a:bodyPr wrap="none" rtlCol="0">
            <a:spAutoFit/>
          </a:bodyPr>
          <a:lstStyle/>
          <a:p>
            <a:r>
              <a:rPr lang="en-US" altLang="ja-JP" sz="2000" dirty="0">
                <a:solidFill>
                  <a:schemeClr val="tx1">
                    <a:lumMod val="85000"/>
                    <a:lumOff val="15000"/>
                  </a:schemeClr>
                </a:solidFill>
              </a:rPr>
              <a:t>input</a:t>
            </a:r>
            <a:endParaRPr kumimoji="1" lang="ja-JP" altLang="en-US" sz="2000">
              <a:solidFill>
                <a:schemeClr val="tx1">
                  <a:lumMod val="85000"/>
                  <a:lumOff val="15000"/>
                </a:schemeClr>
              </a:solidFill>
            </a:endParaRPr>
          </a:p>
        </p:txBody>
      </p:sp>
      <p:sp>
        <p:nvSpPr>
          <p:cNvPr id="16" name="テキスト ボックス 15">
            <a:extLst>
              <a:ext uri="{FF2B5EF4-FFF2-40B4-BE49-F238E27FC236}">
                <a16:creationId xmlns:a16="http://schemas.microsoft.com/office/drawing/2014/main" id="{F20DBA58-0F09-D34D-B1A2-8F5F9C2FB2F6}"/>
              </a:ext>
            </a:extLst>
          </p:cNvPr>
          <p:cNvSpPr txBox="1"/>
          <p:nvPr/>
        </p:nvSpPr>
        <p:spPr>
          <a:xfrm>
            <a:off x="699911" y="1022359"/>
            <a:ext cx="8004702" cy="1015663"/>
          </a:xfrm>
          <a:prstGeom prst="rect">
            <a:avLst/>
          </a:prstGeom>
          <a:noFill/>
        </p:spPr>
        <p:txBody>
          <a:bodyPr wrap="square" rtlCol="0">
            <a:spAutoFit/>
          </a:bodyPr>
          <a:lstStyle/>
          <a:p>
            <a:pPr marL="285750" indent="-285750">
              <a:buFont typeface="Wingdings" pitchFamily="2" charset="2"/>
              <a:buChar char="ü"/>
            </a:pPr>
            <a:r>
              <a:rPr lang="en" altLang="ja-JP" sz="2000" dirty="0"/>
              <a:t>Measure </a:t>
            </a:r>
            <a:r>
              <a:rPr lang="en" altLang="ja-JP" sz="2000" b="1" dirty="0"/>
              <a:t>the fuel consumption</a:t>
            </a:r>
            <a:r>
              <a:rPr lang="en" altLang="ja-JP" sz="2000" dirty="0"/>
              <a:t> when</a:t>
            </a:r>
            <a:br>
              <a:rPr lang="en" altLang="ja-JP" sz="2000" dirty="0"/>
            </a:br>
            <a:r>
              <a:rPr lang="en" altLang="ja-JP" sz="2000" dirty="0"/>
              <a:t>the vehicle virtually travels on the computer by using the simulator</a:t>
            </a:r>
          </a:p>
          <a:p>
            <a:pPr marL="285750" indent="-285750">
              <a:buFont typeface="Wingdings" pitchFamily="2" charset="2"/>
              <a:buChar char="ü"/>
            </a:pPr>
            <a:r>
              <a:rPr lang="en" altLang="ja-JP" sz="2000" dirty="0"/>
              <a:t>Drive to follow the target velocity of </a:t>
            </a:r>
            <a:r>
              <a:rPr lang="en" altLang="ja-JP" sz="2000" b="1" dirty="0"/>
              <a:t>Driving Cycle</a:t>
            </a:r>
          </a:p>
        </p:txBody>
      </p:sp>
      <p:sp>
        <p:nvSpPr>
          <p:cNvPr id="19" name="右矢印 18">
            <a:extLst>
              <a:ext uri="{FF2B5EF4-FFF2-40B4-BE49-F238E27FC236}">
                <a16:creationId xmlns:a16="http://schemas.microsoft.com/office/drawing/2014/main" id="{AB1EB0B0-FC8B-E54E-83F6-A3F78CE54165}"/>
              </a:ext>
            </a:extLst>
          </p:cNvPr>
          <p:cNvSpPr/>
          <p:nvPr/>
        </p:nvSpPr>
        <p:spPr>
          <a:xfrm>
            <a:off x="6454213" y="3062608"/>
            <a:ext cx="386080" cy="26416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20" name="テキスト ボックス 19">
            <a:extLst>
              <a:ext uri="{FF2B5EF4-FFF2-40B4-BE49-F238E27FC236}">
                <a16:creationId xmlns:a16="http://schemas.microsoft.com/office/drawing/2014/main" id="{D9304AE7-E201-4C4C-B0BC-70EDF8D0726C}"/>
              </a:ext>
            </a:extLst>
          </p:cNvPr>
          <p:cNvSpPr txBox="1"/>
          <p:nvPr/>
        </p:nvSpPr>
        <p:spPr>
          <a:xfrm>
            <a:off x="6185487" y="2637643"/>
            <a:ext cx="896399" cy="400110"/>
          </a:xfrm>
          <a:prstGeom prst="rect">
            <a:avLst/>
          </a:prstGeom>
          <a:noFill/>
        </p:spPr>
        <p:txBody>
          <a:bodyPr wrap="none" rtlCol="0">
            <a:spAutoFit/>
          </a:bodyPr>
          <a:lstStyle/>
          <a:p>
            <a:r>
              <a:rPr kumimoji="1" lang="en-US" altLang="ja-JP" sz="2000" dirty="0">
                <a:solidFill>
                  <a:schemeClr val="tx1">
                    <a:lumMod val="85000"/>
                    <a:lumOff val="15000"/>
                  </a:schemeClr>
                </a:solidFill>
              </a:rPr>
              <a:t>output</a:t>
            </a:r>
            <a:endParaRPr kumimoji="1" lang="ja-JP" altLang="en-US" sz="2000">
              <a:solidFill>
                <a:schemeClr val="tx1">
                  <a:lumMod val="85000"/>
                  <a:lumOff val="15000"/>
                </a:schemeClr>
              </a:solidFill>
            </a:endParaRPr>
          </a:p>
        </p:txBody>
      </p:sp>
      <p:sp>
        <p:nvSpPr>
          <p:cNvPr id="21" name="正方形/長方形 20">
            <a:extLst>
              <a:ext uri="{FF2B5EF4-FFF2-40B4-BE49-F238E27FC236}">
                <a16:creationId xmlns:a16="http://schemas.microsoft.com/office/drawing/2014/main" id="{6643279F-276F-9243-BA28-3228F9EAF653}"/>
              </a:ext>
            </a:extLst>
          </p:cNvPr>
          <p:cNvSpPr/>
          <p:nvPr/>
        </p:nvSpPr>
        <p:spPr>
          <a:xfrm>
            <a:off x="7109021" y="2721306"/>
            <a:ext cx="1406329" cy="9467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US" altLang="ja-JP" sz="2000" dirty="0">
                <a:solidFill>
                  <a:schemeClr val="tx1">
                    <a:lumMod val="85000"/>
                    <a:lumOff val="15000"/>
                  </a:schemeClr>
                </a:solidFill>
                <a:cs typeface="Meiryo" charset="-128"/>
              </a:rPr>
              <a:t>State of vehicle</a:t>
            </a:r>
          </a:p>
        </p:txBody>
      </p:sp>
    </p:spTree>
    <p:extLst>
      <p:ext uri="{BB962C8B-B14F-4D97-AF65-F5344CB8AC3E}">
        <p14:creationId xmlns:p14="http://schemas.microsoft.com/office/powerpoint/2010/main" val="223345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CD9959-8CDF-3D4C-B046-094BC81E7743}"/>
              </a:ext>
            </a:extLst>
          </p:cNvPr>
          <p:cNvSpPr>
            <a:spLocks noGrp="1"/>
          </p:cNvSpPr>
          <p:nvPr>
            <p:ph type="title"/>
          </p:nvPr>
        </p:nvSpPr>
        <p:spPr/>
        <p:txBody>
          <a:bodyPr/>
          <a:lstStyle/>
          <a:p>
            <a:r>
              <a:rPr lang="en-US" altLang="ja-JP" dirty="0"/>
              <a:t>How to Evaluate the </a:t>
            </a:r>
            <a:r>
              <a:rPr lang="en-US" altLang="ja-JP" dirty="0">
                <a:solidFill>
                  <a:schemeClr val="accent2"/>
                </a:solidFill>
              </a:rPr>
              <a:t>HEV</a:t>
            </a:r>
            <a:r>
              <a:rPr lang="en-US" altLang="ja-JP" dirty="0"/>
              <a:t> Simulator?</a:t>
            </a:r>
            <a:endParaRPr kumimoji="1" lang="ja-JP" altLang="en-US"/>
          </a:p>
        </p:txBody>
      </p:sp>
      <p:sp>
        <p:nvSpPr>
          <p:cNvPr id="3" name="スライド番号プレースホルダー 2">
            <a:extLst>
              <a:ext uri="{FF2B5EF4-FFF2-40B4-BE49-F238E27FC236}">
                <a16:creationId xmlns:a16="http://schemas.microsoft.com/office/drawing/2014/main" id="{CAB34C5F-A378-4345-BB68-C672CE5D9096}"/>
              </a:ext>
            </a:extLst>
          </p:cNvPr>
          <p:cNvSpPr>
            <a:spLocks noGrp="1"/>
          </p:cNvSpPr>
          <p:nvPr>
            <p:ph type="sldNum" sz="quarter" idx="10"/>
          </p:nvPr>
        </p:nvSpPr>
        <p:spPr/>
        <p:txBody>
          <a:bodyPr/>
          <a:lstStyle/>
          <a:p>
            <a:fld id="{4E24F90A-FF2F-9F41-89D7-D74261B91ACF}" type="slidenum">
              <a:rPr kumimoji="1" lang="ja-JP" altLang="en-US" smtClean="0"/>
              <a:t>7</a:t>
            </a:fld>
            <a:endParaRPr kumimoji="1" lang="ja-JP" altLang="en-US"/>
          </a:p>
        </p:txBody>
      </p:sp>
      <p:sp>
        <p:nvSpPr>
          <p:cNvPr id="4" name="加算記号 3">
            <a:extLst>
              <a:ext uri="{FF2B5EF4-FFF2-40B4-BE49-F238E27FC236}">
                <a16:creationId xmlns:a16="http://schemas.microsoft.com/office/drawing/2014/main" id="{8866D091-8207-6C44-A470-5BA46326234B}"/>
              </a:ext>
            </a:extLst>
          </p:cNvPr>
          <p:cNvSpPr/>
          <p:nvPr/>
        </p:nvSpPr>
        <p:spPr>
          <a:xfrm>
            <a:off x="4265999" y="2233693"/>
            <a:ext cx="612000" cy="612000"/>
          </a:xfrm>
          <a:prstGeom prst="mathPlus">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8B7DF3E-F493-EA40-8A14-330F7C9052B6}"/>
                  </a:ext>
                </a:extLst>
              </p:cNvPr>
              <p:cNvSpPr txBox="1"/>
              <p:nvPr/>
            </p:nvSpPr>
            <p:spPr>
              <a:xfrm>
                <a:off x="699911" y="2955959"/>
                <a:ext cx="6855319" cy="1107996"/>
              </a:xfrm>
              <a:prstGeom prst="rect">
                <a:avLst/>
              </a:prstGeom>
              <a:noFill/>
            </p:spPr>
            <p:txBody>
              <a:bodyPr wrap="square" rtlCol="0">
                <a:spAutoFit/>
              </a:bodyPr>
              <a:lstStyle/>
              <a:p>
                <a:r>
                  <a:rPr lang="en" altLang="ja-JP" sz="2200" b="1" dirty="0">
                    <a:solidFill>
                      <a:schemeClr val="accent2"/>
                    </a:solidFill>
                  </a:rPr>
                  <a:t>SOC-constraints (SOC</a:t>
                </a:r>
                <a14:m>
                  <m:oMath xmlns:m="http://schemas.openxmlformats.org/officeDocument/2006/math">
                    <m:r>
                      <a:rPr lang="en-US" altLang="ja-JP" sz="2200" b="1" i="1" smtClean="0">
                        <a:solidFill>
                          <a:schemeClr val="accent2"/>
                        </a:solidFill>
                        <a:latin typeface="Cambria Math" panose="02040503050406030204" pitchFamily="18" charset="0"/>
                      </a:rPr>
                      <m:t>⋯</m:t>
                    </m:r>
                  </m:oMath>
                </a14:m>
                <a:r>
                  <a:rPr lang="en" altLang="ja-JP" sz="2200" b="1" dirty="0">
                    <a:solidFill>
                      <a:schemeClr val="accent2"/>
                    </a:solidFill>
                  </a:rPr>
                  <a:t>State of battery Charge)</a:t>
                </a:r>
              </a:p>
              <a:p>
                <a:pPr marL="342900" indent="-342900">
                  <a:buFont typeface="+mj-lt"/>
                  <a:buAutoNum type="arabicPeriod"/>
                </a:pPr>
                <a:r>
                  <a:rPr lang="en" altLang="ja-JP" sz="2200" dirty="0"/>
                  <a:t>Approach final SOC  to initial SOC</a:t>
                </a:r>
              </a:p>
              <a:p>
                <a:pPr marL="342900" indent="-342900">
                  <a:buFont typeface="+mj-lt"/>
                  <a:buAutoNum type="arabicPeriod"/>
                </a:pPr>
                <a:r>
                  <a:rPr lang="en" altLang="ja-JP" sz="2200" dirty="0"/>
                  <a:t>Keep SOC </a:t>
                </a:r>
                <a14:m>
                  <m:oMath xmlns:m="http://schemas.openxmlformats.org/officeDocument/2006/math">
                    <m:r>
                      <a:rPr lang="en-US" altLang="ja-JP" sz="2200" b="0" i="1" smtClean="0">
                        <a:latin typeface="Cambria Math" panose="02040503050406030204" pitchFamily="18" charset="0"/>
                      </a:rPr>
                      <m:t>≥</m:t>
                    </m:r>
                    <m:r>
                      <a:rPr lang="en-US" altLang="ja-JP" sz="2200" b="0" i="1" smtClean="0">
                        <a:latin typeface="Cambria Math" panose="02040503050406030204" pitchFamily="18" charset="0"/>
                      </a:rPr>
                      <m:t>𝛽</m:t>
                    </m:r>
                  </m:oMath>
                </a14:m>
                <a:r>
                  <a:rPr lang="en" altLang="ja-JP" sz="2200" dirty="0"/>
                  <a:t> (constant value) overall of Driving Cycle</a:t>
                </a:r>
              </a:p>
            </p:txBody>
          </p:sp>
        </mc:Choice>
        <mc:Fallback xmlns="">
          <p:sp>
            <p:nvSpPr>
              <p:cNvPr id="5" name="テキスト ボックス 4">
                <a:extLst>
                  <a:ext uri="{FF2B5EF4-FFF2-40B4-BE49-F238E27FC236}">
                    <a16:creationId xmlns:a16="http://schemas.microsoft.com/office/drawing/2014/main" id="{98B7DF3E-F493-EA40-8A14-330F7C9052B6}"/>
                  </a:ext>
                </a:extLst>
              </p:cNvPr>
              <p:cNvSpPr txBox="1">
                <a:spLocks noRot="1" noChangeAspect="1" noMove="1" noResize="1" noEditPoints="1" noAdjustHandles="1" noChangeArrowheads="1" noChangeShapeType="1" noTextEdit="1"/>
              </p:cNvSpPr>
              <p:nvPr/>
            </p:nvSpPr>
            <p:spPr>
              <a:xfrm>
                <a:off x="699911" y="2955959"/>
                <a:ext cx="6855319" cy="1107996"/>
              </a:xfrm>
              <a:prstGeom prst="rect">
                <a:avLst/>
              </a:prstGeom>
              <a:blipFill>
                <a:blip r:embed="rId3"/>
                <a:stretch>
                  <a:fillRect l="-1109" t="-3409" b="-10227"/>
                </a:stretch>
              </a:blipFill>
            </p:spPr>
            <p:txBody>
              <a:bodyPr/>
              <a:lstStyle/>
              <a:p>
                <a:r>
                  <a:rPr lang="ja-JP" altLang="en-US">
                    <a:noFill/>
                  </a:rPr>
                  <a:t> </a:t>
                </a:r>
              </a:p>
            </p:txBody>
          </p:sp>
        </mc:Fallback>
      </mc:AlternateContent>
      <p:grpSp>
        <p:nvGrpSpPr>
          <p:cNvPr id="8" name="グループ化 7">
            <a:extLst>
              <a:ext uri="{FF2B5EF4-FFF2-40B4-BE49-F238E27FC236}">
                <a16:creationId xmlns:a16="http://schemas.microsoft.com/office/drawing/2014/main" id="{2D380EBB-8D86-DF44-A615-DE94E59512B7}"/>
              </a:ext>
            </a:extLst>
          </p:cNvPr>
          <p:cNvGrpSpPr/>
          <p:nvPr/>
        </p:nvGrpSpPr>
        <p:grpSpPr>
          <a:xfrm>
            <a:off x="113255" y="4367253"/>
            <a:ext cx="8917487" cy="2315942"/>
            <a:chOff x="52893" y="4421543"/>
            <a:chExt cx="8917487" cy="2315942"/>
          </a:xfrm>
        </p:grpSpPr>
        <p:pic>
          <p:nvPicPr>
            <p:cNvPr id="9" name="図 8">
              <a:extLst>
                <a:ext uri="{FF2B5EF4-FFF2-40B4-BE49-F238E27FC236}">
                  <a16:creationId xmlns:a16="http://schemas.microsoft.com/office/drawing/2014/main" id="{0E69DE1A-F9FB-3E4F-AF60-5B5F9BD91644}"/>
                </a:ext>
              </a:extLst>
            </p:cNvPr>
            <p:cNvPicPr>
              <a:picLocks noChangeAspect="1"/>
            </p:cNvPicPr>
            <p:nvPr/>
          </p:nvPicPr>
          <p:blipFill rotWithShape="1">
            <a:blip r:embed="rId4"/>
            <a:srcRect t="44431"/>
            <a:stretch/>
          </p:blipFill>
          <p:spPr>
            <a:xfrm>
              <a:off x="144385" y="5102649"/>
              <a:ext cx="8825995" cy="1634836"/>
            </a:xfrm>
            <a:prstGeom prst="rect">
              <a:avLst/>
            </a:prstGeom>
          </p:spPr>
        </p:pic>
        <p:sp>
          <p:nvSpPr>
            <p:cNvPr id="10" name="テキスト ボックス 9">
              <a:extLst>
                <a:ext uri="{FF2B5EF4-FFF2-40B4-BE49-F238E27FC236}">
                  <a16:creationId xmlns:a16="http://schemas.microsoft.com/office/drawing/2014/main" id="{A7BB9B7F-7EF9-8C49-9E4A-9E5A582E65A5}"/>
                </a:ext>
              </a:extLst>
            </p:cNvPr>
            <p:cNvSpPr txBox="1"/>
            <p:nvPr/>
          </p:nvSpPr>
          <p:spPr>
            <a:xfrm>
              <a:off x="673038" y="4421543"/>
              <a:ext cx="1310381" cy="646331"/>
            </a:xfrm>
            <a:prstGeom prst="rect">
              <a:avLst/>
            </a:prstGeom>
            <a:solidFill>
              <a:schemeClr val="bg1"/>
            </a:solidFill>
            <a:ln>
              <a:solidFill>
                <a:schemeClr val="tx1">
                  <a:lumMod val="50000"/>
                  <a:lumOff val="50000"/>
                </a:schemeClr>
              </a:solidFill>
            </a:ln>
          </p:spPr>
          <p:txBody>
            <a:bodyPr wrap="square" rtlCol="0">
              <a:spAutoFit/>
            </a:bodyPr>
            <a:lstStyle/>
            <a:p>
              <a:pPr algn="ctr"/>
              <a:r>
                <a:rPr lang="en-US" altLang="ja-JP" dirty="0"/>
                <a:t>initial </a:t>
              </a:r>
              <a:r>
                <a:rPr kumimoji="1" lang="en-US" altLang="ja-JP" dirty="0"/>
                <a:t>SOC</a:t>
              </a:r>
              <a:br>
                <a:rPr kumimoji="1" lang="en-US" altLang="ja-JP" dirty="0"/>
              </a:br>
              <a:r>
                <a:rPr kumimoji="1" lang="en-US" altLang="ja-JP" dirty="0"/>
                <a:t>16 %</a:t>
              </a:r>
              <a:endParaRPr kumimoji="1" lang="ja-JP" altLang="en-US"/>
            </a:p>
          </p:txBody>
        </p:sp>
        <p:sp>
          <p:nvSpPr>
            <p:cNvPr id="11" name="テキスト ボックス 10">
              <a:extLst>
                <a:ext uri="{FF2B5EF4-FFF2-40B4-BE49-F238E27FC236}">
                  <a16:creationId xmlns:a16="http://schemas.microsoft.com/office/drawing/2014/main" id="{E6322C53-1F99-4142-990B-2DD336A61206}"/>
                </a:ext>
              </a:extLst>
            </p:cNvPr>
            <p:cNvSpPr txBox="1"/>
            <p:nvPr/>
          </p:nvSpPr>
          <p:spPr>
            <a:xfrm>
              <a:off x="7397575" y="4421543"/>
              <a:ext cx="1179173" cy="646331"/>
            </a:xfrm>
            <a:prstGeom prst="rect">
              <a:avLst/>
            </a:prstGeom>
            <a:solidFill>
              <a:schemeClr val="bg1"/>
            </a:solidFill>
            <a:ln>
              <a:solidFill>
                <a:schemeClr val="tx1">
                  <a:lumMod val="50000"/>
                  <a:lumOff val="50000"/>
                </a:schemeClr>
              </a:solidFill>
            </a:ln>
          </p:spPr>
          <p:txBody>
            <a:bodyPr wrap="square" rtlCol="0">
              <a:spAutoFit/>
            </a:bodyPr>
            <a:lstStyle/>
            <a:p>
              <a:pPr algn="ctr"/>
              <a:r>
                <a:rPr kumimoji="1" lang="en-US" altLang="ja-JP" dirty="0"/>
                <a:t>final SOC</a:t>
              </a:r>
              <a:br>
                <a:rPr kumimoji="1" lang="en-US" altLang="ja-JP" dirty="0"/>
              </a:br>
              <a:r>
                <a:rPr kumimoji="1" lang="en-US" altLang="ja-JP" dirty="0"/>
                <a:t>16 %</a:t>
              </a:r>
              <a:endParaRPr kumimoji="1" lang="ja-JP" altLang="en-US"/>
            </a:p>
          </p:txBody>
        </p:sp>
        <p:cxnSp>
          <p:nvCxnSpPr>
            <p:cNvPr id="12" name="直線矢印コネクタ 11">
              <a:extLst>
                <a:ext uri="{FF2B5EF4-FFF2-40B4-BE49-F238E27FC236}">
                  <a16:creationId xmlns:a16="http://schemas.microsoft.com/office/drawing/2014/main" id="{9DD1488F-3CA8-0C4C-9AC5-88590EA7919F}"/>
                </a:ext>
              </a:extLst>
            </p:cNvPr>
            <p:cNvCxnSpPr>
              <a:cxnSpLocks/>
            </p:cNvCxnSpPr>
            <p:nvPr/>
          </p:nvCxnSpPr>
          <p:spPr>
            <a:xfrm>
              <a:off x="2215963" y="4785874"/>
              <a:ext cx="4655127" cy="0"/>
            </a:xfrm>
            <a:prstGeom prst="straightConnector1">
              <a:avLst/>
            </a:prstGeom>
            <a:ln w="1270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16285A-13D2-E447-A382-A4B25FFF99CF}"/>
                </a:ext>
              </a:extLst>
            </p:cNvPr>
            <p:cNvCxnSpPr>
              <a:cxnSpLocks/>
              <a:stCxn id="15" idx="3"/>
            </p:cNvCxnSpPr>
            <p:nvPr/>
          </p:nvCxnSpPr>
          <p:spPr>
            <a:xfrm>
              <a:off x="530908" y="6363503"/>
              <a:ext cx="798444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890ED975-052F-A14A-BF57-654FBB721E0A}"/>
                    </a:ext>
                  </a:extLst>
                </p:cNvPr>
                <p:cNvSpPr txBox="1"/>
                <p:nvPr/>
              </p:nvSpPr>
              <p:spPr>
                <a:xfrm>
                  <a:off x="52893" y="6132670"/>
                  <a:ext cx="478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solidFill>
                              <a:schemeClr val="accent3"/>
                            </a:solidFill>
                            <a:latin typeface="Cambria Math" panose="02040503050406030204" pitchFamily="18" charset="0"/>
                          </a:rPr>
                          <m:t>𝜷</m:t>
                        </m:r>
                      </m:oMath>
                    </m:oMathPara>
                  </a14:m>
                  <a:endParaRPr kumimoji="1" lang="ja-JP" altLang="en-US" sz="2400" b="1"/>
                </a:p>
              </p:txBody>
            </p:sp>
          </mc:Choice>
          <mc:Fallback xmlns="">
            <p:sp>
              <p:nvSpPr>
                <p:cNvPr id="23" name="テキスト ボックス 22">
                  <a:extLst>
                    <a:ext uri="{FF2B5EF4-FFF2-40B4-BE49-F238E27FC236}">
                      <a16:creationId xmlns:a16="http://schemas.microsoft.com/office/drawing/2014/main" id="{643146FB-9D06-F346-9C40-FF3156084DD8}"/>
                    </a:ext>
                  </a:extLst>
                </p:cNvPr>
                <p:cNvSpPr txBox="1">
                  <a:spLocks noRot="1" noChangeAspect="1" noMove="1" noResize="1" noEditPoints="1" noAdjustHandles="1" noChangeArrowheads="1" noChangeShapeType="1" noTextEdit="1"/>
                </p:cNvSpPr>
                <p:nvPr/>
              </p:nvSpPr>
              <p:spPr>
                <a:xfrm>
                  <a:off x="52893" y="6132670"/>
                  <a:ext cx="478015" cy="461665"/>
                </a:xfrm>
                <a:prstGeom prst="rect">
                  <a:avLst/>
                </a:prstGeom>
                <a:blipFill>
                  <a:blip r:embed="rId7"/>
                  <a:stretch>
                    <a:fillRect b="-16216"/>
                  </a:stretch>
                </a:blipFill>
              </p:spPr>
              <p:txBody>
                <a:bodyPr/>
                <a:lstStyle/>
                <a:p>
                  <a:r>
                    <a:rPr lang="ja-JP" altLang="en-US">
                      <a:noFill/>
                    </a:rPr>
                    <a:t> </a:t>
                  </a:r>
                </a:p>
              </p:txBody>
            </p:sp>
          </mc:Fallback>
        </mc:AlternateContent>
      </p:grpSp>
      <p:sp>
        <p:nvSpPr>
          <p:cNvPr id="16" name="テキスト ボックス 15">
            <a:extLst>
              <a:ext uri="{FF2B5EF4-FFF2-40B4-BE49-F238E27FC236}">
                <a16:creationId xmlns:a16="http://schemas.microsoft.com/office/drawing/2014/main" id="{955A10AC-F818-D147-97FB-CA59E6DDF58D}"/>
              </a:ext>
            </a:extLst>
          </p:cNvPr>
          <p:cNvSpPr txBox="1"/>
          <p:nvPr/>
        </p:nvSpPr>
        <p:spPr>
          <a:xfrm>
            <a:off x="3600643" y="5107978"/>
            <a:ext cx="1965282" cy="400110"/>
          </a:xfrm>
          <a:prstGeom prst="rect">
            <a:avLst/>
          </a:prstGeom>
          <a:solidFill>
            <a:schemeClr val="bg1"/>
          </a:solidFill>
        </p:spPr>
        <p:txBody>
          <a:bodyPr wrap="none" rtlCol="0">
            <a:spAutoFit/>
          </a:bodyPr>
          <a:lstStyle/>
          <a:p>
            <a:r>
              <a:rPr lang="en-US" altLang="ja-JP" sz="2000" dirty="0"/>
              <a:t>Transition of </a:t>
            </a:r>
            <a:r>
              <a:rPr kumimoji="1" lang="en-US" altLang="ja-JP" sz="2000" dirty="0"/>
              <a:t>SOC</a:t>
            </a:r>
            <a:endParaRPr kumimoji="1" lang="ja-JP" altLang="en-US" sz="2000"/>
          </a:p>
        </p:txBody>
      </p:sp>
      <p:sp>
        <p:nvSpPr>
          <p:cNvPr id="18" name="テキスト ボックス 17">
            <a:extLst>
              <a:ext uri="{FF2B5EF4-FFF2-40B4-BE49-F238E27FC236}">
                <a16:creationId xmlns:a16="http://schemas.microsoft.com/office/drawing/2014/main" id="{EE2A91B8-F4A2-A542-B0B5-DF63324B4A7B}"/>
              </a:ext>
            </a:extLst>
          </p:cNvPr>
          <p:cNvSpPr txBox="1"/>
          <p:nvPr/>
        </p:nvSpPr>
        <p:spPr>
          <a:xfrm>
            <a:off x="699911" y="1022359"/>
            <a:ext cx="8004702" cy="1015663"/>
          </a:xfrm>
          <a:prstGeom prst="rect">
            <a:avLst/>
          </a:prstGeom>
          <a:noFill/>
        </p:spPr>
        <p:txBody>
          <a:bodyPr wrap="square" rtlCol="0">
            <a:spAutoFit/>
          </a:bodyPr>
          <a:lstStyle/>
          <a:p>
            <a:pPr marL="285750" indent="-285750">
              <a:buFont typeface="Wingdings" pitchFamily="2" charset="2"/>
              <a:buChar char="ü"/>
            </a:pPr>
            <a:r>
              <a:rPr lang="en" altLang="ja-JP" sz="2000" dirty="0"/>
              <a:t>Measure </a:t>
            </a:r>
            <a:r>
              <a:rPr lang="en" altLang="ja-JP" sz="2000" b="1" dirty="0"/>
              <a:t>the fuel consumption</a:t>
            </a:r>
            <a:r>
              <a:rPr lang="en" altLang="ja-JP" sz="2000" dirty="0"/>
              <a:t> when</a:t>
            </a:r>
            <a:br>
              <a:rPr lang="en" altLang="ja-JP" sz="2000" dirty="0"/>
            </a:br>
            <a:r>
              <a:rPr lang="en" altLang="ja-JP" sz="2000" dirty="0"/>
              <a:t>the vehicle virtually travels on the computer by using the simulator</a:t>
            </a:r>
          </a:p>
          <a:p>
            <a:pPr marL="285750" indent="-285750">
              <a:buFont typeface="Wingdings" pitchFamily="2" charset="2"/>
              <a:buChar char="ü"/>
            </a:pPr>
            <a:r>
              <a:rPr lang="en" altLang="ja-JP" sz="2000" dirty="0"/>
              <a:t>Drive to follow the target velocity of </a:t>
            </a:r>
            <a:r>
              <a:rPr lang="en" altLang="ja-JP" sz="2000" b="1" dirty="0"/>
              <a:t>Driving Cycle</a:t>
            </a:r>
          </a:p>
        </p:txBody>
      </p:sp>
      <p:pic>
        <p:nvPicPr>
          <p:cNvPr id="14" name="図 13">
            <a:extLst>
              <a:ext uri="{FF2B5EF4-FFF2-40B4-BE49-F238E27FC236}">
                <a16:creationId xmlns:a16="http://schemas.microsoft.com/office/drawing/2014/main" id="{2BC83008-CD76-AD4B-80AA-37DDFB6F0DF2}"/>
              </a:ext>
            </a:extLst>
          </p:cNvPr>
          <p:cNvPicPr>
            <a:picLocks noChangeAspect="1"/>
          </p:cNvPicPr>
          <p:nvPr/>
        </p:nvPicPr>
        <p:blipFill>
          <a:blip r:embed="rId8"/>
          <a:stretch>
            <a:fillRect/>
          </a:stretch>
        </p:blipFill>
        <p:spPr>
          <a:xfrm>
            <a:off x="6334002" y="2639185"/>
            <a:ext cx="1194899" cy="1015664"/>
          </a:xfrm>
          <a:prstGeom prst="rect">
            <a:avLst/>
          </a:prstGeom>
        </p:spPr>
      </p:pic>
    </p:spTree>
    <p:extLst>
      <p:ext uri="{BB962C8B-B14F-4D97-AF65-F5344CB8AC3E}">
        <p14:creationId xmlns:p14="http://schemas.microsoft.com/office/powerpoint/2010/main" val="368609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906BBBB4-3713-CE4C-A5C0-AA87085E3E01}"/>
              </a:ext>
            </a:extLst>
          </p:cNvPr>
          <p:cNvGrpSpPr/>
          <p:nvPr/>
        </p:nvGrpSpPr>
        <p:grpSpPr>
          <a:xfrm>
            <a:off x="1160892" y="4552547"/>
            <a:ext cx="7323626" cy="2200415"/>
            <a:chOff x="1160892" y="4552547"/>
            <a:chExt cx="7323626" cy="2200415"/>
          </a:xfrm>
        </p:grpSpPr>
        <p:pic>
          <p:nvPicPr>
            <p:cNvPr id="7" name="図 6">
              <a:extLst>
                <a:ext uri="{FF2B5EF4-FFF2-40B4-BE49-F238E27FC236}">
                  <a16:creationId xmlns:a16="http://schemas.microsoft.com/office/drawing/2014/main" id="{D12473CA-5079-074A-BB2D-8E4C14CC6C36}"/>
                </a:ext>
              </a:extLst>
            </p:cNvPr>
            <p:cNvPicPr>
              <a:picLocks noChangeAspect="1"/>
            </p:cNvPicPr>
            <p:nvPr/>
          </p:nvPicPr>
          <p:blipFill rotWithShape="1">
            <a:blip r:embed="rId3"/>
            <a:srcRect l="40779" t="72437" r="7766" b="4994"/>
            <a:stretch/>
          </p:blipFill>
          <p:spPr>
            <a:xfrm>
              <a:off x="1783830" y="4555862"/>
              <a:ext cx="6011055" cy="2197100"/>
            </a:xfrm>
            <a:prstGeom prst="rect">
              <a:avLst/>
            </a:prstGeom>
          </p:spPr>
        </p:pic>
        <p:pic>
          <p:nvPicPr>
            <p:cNvPr id="21" name="図 20">
              <a:extLst>
                <a:ext uri="{FF2B5EF4-FFF2-40B4-BE49-F238E27FC236}">
                  <a16:creationId xmlns:a16="http://schemas.microsoft.com/office/drawing/2014/main" id="{9E5530ED-6EE4-9940-A2A4-4A4AEEC39215}"/>
                </a:ext>
              </a:extLst>
            </p:cNvPr>
            <p:cNvPicPr>
              <a:picLocks noChangeAspect="1"/>
            </p:cNvPicPr>
            <p:nvPr/>
          </p:nvPicPr>
          <p:blipFill rotWithShape="1">
            <a:blip r:embed="rId3"/>
            <a:srcRect l="3244" t="72437" r="91424" b="4994"/>
            <a:stretch/>
          </p:blipFill>
          <p:spPr>
            <a:xfrm>
              <a:off x="1160892" y="4552547"/>
              <a:ext cx="622938" cy="2197100"/>
            </a:xfrm>
            <a:prstGeom prst="rect">
              <a:avLst/>
            </a:prstGeom>
          </p:spPr>
        </p:pic>
        <p:pic>
          <p:nvPicPr>
            <p:cNvPr id="25" name="図 24">
              <a:extLst>
                <a:ext uri="{FF2B5EF4-FFF2-40B4-BE49-F238E27FC236}">
                  <a16:creationId xmlns:a16="http://schemas.microsoft.com/office/drawing/2014/main" id="{0CDD1E0D-F98D-724A-9177-47D47A0FCD1F}"/>
                </a:ext>
              </a:extLst>
            </p:cNvPr>
            <p:cNvPicPr>
              <a:picLocks noChangeAspect="1"/>
            </p:cNvPicPr>
            <p:nvPr/>
          </p:nvPicPr>
          <p:blipFill rotWithShape="1">
            <a:blip r:embed="rId3"/>
            <a:srcRect l="93844" t="72437" r="-128" b="4994"/>
            <a:stretch/>
          </p:blipFill>
          <p:spPr>
            <a:xfrm>
              <a:off x="7750485" y="4552547"/>
              <a:ext cx="734033" cy="2197100"/>
            </a:xfrm>
            <a:prstGeom prst="rect">
              <a:avLst/>
            </a:prstGeom>
          </p:spPr>
        </p:pic>
      </p:grpSp>
      <p:grpSp>
        <p:nvGrpSpPr>
          <p:cNvPr id="14" name="グループ化 13">
            <a:extLst>
              <a:ext uri="{FF2B5EF4-FFF2-40B4-BE49-F238E27FC236}">
                <a16:creationId xmlns:a16="http://schemas.microsoft.com/office/drawing/2014/main" id="{19AEEDB2-8EF5-2F41-927C-975F41034FC3}"/>
              </a:ext>
            </a:extLst>
          </p:cNvPr>
          <p:cNvGrpSpPr/>
          <p:nvPr/>
        </p:nvGrpSpPr>
        <p:grpSpPr>
          <a:xfrm>
            <a:off x="1072116" y="2298822"/>
            <a:ext cx="7368002" cy="2260355"/>
            <a:chOff x="1072116" y="2298822"/>
            <a:chExt cx="7368002" cy="2260355"/>
          </a:xfrm>
        </p:grpSpPr>
        <p:pic>
          <p:nvPicPr>
            <p:cNvPr id="6" name="図 5">
              <a:extLst>
                <a:ext uri="{FF2B5EF4-FFF2-40B4-BE49-F238E27FC236}">
                  <a16:creationId xmlns:a16="http://schemas.microsoft.com/office/drawing/2014/main" id="{4B77BABF-30DF-9C4C-9519-05BBE82B9F15}"/>
                </a:ext>
              </a:extLst>
            </p:cNvPr>
            <p:cNvPicPr>
              <a:picLocks noChangeAspect="1"/>
            </p:cNvPicPr>
            <p:nvPr/>
          </p:nvPicPr>
          <p:blipFill rotWithShape="1">
            <a:blip r:embed="rId3"/>
            <a:srcRect l="40949" t="3985" r="7593" b="72864"/>
            <a:stretch/>
          </p:blipFill>
          <p:spPr>
            <a:xfrm>
              <a:off x="1783830" y="2302137"/>
              <a:ext cx="6011055" cy="2253725"/>
            </a:xfrm>
            <a:prstGeom prst="rect">
              <a:avLst/>
            </a:prstGeom>
          </p:spPr>
        </p:pic>
        <p:pic>
          <p:nvPicPr>
            <p:cNvPr id="17" name="図 16">
              <a:extLst>
                <a:ext uri="{FF2B5EF4-FFF2-40B4-BE49-F238E27FC236}">
                  <a16:creationId xmlns:a16="http://schemas.microsoft.com/office/drawing/2014/main" id="{69315D68-7F0D-C94D-ABC2-79BF9AF261DC}"/>
                </a:ext>
              </a:extLst>
            </p:cNvPr>
            <p:cNvPicPr>
              <a:picLocks noChangeAspect="1"/>
            </p:cNvPicPr>
            <p:nvPr/>
          </p:nvPicPr>
          <p:blipFill rotWithShape="1">
            <a:blip r:embed="rId3"/>
            <a:srcRect l="2445" t="3985" r="91429" b="72864"/>
            <a:stretch/>
          </p:blipFill>
          <p:spPr>
            <a:xfrm>
              <a:off x="1072116" y="2298822"/>
              <a:ext cx="715617" cy="2253725"/>
            </a:xfrm>
            <a:prstGeom prst="rect">
              <a:avLst/>
            </a:prstGeom>
          </p:spPr>
        </p:pic>
        <p:pic>
          <p:nvPicPr>
            <p:cNvPr id="22" name="図 21">
              <a:extLst>
                <a:ext uri="{FF2B5EF4-FFF2-40B4-BE49-F238E27FC236}">
                  <a16:creationId xmlns:a16="http://schemas.microsoft.com/office/drawing/2014/main" id="{8A7E50D6-E40C-3840-9E45-9AE11CDBC3C6}"/>
                </a:ext>
              </a:extLst>
            </p:cNvPr>
            <p:cNvPicPr>
              <a:picLocks noChangeAspect="1"/>
            </p:cNvPicPr>
            <p:nvPr/>
          </p:nvPicPr>
          <p:blipFill rotWithShape="1">
            <a:blip r:embed="rId3"/>
            <a:srcRect l="94309" t="3985" r="162" b="72864"/>
            <a:stretch/>
          </p:blipFill>
          <p:spPr>
            <a:xfrm>
              <a:off x="7794265" y="2305452"/>
              <a:ext cx="645853" cy="2253725"/>
            </a:xfrm>
            <a:prstGeom prst="rect">
              <a:avLst/>
            </a:prstGeom>
          </p:spPr>
        </p:pic>
      </p:grpSp>
      <p:sp>
        <p:nvSpPr>
          <p:cNvPr id="2" name="タイトル 1">
            <a:extLst>
              <a:ext uri="{FF2B5EF4-FFF2-40B4-BE49-F238E27FC236}">
                <a16:creationId xmlns:a16="http://schemas.microsoft.com/office/drawing/2014/main" id="{8827E100-D3AE-5246-A04A-C056892EDEA2}"/>
              </a:ext>
            </a:extLst>
          </p:cNvPr>
          <p:cNvSpPr>
            <a:spLocks noGrp="1"/>
          </p:cNvSpPr>
          <p:nvPr>
            <p:ph type="title" idx="4294967295"/>
          </p:nvPr>
        </p:nvSpPr>
        <p:spPr>
          <a:xfrm>
            <a:off x="628650" y="313172"/>
            <a:ext cx="7886700" cy="553654"/>
          </a:xfrm>
        </p:spPr>
        <p:txBody>
          <a:bodyPr>
            <a:normAutofit/>
          </a:bodyPr>
          <a:lstStyle/>
          <a:p>
            <a:r>
              <a:rPr lang="en-US" altLang="ja-JP" sz="3000" dirty="0"/>
              <a:t>How to Evaluate the </a:t>
            </a:r>
            <a:r>
              <a:rPr lang="en-US" altLang="ja-JP" sz="3000" dirty="0">
                <a:solidFill>
                  <a:schemeClr val="accent2"/>
                </a:solidFill>
              </a:rPr>
              <a:t>HEV</a:t>
            </a:r>
            <a:r>
              <a:rPr lang="en-US" altLang="ja-JP" sz="3000" dirty="0"/>
              <a:t> Simulator?</a:t>
            </a:r>
            <a:endParaRPr kumimoji="1" lang="ja-JP" altLang="en-US" sz="3000" b="1">
              <a:latin typeface="+mn-lt"/>
            </a:endParaRPr>
          </a:p>
        </p:txBody>
      </p:sp>
      <p:sp>
        <p:nvSpPr>
          <p:cNvPr id="3" name="コンテンツ プレースホルダー 2">
            <a:extLst>
              <a:ext uri="{FF2B5EF4-FFF2-40B4-BE49-F238E27FC236}">
                <a16:creationId xmlns:a16="http://schemas.microsoft.com/office/drawing/2014/main" id="{1C526D0F-23D2-9F45-8B22-AB90F9A43C5E}"/>
              </a:ext>
            </a:extLst>
          </p:cNvPr>
          <p:cNvSpPr>
            <a:spLocks noGrp="1"/>
          </p:cNvSpPr>
          <p:nvPr>
            <p:ph idx="4294967295"/>
          </p:nvPr>
        </p:nvSpPr>
        <p:spPr>
          <a:xfrm>
            <a:off x="628650" y="1111171"/>
            <a:ext cx="7886700" cy="1674284"/>
          </a:xfrm>
        </p:spPr>
        <p:txBody>
          <a:bodyPr/>
          <a:lstStyle/>
          <a:p>
            <a:r>
              <a:rPr lang="en-US" altLang="ja-JP" sz="2000" dirty="0"/>
              <a:t>I</a:t>
            </a:r>
            <a:r>
              <a:rPr lang="en-US" altLang="ja-JP" sz="2000" dirty="0">
                <a:latin typeface="+mn-lt"/>
              </a:rPr>
              <a:t>mportant points to drive the Driving Cycle efficiently</a:t>
            </a:r>
          </a:p>
          <a:p>
            <a:pPr marL="285750" indent="-285750">
              <a:buFont typeface="Arial" panose="020B0604020202020204" pitchFamily="34" charset="0"/>
              <a:buChar char="•"/>
            </a:pPr>
            <a:r>
              <a:rPr lang="en-US" altLang="ja-JP" sz="2400" b="1" dirty="0">
                <a:latin typeface="+mn-lt"/>
              </a:rPr>
              <a:t>When</a:t>
            </a:r>
            <a:r>
              <a:rPr lang="en-US" altLang="ja-JP" sz="2400" dirty="0">
                <a:latin typeface="+mn-lt"/>
              </a:rPr>
              <a:t> should we operate the engine in Driving Cycle?</a:t>
            </a:r>
          </a:p>
          <a:p>
            <a:pPr marL="285750" indent="-285750">
              <a:buFont typeface="Arial" panose="020B0604020202020204" pitchFamily="34" charset="0"/>
              <a:buChar char="•"/>
            </a:pPr>
            <a:r>
              <a:rPr lang="en-US" altLang="ja-JP" sz="2400" dirty="0"/>
              <a:t> </a:t>
            </a:r>
            <a:endParaRPr lang="en" altLang="ja-JP" sz="2400" dirty="0">
              <a:latin typeface="+mn-lt"/>
            </a:endParaRPr>
          </a:p>
        </p:txBody>
      </p:sp>
      <p:sp>
        <p:nvSpPr>
          <p:cNvPr id="4" name="スライド番号プレースホルダー 3">
            <a:extLst>
              <a:ext uri="{FF2B5EF4-FFF2-40B4-BE49-F238E27FC236}">
                <a16:creationId xmlns:a16="http://schemas.microsoft.com/office/drawing/2014/main" id="{0B004967-BE94-D044-BB18-EDB244904286}"/>
              </a:ext>
            </a:extLst>
          </p:cNvPr>
          <p:cNvSpPr>
            <a:spLocks noGrp="1"/>
          </p:cNvSpPr>
          <p:nvPr>
            <p:ph type="sldNum" sz="quarter" idx="4294967295"/>
          </p:nvPr>
        </p:nvSpPr>
        <p:spPr>
          <a:xfrm>
            <a:off x="8515350" y="92"/>
            <a:ext cx="628650" cy="519546"/>
          </a:xfrm>
        </p:spPr>
        <p:txBody>
          <a:bodyPr/>
          <a:lstStyle/>
          <a:p>
            <a:fld id="{4E24F90A-FF2F-9F41-89D7-D74261B91ACF}" type="slidenum">
              <a:rPr kumimoji="1" lang="ja-JP" altLang="en-US" smtClean="0"/>
              <a:t>8</a:t>
            </a:fld>
            <a:endParaRPr kumimoji="1" lang="ja-JP" altLang="en-US"/>
          </a:p>
        </p:txBody>
      </p:sp>
      <p:sp>
        <p:nvSpPr>
          <p:cNvPr id="19" name="テキスト ボックス 18">
            <a:extLst>
              <a:ext uri="{FF2B5EF4-FFF2-40B4-BE49-F238E27FC236}">
                <a16:creationId xmlns:a16="http://schemas.microsoft.com/office/drawing/2014/main" id="{AA049A16-1F7E-0F48-9FFE-A8809326CE70}"/>
              </a:ext>
            </a:extLst>
          </p:cNvPr>
          <p:cNvSpPr txBox="1"/>
          <p:nvPr/>
        </p:nvSpPr>
        <p:spPr>
          <a:xfrm>
            <a:off x="643143" y="2566027"/>
            <a:ext cx="523220" cy="1719317"/>
          </a:xfrm>
          <a:prstGeom prst="rect">
            <a:avLst/>
          </a:prstGeom>
          <a:noFill/>
        </p:spPr>
        <p:txBody>
          <a:bodyPr vert="eaVert" wrap="none" rtlCol="0">
            <a:spAutoFit/>
          </a:bodyPr>
          <a:lstStyle/>
          <a:p>
            <a:r>
              <a:rPr kumimoji="1" lang="en-US" altLang="ja-JP" sz="2200" dirty="0"/>
              <a:t>Engine Torque</a:t>
            </a:r>
            <a:endParaRPr kumimoji="1" lang="ja-JP" altLang="en-US" sz="2200"/>
          </a:p>
        </p:txBody>
      </p:sp>
      <p:sp>
        <p:nvSpPr>
          <p:cNvPr id="20" name="テキスト ボックス 19">
            <a:extLst>
              <a:ext uri="{FF2B5EF4-FFF2-40B4-BE49-F238E27FC236}">
                <a16:creationId xmlns:a16="http://schemas.microsoft.com/office/drawing/2014/main" id="{E1D19CB1-8152-C142-8F1F-8E716B887749}"/>
              </a:ext>
            </a:extLst>
          </p:cNvPr>
          <p:cNvSpPr txBox="1"/>
          <p:nvPr/>
        </p:nvSpPr>
        <p:spPr>
          <a:xfrm>
            <a:off x="648973" y="5374207"/>
            <a:ext cx="523220" cy="560410"/>
          </a:xfrm>
          <a:prstGeom prst="rect">
            <a:avLst/>
          </a:prstGeom>
          <a:noFill/>
        </p:spPr>
        <p:txBody>
          <a:bodyPr vert="eaVert" wrap="none" rtlCol="0">
            <a:spAutoFit/>
          </a:bodyPr>
          <a:lstStyle/>
          <a:p>
            <a:r>
              <a:rPr kumimoji="1" lang="en-US" altLang="ja-JP" sz="2200" dirty="0"/>
              <a:t>SOC</a:t>
            </a:r>
            <a:endParaRPr kumimoji="1" lang="ja-JP" altLang="en-US" sz="2200"/>
          </a:p>
        </p:txBody>
      </p:sp>
      <p:grpSp>
        <p:nvGrpSpPr>
          <p:cNvPr id="42" name="グループ化 41">
            <a:extLst>
              <a:ext uri="{FF2B5EF4-FFF2-40B4-BE49-F238E27FC236}">
                <a16:creationId xmlns:a16="http://schemas.microsoft.com/office/drawing/2014/main" id="{B56687E4-B4A5-8445-B4AC-5B71539272A9}"/>
              </a:ext>
            </a:extLst>
          </p:cNvPr>
          <p:cNvGrpSpPr/>
          <p:nvPr/>
        </p:nvGrpSpPr>
        <p:grpSpPr>
          <a:xfrm>
            <a:off x="3996542" y="4596502"/>
            <a:ext cx="1364155" cy="482600"/>
            <a:chOff x="3996542" y="4596502"/>
            <a:chExt cx="1364155" cy="482600"/>
          </a:xfrm>
        </p:grpSpPr>
        <p:sp>
          <p:nvSpPr>
            <p:cNvPr id="9" name="四角形吹き出し 8">
              <a:extLst>
                <a:ext uri="{FF2B5EF4-FFF2-40B4-BE49-F238E27FC236}">
                  <a16:creationId xmlns:a16="http://schemas.microsoft.com/office/drawing/2014/main" id="{173327B2-8104-D143-8F8D-99BB692D536F}"/>
                </a:ext>
              </a:extLst>
            </p:cNvPr>
            <p:cNvSpPr/>
            <p:nvPr/>
          </p:nvSpPr>
          <p:spPr>
            <a:xfrm>
              <a:off x="3996542" y="4596502"/>
              <a:ext cx="622300" cy="482600"/>
            </a:xfrm>
            <a:prstGeom prst="wedgeRectCallout">
              <a:avLst>
                <a:gd name="adj1" fmla="val 26514"/>
                <a:gd name="adj2" fmla="val -11486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accent2"/>
                  </a:solidFill>
                </a:rPr>
                <a:t>HV</a:t>
              </a:r>
              <a:endParaRPr kumimoji="1" lang="ja-JP" altLang="en-US" sz="2000" b="1">
                <a:solidFill>
                  <a:schemeClr val="accent2"/>
                </a:solidFill>
              </a:endParaRPr>
            </a:p>
          </p:txBody>
        </p:sp>
        <p:sp>
          <p:nvSpPr>
            <p:cNvPr id="10" name="四角形吹き出し 9">
              <a:extLst>
                <a:ext uri="{FF2B5EF4-FFF2-40B4-BE49-F238E27FC236}">
                  <a16:creationId xmlns:a16="http://schemas.microsoft.com/office/drawing/2014/main" id="{8F8B2FC2-6BAC-EC4D-B737-3D2370FC21FB}"/>
                </a:ext>
              </a:extLst>
            </p:cNvPr>
            <p:cNvSpPr/>
            <p:nvPr/>
          </p:nvSpPr>
          <p:spPr>
            <a:xfrm>
              <a:off x="4738397" y="4596502"/>
              <a:ext cx="622300" cy="482600"/>
            </a:xfrm>
            <a:prstGeom prst="wedgeRectCallout">
              <a:avLst>
                <a:gd name="adj1" fmla="val -13078"/>
                <a:gd name="adj2" fmla="val -1185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accent1"/>
                  </a:solidFill>
                </a:rPr>
                <a:t>E</a:t>
              </a:r>
              <a:r>
                <a:rPr kumimoji="1" lang="en-US" altLang="ja-JP" sz="2000" b="1" dirty="0">
                  <a:solidFill>
                    <a:schemeClr val="accent1"/>
                  </a:solidFill>
                </a:rPr>
                <a:t>V</a:t>
              </a:r>
              <a:endParaRPr kumimoji="1" lang="ja-JP" altLang="en-US" sz="2000" b="1">
                <a:solidFill>
                  <a:schemeClr val="accent1"/>
                </a:solidFill>
              </a:endParaRPr>
            </a:p>
          </p:txBody>
        </p:sp>
        <p:sp>
          <p:nvSpPr>
            <p:cNvPr id="11" name="四角形吹き出し 10">
              <a:extLst>
                <a:ext uri="{FF2B5EF4-FFF2-40B4-BE49-F238E27FC236}">
                  <a16:creationId xmlns:a16="http://schemas.microsoft.com/office/drawing/2014/main" id="{652652AC-73C6-5446-940B-34189082A4CB}"/>
                </a:ext>
              </a:extLst>
            </p:cNvPr>
            <p:cNvSpPr/>
            <p:nvPr/>
          </p:nvSpPr>
          <p:spPr>
            <a:xfrm>
              <a:off x="3996542" y="4596502"/>
              <a:ext cx="622300" cy="482600"/>
            </a:xfrm>
            <a:prstGeom prst="wedgeRectCallout">
              <a:avLst>
                <a:gd name="adj1" fmla="val 42024"/>
                <a:gd name="adj2" fmla="val 1114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a:solidFill>
                    <a:schemeClr val="accent2"/>
                  </a:solidFill>
                </a:rPr>
                <a:t>HV</a:t>
              </a:r>
              <a:endParaRPr kumimoji="1" lang="ja-JP" altLang="en-US" sz="2200" b="1">
                <a:solidFill>
                  <a:schemeClr val="accent2"/>
                </a:solidFill>
              </a:endParaRPr>
            </a:p>
          </p:txBody>
        </p:sp>
        <p:sp>
          <p:nvSpPr>
            <p:cNvPr id="12" name="四角形吹き出し 11">
              <a:extLst>
                <a:ext uri="{FF2B5EF4-FFF2-40B4-BE49-F238E27FC236}">
                  <a16:creationId xmlns:a16="http://schemas.microsoft.com/office/drawing/2014/main" id="{ED2F62C6-42DE-D54F-BD4A-3200C29C241D}"/>
                </a:ext>
              </a:extLst>
            </p:cNvPr>
            <p:cNvSpPr/>
            <p:nvPr/>
          </p:nvSpPr>
          <p:spPr>
            <a:xfrm>
              <a:off x="4738397" y="4596502"/>
              <a:ext cx="622300" cy="482600"/>
            </a:xfrm>
            <a:prstGeom prst="wedgeRectCallout">
              <a:avLst>
                <a:gd name="adj1" fmla="val -19466"/>
                <a:gd name="adj2" fmla="val 1170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200" b="1" dirty="0">
                  <a:solidFill>
                    <a:schemeClr val="accent1"/>
                  </a:solidFill>
                </a:rPr>
                <a:t>E</a:t>
              </a:r>
              <a:r>
                <a:rPr kumimoji="1" lang="en-US" altLang="ja-JP" sz="2200" b="1" dirty="0">
                  <a:solidFill>
                    <a:schemeClr val="accent1"/>
                  </a:solidFill>
                </a:rPr>
                <a:t>V</a:t>
              </a:r>
              <a:endParaRPr kumimoji="1" lang="ja-JP" altLang="en-US" sz="2200" b="1">
                <a:solidFill>
                  <a:schemeClr val="accent1"/>
                </a:solidFill>
              </a:endParaRPr>
            </a:p>
          </p:txBody>
        </p:sp>
        <p:cxnSp>
          <p:nvCxnSpPr>
            <p:cNvPr id="24" name="直線コネクタ 23">
              <a:extLst>
                <a:ext uri="{FF2B5EF4-FFF2-40B4-BE49-F238E27FC236}">
                  <a16:creationId xmlns:a16="http://schemas.microsoft.com/office/drawing/2014/main" id="{1DAA05FD-028C-0643-B3A3-4FDF9D367DB6}"/>
                </a:ext>
              </a:extLst>
            </p:cNvPr>
            <p:cNvCxnSpPr>
              <a:cxnSpLocks/>
            </p:cNvCxnSpPr>
            <p:nvPr/>
          </p:nvCxnSpPr>
          <p:spPr>
            <a:xfrm>
              <a:off x="4371192" y="4596502"/>
              <a:ext cx="1420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BA35BCA-5E90-134B-A1DF-C5241AE9F4ED}"/>
                </a:ext>
              </a:extLst>
            </p:cNvPr>
            <p:cNvCxnSpPr>
              <a:cxnSpLocks/>
              <a:endCxn id="12" idx="0"/>
            </p:cNvCxnSpPr>
            <p:nvPr/>
          </p:nvCxnSpPr>
          <p:spPr>
            <a:xfrm>
              <a:off x="4850617" y="4596502"/>
              <a:ext cx="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008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キスト, 地図 が含まれている画像&#10;&#10;自動的に生成された説明">
            <a:extLst>
              <a:ext uri="{FF2B5EF4-FFF2-40B4-BE49-F238E27FC236}">
                <a16:creationId xmlns:a16="http://schemas.microsoft.com/office/drawing/2014/main" id="{49CC5AA4-484B-FB4C-8AA8-2713A828D754}"/>
              </a:ext>
            </a:extLst>
          </p:cNvPr>
          <p:cNvPicPr>
            <a:picLocks noChangeAspect="1"/>
          </p:cNvPicPr>
          <p:nvPr/>
        </p:nvPicPr>
        <p:blipFill>
          <a:blip r:embed="rId3"/>
          <a:stretch>
            <a:fillRect/>
          </a:stretch>
        </p:blipFill>
        <p:spPr>
          <a:xfrm>
            <a:off x="803576" y="2499641"/>
            <a:ext cx="7635918" cy="4240181"/>
          </a:xfrm>
          <a:prstGeom prst="rect">
            <a:avLst/>
          </a:prstGeom>
        </p:spPr>
      </p:pic>
      <p:sp>
        <p:nvSpPr>
          <p:cNvPr id="2" name="タイトル 1">
            <a:extLst>
              <a:ext uri="{FF2B5EF4-FFF2-40B4-BE49-F238E27FC236}">
                <a16:creationId xmlns:a16="http://schemas.microsoft.com/office/drawing/2014/main" id="{8827E100-D3AE-5246-A04A-C056892EDEA2}"/>
              </a:ext>
            </a:extLst>
          </p:cNvPr>
          <p:cNvSpPr>
            <a:spLocks noGrp="1"/>
          </p:cNvSpPr>
          <p:nvPr>
            <p:ph type="title" idx="4294967295"/>
          </p:nvPr>
        </p:nvSpPr>
        <p:spPr>
          <a:xfrm>
            <a:off x="628650" y="313172"/>
            <a:ext cx="7886700" cy="553654"/>
          </a:xfrm>
        </p:spPr>
        <p:txBody>
          <a:bodyPr>
            <a:normAutofit/>
          </a:bodyPr>
          <a:lstStyle/>
          <a:p>
            <a:r>
              <a:rPr lang="en-US" altLang="ja-JP" sz="3000" dirty="0"/>
              <a:t>How to Evaluate the </a:t>
            </a:r>
            <a:r>
              <a:rPr lang="en-US" altLang="ja-JP" sz="3000" dirty="0">
                <a:solidFill>
                  <a:schemeClr val="accent2"/>
                </a:solidFill>
              </a:rPr>
              <a:t>HEV</a:t>
            </a:r>
            <a:r>
              <a:rPr lang="en-US" altLang="ja-JP" sz="3000" dirty="0"/>
              <a:t> Simulator?</a:t>
            </a:r>
            <a:endParaRPr kumimoji="1" lang="ja-JP" altLang="en-US" sz="3000" b="1">
              <a:latin typeface="+mn-lt"/>
            </a:endParaRPr>
          </a:p>
        </p:txBody>
      </p:sp>
      <p:sp>
        <p:nvSpPr>
          <p:cNvPr id="4" name="スライド番号プレースホルダー 3">
            <a:extLst>
              <a:ext uri="{FF2B5EF4-FFF2-40B4-BE49-F238E27FC236}">
                <a16:creationId xmlns:a16="http://schemas.microsoft.com/office/drawing/2014/main" id="{0B004967-BE94-D044-BB18-EDB244904286}"/>
              </a:ext>
            </a:extLst>
          </p:cNvPr>
          <p:cNvSpPr>
            <a:spLocks noGrp="1"/>
          </p:cNvSpPr>
          <p:nvPr>
            <p:ph type="sldNum" sz="quarter" idx="4294967295"/>
          </p:nvPr>
        </p:nvSpPr>
        <p:spPr>
          <a:xfrm>
            <a:off x="8515350" y="92"/>
            <a:ext cx="628650" cy="519546"/>
          </a:xfrm>
        </p:spPr>
        <p:txBody>
          <a:bodyPr/>
          <a:lstStyle/>
          <a:p>
            <a:fld id="{4E24F90A-FF2F-9F41-89D7-D74261B91ACF}" type="slidenum">
              <a:rPr kumimoji="1" lang="ja-JP" altLang="en-US" smtClean="0"/>
              <a:t>9</a:t>
            </a:fld>
            <a:endParaRPr kumimoji="1" lang="ja-JP" altLang="en-US"/>
          </a:p>
        </p:txBody>
      </p:sp>
      <p:sp>
        <p:nvSpPr>
          <p:cNvPr id="3" name="コンテンツ プレースホルダー 2">
            <a:extLst>
              <a:ext uri="{FF2B5EF4-FFF2-40B4-BE49-F238E27FC236}">
                <a16:creationId xmlns:a16="http://schemas.microsoft.com/office/drawing/2014/main" id="{1C526D0F-23D2-9F45-8B22-AB90F9A43C5E}"/>
              </a:ext>
            </a:extLst>
          </p:cNvPr>
          <p:cNvSpPr>
            <a:spLocks noGrp="1"/>
          </p:cNvSpPr>
          <p:nvPr>
            <p:ph idx="4294967295"/>
          </p:nvPr>
        </p:nvSpPr>
        <p:spPr>
          <a:xfrm>
            <a:off x="628650" y="1111171"/>
            <a:ext cx="7886700" cy="1674284"/>
          </a:xfrm>
        </p:spPr>
        <p:txBody>
          <a:bodyPr/>
          <a:lstStyle/>
          <a:p>
            <a:r>
              <a:rPr lang="en-US" altLang="ja-JP" sz="2000" dirty="0"/>
              <a:t>I</a:t>
            </a:r>
            <a:r>
              <a:rPr lang="en-US" altLang="ja-JP" sz="2000" dirty="0">
                <a:latin typeface="+mn-lt"/>
              </a:rPr>
              <a:t>mportant points to drive the Driving Cycle efficiently</a:t>
            </a:r>
          </a:p>
          <a:p>
            <a:pPr marL="285750" indent="-285750">
              <a:buFont typeface="Arial" panose="020B0604020202020204" pitchFamily="34" charset="0"/>
              <a:buChar char="•"/>
            </a:pPr>
            <a:r>
              <a:rPr lang="en-US" altLang="ja-JP" sz="2400" b="1" dirty="0">
                <a:latin typeface="+mn-lt"/>
              </a:rPr>
              <a:t>When</a:t>
            </a:r>
            <a:r>
              <a:rPr lang="en-US" altLang="ja-JP" sz="2400" dirty="0">
                <a:latin typeface="+mn-lt"/>
              </a:rPr>
              <a:t> should we operate the engine in Driving Cycle?</a:t>
            </a:r>
            <a:endParaRPr lang="en" altLang="ja-JP" sz="2400" dirty="0">
              <a:latin typeface="+mn-lt"/>
            </a:endParaRPr>
          </a:p>
          <a:p>
            <a:pPr marL="285750" indent="-285750">
              <a:buFont typeface="Arial" panose="020B0604020202020204" pitchFamily="34" charset="0"/>
              <a:buChar char="•"/>
            </a:pPr>
            <a:r>
              <a:rPr lang="en" altLang="ja-JP" sz="2400" b="1" dirty="0">
                <a:latin typeface="+mn-lt"/>
              </a:rPr>
              <a:t>Where</a:t>
            </a:r>
            <a:r>
              <a:rPr lang="en" altLang="ja-JP" sz="2400" dirty="0">
                <a:latin typeface="+mn-lt"/>
              </a:rPr>
              <a:t> should we set the engine operating point?</a:t>
            </a:r>
          </a:p>
          <a:p>
            <a:endParaRPr lang="en" altLang="ja-JP" sz="2200" dirty="0">
              <a:latin typeface="+mn-lt"/>
            </a:endParaRPr>
          </a:p>
        </p:txBody>
      </p:sp>
      <p:sp>
        <p:nvSpPr>
          <p:cNvPr id="20" name="テキスト ボックス 19">
            <a:extLst>
              <a:ext uri="{FF2B5EF4-FFF2-40B4-BE49-F238E27FC236}">
                <a16:creationId xmlns:a16="http://schemas.microsoft.com/office/drawing/2014/main" id="{E5BBA362-D027-254E-B30D-FC028B4FE71C}"/>
              </a:ext>
            </a:extLst>
          </p:cNvPr>
          <p:cNvSpPr txBox="1"/>
          <p:nvPr/>
        </p:nvSpPr>
        <p:spPr>
          <a:xfrm rot="10800000">
            <a:off x="607767" y="3429000"/>
            <a:ext cx="492443" cy="2157963"/>
          </a:xfrm>
          <a:prstGeom prst="rect">
            <a:avLst/>
          </a:prstGeom>
          <a:solidFill>
            <a:schemeClr val="bg1"/>
          </a:solidFill>
        </p:spPr>
        <p:txBody>
          <a:bodyPr vert="eaVert" wrap="none" rtlCol="0">
            <a:spAutoFit/>
          </a:bodyPr>
          <a:lstStyle/>
          <a:p>
            <a:r>
              <a:rPr kumimoji="1" lang="en-US" altLang="ja-JP" sz="2000" dirty="0"/>
              <a:t>Engine Torque [Nm]</a:t>
            </a:r>
            <a:endParaRPr kumimoji="1" lang="ja-JP" altLang="en-US" sz="2000"/>
          </a:p>
        </p:txBody>
      </p:sp>
      <p:sp>
        <p:nvSpPr>
          <p:cNvPr id="21" name="テキスト ボックス 20">
            <a:extLst>
              <a:ext uri="{FF2B5EF4-FFF2-40B4-BE49-F238E27FC236}">
                <a16:creationId xmlns:a16="http://schemas.microsoft.com/office/drawing/2014/main" id="{236C500A-F66F-B846-940B-00A78A3DD17D}"/>
              </a:ext>
            </a:extLst>
          </p:cNvPr>
          <p:cNvSpPr txBox="1"/>
          <p:nvPr/>
        </p:nvSpPr>
        <p:spPr>
          <a:xfrm rot="16200000">
            <a:off x="3842134" y="5257562"/>
            <a:ext cx="492443" cy="2739020"/>
          </a:xfrm>
          <a:prstGeom prst="rect">
            <a:avLst/>
          </a:prstGeom>
          <a:solidFill>
            <a:schemeClr val="bg1"/>
          </a:solidFill>
        </p:spPr>
        <p:txBody>
          <a:bodyPr vert="eaVert" wrap="none" rtlCol="0">
            <a:spAutoFit/>
          </a:bodyPr>
          <a:lstStyle/>
          <a:p>
            <a:r>
              <a:rPr kumimoji="1" lang="en-US" altLang="ja-JP" sz="2000" dirty="0"/>
              <a:t>Engine Shaft Speed [rpm]</a:t>
            </a:r>
            <a:endParaRPr kumimoji="1" lang="ja-JP" altLang="en-US" sz="2000"/>
          </a:p>
        </p:txBody>
      </p:sp>
      <p:sp>
        <p:nvSpPr>
          <p:cNvPr id="23" name="テキスト ボックス 22">
            <a:extLst>
              <a:ext uri="{FF2B5EF4-FFF2-40B4-BE49-F238E27FC236}">
                <a16:creationId xmlns:a16="http://schemas.microsoft.com/office/drawing/2014/main" id="{3D18FA06-415A-864D-BCB1-41A0EF6E6AAD}"/>
              </a:ext>
            </a:extLst>
          </p:cNvPr>
          <p:cNvSpPr txBox="1"/>
          <p:nvPr/>
        </p:nvSpPr>
        <p:spPr>
          <a:xfrm>
            <a:off x="1846603" y="2552746"/>
            <a:ext cx="5450794" cy="477054"/>
          </a:xfrm>
          <a:prstGeom prst="rect">
            <a:avLst/>
          </a:prstGeom>
          <a:solidFill>
            <a:schemeClr val="bg1"/>
          </a:solidFill>
        </p:spPr>
        <p:txBody>
          <a:bodyPr vert="horz" wrap="square" rtlCol="0">
            <a:spAutoFit/>
          </a:bodyPr>
          <a:lstStyle/>
          <a:p>
            <a:pPr algn="ctr"/>
            <a:r>
              <a:rPr lang="en-US" altLang="ja-JP" sz="2500" b="1" dirty="0"/>
              <a:t>Fuel Consumption Map [g/kWh]</a:t>
            </a:r>
            <a:endParaRPr kumimoji="1" lang="ja-JP" altLang="en-US" sz="2500" b="1"/>
          </a:p>
        </p:txBody>
      </p:sp>
      <p:sp>
        <p:nvSpPr>
          <p:cNvPr id="19" name="角丸四角形 18">
            <a:extLst>
              <a:ext uri="{FF2B5EF4-FFF2-40B4-BE49-F238E27FC236}">
                <a16:creationId xmlns:a16="http://schemas.microsoft.com/office/drawing/2014/main" id="{7D113A93-4E08-8D47-93BB-01060ECE3E57}"/>
              </a:ext>
            </a:extLst>
          </p:cNvPr>
          <p:cNvSpPr/>
          <p:nvPr/>
        </p:nvSpPr>
        <p:spPr>
          <a:xfrm>
            <a:off x="458457" y="2406299"/>
            <a:ext cx="1733265" cy="501148"/>
          </a:xfrm>
          <a:prstGeom prst="roundRect">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dirty="0">
                <a:solidFill>
                  <a:schemeClr val="accent2">
                    <a:lumMod val="75000"/>
                  </a:schemeClr>
                </a:solidFill>
              </a:rPr>
              <a:t>sweet spot</a:t>
            </a:r>
            <a:endParaRPr kumimoji="1" lang="ja-JP" altLang="en-US" sz="2200">
              <a:solidFill>
                <a:schemeClr val="accent2">
                  <a:lumMod val="75000"/>
                </a:schemeClr>
              </a:solidFill>
            </a:endParaRPr>
          </a:p>
        </p:txBody>
      </p:sp>
      <p:cxnSp>
        <p:nvCxnSpPr>
          <p:cNvPr id="18" name="直線矢印コネクタ 17">
            <a:extLst>
              <a:ext uri="{FF2B5EF4-FFF2-40B4-BE49-F238E27FC236}">
                <a16:creationId xmlns:a16="http://schemas.microsoft.com/office/drawing/2014/main" id="{349A5EA1-F0B1-0441-9DB2-4D50AA8A1E31}"/>
              </a:ext>
            </a:extLst>
          </p:cNvPr>
          <p:cNvCxnSpPr>
            <a:cxnSpLocks/>
          </p:cNvCxnSpPr>
          <p:nvPr/>
        </p:nvCxnSpPr>
        <p:spPr>
          <a:xfrm>
            <a:off x="2191722" y="2907447"/>
            <a:ext cx="1567873" cy="920754"/>
          </a:xfrm>
          <a:prstGeom prst="straightConnector1">
            <a:avLst/>
          </a:prstGeom>
          <a:ln w="50800">
            <a:tailEnd type="triangle"/>
          </a:ln>
          <a:effectLst>
            <a:glow rad="203200">
              <a:schemeClr val="bg1">
                <a:alpha val="90000"/>
              </a:schemeClr>
            </a:glow>
          </a:effectLst>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22BCC18B-2A69-E043-8452-819E6490FA92}"/>
                  </a:ext>
                </a:extLst>
              </p:cNvPr>
              <p:cNvSpPr txBox="1"/>
              <p:nvPr/>
            </p:nvSpPr>
            <p:spPr>
              <a:xfrm>
                <a:off x="5513787" y="2997204"/>
                <a:ext cx="3552511" cy="830997"/>
              </a:xfrm>
              <a:prstGeom prst="rect">
                <a:avLst/>
              </a:prstGeom>
              <a:solidFill>
                <a:schemeClr val="bg1"/>
              </a:solidFill>
              <a:ln>
                <a:solidFill>
                  <a:schemeClr val="accent1"/>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en-US" altLang="ja-JP" sz="2400" i="0" dirty="0" smtClean="0">
                          <a:solidFill>
                            <a:schemeClr val="accent6">
                              <a:lumMod val="75000"/>
                            </a:schemeClr>
                          </a:solidFill>
                          <a:latin typeface="Cambria Math" panose="02040503050406030204" pitchFamily="18" charset="0"/>
                        </a:rPr>
                        <m:t>Engine</m:t>
                      </m:r>
                      <m:r>
                        <a:rPr kumimoji="1" lang="en-US" altLang="ja-JP" sz="2400" i="0" dirty="0" smtClean="0">
                          <a:solidFill>
                            <a:schemeClr val="accent6">
                              <a:lumMod val="75000"/>
                            </a:schemeClr>
                          </a:solidFill>
                          <a:latin typeface="Cambria Math" panose="02040503050406030204" pitchFamily="18" charset="0"/>
                        </a:rPr>
                        <m:t> </m:t>
                      </m:r>
                      <m:r>
                        <m:rPr>
                          <m:sty m:val="p"/>
                        </m:rPr>
                        <a:rPr kumimoji="1" lang="en-US" altLang="ja-JP" sz="2400" i="0" dirty="0" smtClean="0">
                          <a:solidFill>
                            <a:schemeClr val="accent6">
                              <a:lumMod val="75000"/>
                            </a:schemeClr>
                          </a:solidFill>
                          <a:latin typeface="Cambria Math" panose="02040503050406030204" pitchFamily="18" charset="0"/>
                        </a:rPr>
                        <m:t>output</m:t>
                      </m:r>
                      <m:r>
                        <a:rPr kumimoji="1" lang="en-US" altLang="ja-JP" sz="2400" b="0" i="0" dirty="0" smtClean="0">
                          <a:solidFill>
                            <a:schemeClr val="accent6">
                              <a:lumMod val="75000"/>
                            </a:schemeClr>
                          </a:solidFill>
                          <a:latin typeface="Cambria Math" panose="02040503050406030204" pitchFamily="18" charset="0"/>
                        </a:rPr>
                        <m:t> </m:t>
                      </m:r>
                    </m:oMath>
                  </m:oMathPara>
                </a14:m>
                <a:endParaRPr kumimoji="1" lang="en-US" altLang="ja-JP" sz="2400" b="0" i="0" dirty="0">
                  <a:solidFill>
                    <a:schemeClr val="accent6">
                      <a:lumMod val="75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kumimoji="1" lang="en-US" altLang="ja-JP" sz="2400" i="1" dirty="0" smtClean="0">
                          <a:solidFill>
                            <a:schemeClr val="accent6">
                              <a:lumMod val="75000"/>
                            </a:schemeClr>
                          </a:solidFill>
                          <a:latin typeface="Cambria Math" panose="02040503050406030204" pitchFamily="18" charset="0"/>
                        </a:rPr>
                        <m:t>≈ </m:t>
                      </m:r>
                      <m:r>
                        <a:rPr kumimoji="1" lang="en-US" altLang="ja-JP" sz="2400" i="1" dirty="0" smtClean="0">
                          <a:solidFill>
                            <a:schemeClr val="accent6">
                              <a:lumMod val="75000"/>
                            </a:schemeClr>
                          </a:solidFill>
                          <a:latin typeface="Cambria Math" panose="02040503050406030204" pitchFamily="18" charset="0"/>
                        </a:rPr>
                        <m:t>𝑓</m:t>
                      </m:r>
                      <m:r>
                        <a:rPr kumimoji="1" lang="en-US" altLang="ja-JP" sz="2400" i="1" dirty="0" smtClean="0">
                          <a:solidFill>
                            <a:schemeClr val="accent6">
                              <a:lumMod val="75000"/>
                            </a:schemeClr>
                          </a:solidFill>
                          <a:latin typeface="Cambria Math" panose="02040503050406030204" pitchFamily="18" charset="0"/>
                        </a:rPr>
                        <m:t>(</m:t>
                      </m:r>
                      <m:r>
                        <m:rPr>
                          <m:sty m:val="p"/>
                        </m:rPr>
                        <a:rPr kumimoji="1" lang="en-US" altLang="ja-JP" sz="2400" i="0" dirty="0" smtClean="0">
                          <a:solidFill>
                            <a:schemeClr val="accent6">
                              <a:lumMod val="75000"/>
                            </a:schemeClr>
                          </a:solidFill>
                          <a:latin typeface="Cambria Math" panose="02040503050406030204" pitchFamily="18" charset="0"/>
                        </a:rPr>
                        <m:t>torque</m:t>
                      </m:r>
                      <m:r>
                        <a:rPr kumimoji="1" lang="en-US" altLang="ja-JP" sz="2400" i="1" dirty="0" smtClean="0">
                          <a:solidFill>
                            <a:schemeClr val="accent6">
                              <a:lumMod val="75000"/>
                            </a:schemeClr>
                          </a:solidFill>
                          <a:latin typeface="Cambria Math" panose="02040503050406030204" pitchFamily="18" charset="0"/>
                        </a:rPr>
                        <m:t>, </m:t>
                      </m:r>
                      <m:r>
                        <m:rPr>
                          <m:sty m:val="p"/>
                        </m:rPr>
                        <a:rPr kumimoji="1" lang="en-US" altLang="ja-JP" sz="2400" i="0" dirty="0" smtClean="0">
                          <a:solidFill>
                            <a:schemeClr val="accent6">
                              <a:lumMod val="75000"/>
                            </a:schemeClr>
                          </a:solidFill>
                          <a:latin typeface="Cambria Math" panose="02040503050406030204" pitchFamily="18" charset="0"/>
                        </a:rPr>
                        <m:t>shaft</m:t>
                      </m:r>
                      <m:r>
                        <a:rPr kumimoji="1" lang="en-US" altLang="ja-JP" sz="2400" i="0" dirty="0" smtClean="0">
                          <a:solidFill>
                            <a:schemeClr val="accent6">
                              <a:lumMod val="75000"/>
                            </a:schemeClr>
                          </a:solidFill>
                          <a:latin typeface="Cambria Math" panose="02040503050406030204" pitchFamily="18" charset="0"/>
                        </a:rPr>
                        <m:t> </m:t>
                      </m:r>
                      <m:r>
                        <m:rPr>
                          <m:sty m:val="p"/>
                        </m:rPr>
                        <a:rPr kumimoji="1" lang="en-US" altLang="ja-JP" sz="2400" i="0" dirty="0" smtClean="0">
                          <a:solidFill>
                            <a:schemeClr val="accent6">
                              <a:lumMod val="75000"/>
                            </a:schemeClr>
                          </a:solidFill>
                          <a:latin typeface="Cambria Math" panose="02040503050406030204" pitchFamily="18" charset="0"/>
                        </a:rPr>
                        <m:t>speed</m:t>
                      </m:r>
                      <m:r>
                        <a:rPr kumimoji="1" lang="en-US" altLang="ja-JP" sz="2400" i="1" dirty="0" smtClean="0">
                          <a:solidFill>
                            <a:schemeClr val="accent6">
                              <a:lumMod val="75000"/>
                            </a:schemeClr>
                          </a:solidFill>
                          <a:latin typeface="Cambria Math" panose="02040503050406030204" pitchFamily="18" charset="0"/>
                        </a:rPr>
                        <m:t>)</m:t>
                      </m:r>
                    </m:oMath>
                  </m:oMathPara>
                </a14:m>
                <a:endParaRPr kumimoji="1" lang="ja-JP" altLang="en-US" sz="2400">
                  <a:solidFill>
                    <a:schemeClr val="accent6">
                      <a:lumMod val="75000"/>
                    </a:schemeClr>
                  </a:solidFill>
                </a:endParaRPr>
              </a:p>
            </p:txBody>
          </p:sp>
        </mc:Choice>
        <mc:Fallback xmlns="">
          <p:sp>
            <p:nvSpPr>
              <p:cNvPr id="22" name="テキスト ボックス 21">
                <a:extLst>
                  <a:ext uri="{FF2B5EF4-FFF2-40B4-BE49-F238E27FC236}">
                    <a16:creationId xmlns:a16="http://schemas.microsoft.com/office/drawing/2014/main" id="{22BCC18B-2A69-E043-8452-819E6490FA92}"/>
                  </a:ext>
                </a:extLst>
              </p:cNvPr>
              <p:cNvSpPr txBox="1">
                <a:spLocks noRot="1" noChangeAspect="1" noMove="1" noResize="1" noEditPoints="1" noAdjustHandles="1" noChangeArrowheads="1" noChangeShapeType="1" noTextEdit="1"/>
              </p:cNvSpPr>
              <p:nvPr/>
            </p:nvSpPr>
            <p:spPr>
              <a:xfrm>
                <a:off x="5513787" y="2997204"/>
                <a:ext cx="3552511" cy="830997"/>
              </a:xfrm>
              <a:prstGeom prst="rect">
                <a:avLst/>
              </a:prstGeom>
              <a:blipFill>
                <a:blip r:embed="rId4"/>
                <a:stretch>
                  <a:fillRect b="-8955"/>
                </a:stretch>
              </a:blipFill>
              <a:ln>
                <a:solidFill>
                  <a:schemeClr val="accent1"/>
                </a:solidFill>
              </a:ln>
            </p:spPr>
            <p:txBody>
              <a:bodyPr/>
              <a:lstStyle/>
              <a:p>
                <a:r>
                  <a:rPr lang="ja-JP" altLang="en-US">
                    <a:noFill/>
                  </a:rPr>
                  <a:t> </a:t>
                </a:r>
              </a:p>
            </p:txBody>
          </p:sp>
        </mc:Fallback>
      </mc:AlternateContent>
    </p:spTree>
    <p:extLst>
      <p:ext uri="{BB962C8B-B14F-4D97-AF65-F5344CB8AC3E}">
        <p14:creationId xmlns:p14="http://schemas.microsoft.com/office/powerpoint/2010/main" val="768937286"/>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imple">
  <a:themeElements>
    <a:clrScheme name="ユーザー定義 1">
      <a:dk1>
        <a:srgbClr val="000000"/>
      </a:dk1>
      <a:lt1>
        <a:srgbClr val="FFFFFF"/>
      </a:lt1>
      <a:dk2>
        <a:srgbClr val="455F51"/>
      </a:dk2>
      <a:lt2>
        <a:srgbClr val="E2DFCC"/>
      </a:lt2>
      <a:accent1>
        <a:srgbClr val="208DC3"/>
      </a:accent1>
      <a:accent2>
        <a:srgbClr val="F2AA00"/>
      </a:accent2>
      <a:accent3>
        <a:srgbClr val="37A76F"/>
      </a:accent3>
      <a:accent4>
        <a:srgbClr val="44C1A3"/>
      </a:accent4>
      <a:accent5>
        <a:srgbClr val="F0B932"/>
      </a:accent5>
      <a:accent6>
        <a:srgbClr val="208DC3"/>
      </a:accent6>
      <a:hlink>
        <a:srgbClr val="208DC3"/>
      </a:hlink>
      <a:folHlink>
        <a:srgbClr val="208DC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 id="{026887E5-E8F7-CA48-85F9-AF26B87B1776}" vid="{E5700F5B-257E-E248-A640-F3A52387979C}"/>
    </a:ext>
  </a:extLst>
</a:theme>
</file>

<file path=ppt/theme/theme2.xml><?xml version="1.0" encoding="utf-8"?>
<a:theme xmlns:a="http://schemas.openxmlformats.org/drawingml/2006/main" name="simple_green">
  <a:themeElements>
    <a:clrScheme name="ユーザー定義 1">
      <a:dk1>
        <a:srgbClr val="000000"/>
      </a:dk1>
      <a:lt1>
        <a:srgbClr val="FFFFFF"/>
      </a:lt1>
      <a:dk2>
        <a:srgbClr val="455F51"/>
      </a:dk2>
      <a:lt2>
        <a:srgbClr val="E2DFCC"/>
      </a:lt2>
      <a:accent1>
        <a:srgbClr val="208DC3"/>
      </a:accent1>
      <a:accent2>
        <a:srgbClr val="F2AA00"/>
      </a:accent2>
      <a:accent3>
        <a:srgbClr val="37A76F"/>
      </a:accent3>
      <a:accent4>
        <a:srgbClr val="44C1A3"/>
      </a:accent4>
      <a:accent5>
        <a:srgbClr val="F0B932"/>
      </a:accent5>
      <a:accent6>
        <a:srgbClr val="208DC3"/>
      </a:accent6>
      <a:hlink>
        <a:srgbClr val="208DC3"/>
      </a:hlink>
      <a:folHlink>
        <a:srgbClr val="208DC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teiwa180405" id="{5264282F-9921-EA42-A1E0-4F8DE20FD970}" vid="{83AC86F0-D063-3246-9D8C-F18D02634FB0}"/>
    </a:ext>
  </a:extLst>
</a:theme>
</file>

<file path=ppt/theme/theme3.xml><?xml version="1.0" encoding="utf-8"?>
<a:theme xmlns:a="http://schemas.openxmlformats.org/drawingml/2006/main" name="Confidential">
  <a:themeElements>
    <a:clrScheme name="黒・白挿入パターン">
      <a:dk1>
        <a:srgbClr val="000000"/>
      </a:dk1>
      <a:lt1>
        <a:srgbClr val="FFFFFF"/>
      </a:lt1>
      <a:dk2>
        <a:srgbClr val="2E008B"/>
      </a:dk2>
      <a:lt2>
        <a:srgbClr val="06B4EA"/>
      </a:lt2>
      <a:accent1>
        <a:srgbClr val="0075C2"/>
      </a:accent1>
      <a:accent2>
        <a:srgbClr val="00A9BA"/>
      </a:accent2>
      <a:accent3>
        <a:srgbClr val="7B639F"/>
      </a:accent3>
      <a:accent4>
        <a:srgbClr val="898989"/>
      </a:accent4>
      <a:accent5>
        <a:srgbClr val="45B035"/>
      </a:accent5>
      <a:accent6>
        <a:srgbClr val="EC6D74"/>
      </a:accent6>
      <a:hlink>
        <a:srgbClr val="0563C1"/>
      </a:hlink>
      <a:folHlink>
        <a:srgbClr val="954F72"/>
      </a:folHlink>
    </a:clrScheme>
    <a:fontScheme name="VI推奨フォント/VI Recommended Fonts">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D8B"/>
        </a:solidFill>
        <a:ln>
          <a:noFill/>
        </a:ln>
        <a:effectLst/>
      </a:spPr>
      <a:bodyPr anchor="ctr"/>
      <a:lstStyle>
        <a:defPPr algn="ctr" fontAlgn="auto">
          <a:spcBef>
            <a:spcPts val="0"/>
          </a:spcBef>
          <a:spcAft>
            <a:spcPts val="0"/>
          </a:spcAft>
          <a:defRPr dirty="0">
            <a:solidFill>
              <a:schemeClr val="accent5"/>
            </a:solidFill>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1"/>
          </a:solidFill>
          <a:headEnd type="none" w="med" len="med"/>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4" id="{428150C5-4E47-4308-B7BC-11CD7880E39A}" vid="{4666EEE5-1224-4598-B9F1-08427084382E}"/>
    </a:ext>
  </a:extLst>
</a:theme>
</file>

<file path=ppt/theme/theme4.xml><?xml version="1.0" encoding="utf-8"?>
<a:theme xmlns:a="http://schemas.openxmlformats.org/drawingml/2006/main" name="3_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kumimoji="1" sz="1400" dirty="0" smtClean="0">
            <a:latin typeface="Yu Gothic" charset="-128"/>
            <a:ea typeface="Yu Gothic" charset="-128"/>
            <a:cs typeface="Yu Gothic"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20180521_toyota">
  <a:themeElements>
    <a:clrScheme name="ユーザー定義 1">
      <a:dk1>
        <a:srgbClr val="000000"/>
      </a:dk1>
      <a:lt1>
        <a:srgbClr val="FFFFFF"/>
      </a:lt1>
      <a:dk2>
        <a:srgbClr val="455F51"/>
      </a:dk2>
      <a:lt2>
        <a:srgbClr val="E2DFCC"/>
      </a:lt2>
      <a:accent1>
        <a:srgbClr val="208DC3"/>
      </a:accent1>
      <a:accent2>
        <a:srgbClr val="F2AA00"/>
      </a:accent2>
      <a:accent3>
        <a:srgbClr val="37A76F"/>
      </a:accent3>
      <a:accent4>
        <a:srgbClr val="44C1A3"/>
      </a:accent4>
      <a:accent5>
        <a:srgbClr val="F0B932"/>
      </a:accent5>
      <a:accent6>
        <a:srgbClr val="208DC3"/>
      </a:accent6>
      <a:hlink>
        <a:srgbClr val="208DC3"/>
      </a:hlink>
      <a:folHlink>
        <a:srgbClr val="208D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teiwa180405" id="{5264282F-9921-EA42-A1E0-4F8DE20FD970}" vid="{83AC86F0-D063-3246-9D8C-F18D02634FB0}"/>
    </a:ext>
  </a:extLst>
</a:theme>
</file>

<file path=ppt/theme/theme6.xml><?xml version="1.0" encoding="utf-8"?>
<a:theme xmlns:a="http://schemas.openxmlformats.org/drawingml/2006/main" name="インテグラル">
  <a:themeElements>
    <a:clrScheme name="インテグラル">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simple</Template>
  <TotalTime>29831</TotalTime>
  <Words>3414</Words>
  <Application>Microsoft Macintosh PowerPoint</Application>
  <PresentationFormat>画面に合わせる (4:3)</PresentationFormat>
  <Paragraphs>629</Paragraphs>
  <Slides>34</Slides>
  <Notes>34</Notes>
  <HiddenSlides>0</HiddenSlides>
  <MMClips>0</MMClips>
  <ScaleCrop>false</ScaleCrop>
  <HeadingPairs>
    <vt:vector size="8" baseType="variant">
      <vt:variant>
        <vt:lpstr>使用されているフォント</vt:lpstr>
      </vt:variant>
      <vt:variant>
        <vt:i4>16</vt:i4>
      </vt:variant>
      <vt:variant>
        <vt:lpstr>テーマ</vt:lpstr>
      </vt:variant>
      <vt:variant>
        <vt:i4>6</vt:i4>
      </vt:variant>
      <vt:variant>
        <vt:lpstr>スライド タイトル</vt:lpstr>
      </vt:variant>
      <vt:variant>
        <vt:i4>34</vt:i4>
      </vt:variant>
      <vt:variant>
        <vt:lpstr>目的別スライド ショー</vt:lpstr>
      </vt:variant>
      <vt:variant>
        <vt:i4>1</vt:i4>
      </vt:variant>
    </vt:vector>
  </HeadingPairs>
  <TitlesOfParts>
    <vt:vector size="57" baseType="lpstr">
      <vt:lpstr>CMR10</vt:lpstr>
      <vt:lpstr>Meiryo UI</vt:lpstr>
      <vt:lpstr>Osaka Regular-Mono</vt:lpstr>
      <vt:lpstr>Osaka-Mono</vt:lpstr>
      <vt:lpstr>メイリオ</vt:lpstr>
      <vt:lpstr>メイリオ</vt:lpstr>
      <vt:lpstr>Yu Gothic</vt:lpstr>
      <vt:lpstr>Yu Gothic</vt:lpstr>
      <vt:lpstr>Arial</vt:lpstr>
      <vt:lpstr>Calibri</vt:lpstr>
      <vt:lpstr>Cambria Math</vt:lpstr>
      <vt:lpstr>Tw Cen MT</vt:lpstr>
      <vt:lpstr>Tw Cen MT Condensed</vt:lpstr>
      <vt:lpstr>Verdana</vt:lpstr>
      <vt:lpstr>Wingdings</vt:lpstr>
      <vt:lpstr>Wingdings 3</vt:lpstr>
      <vt:lpstr>simple</vt:lpstr>
      <vt:lpstr>simple_green</vt:lpstr>
      <vt:lpstr>Confidential</vt:lpstr>
      <vt:lpstr>3_ホワイト</vt:lpstr>
      <vt:lpstr>2_20180521_toyota</vt:lpstr>
      <vt:lpstr>インテグラル</vt:lpstr>
      <vt:lpstr>PowerPoint プレゼンテーション</vt:lpstr>
      <vt:lpstr>HEV Technology Explained</vt:lpstr>
      <vt:lpstr>Outline</vt:lpstr>
      <vt:lpstr>Outline</vt:lpstr>
      <vt:lpstr>Model Based Development</vt:lpstr>
      <vt:lpstr>How to Evaluate the Simulator?</vt:lpstr>
      <vt:lpstr>How to Evaluate the HEV Simulator?</vt:lpstr>
      <vt:lpstr>How to Evaluate the HEV Simulator?</vt:lpstr>
      <vt:lpstr>How to Evaluate the HEV Simulator?</vt:lpstr>
      <vt:lpstr>Previous Work to Evaluate the Simulator</vt:lpstr>
      <vt:lpstr>Previous Work to Evaluate the Simulator</vt:lpstr>
      <vt:lpstr>Previous Work to Evaluate the Simulator</vt:lpstr>
      <vt:lpstr>Previous Work to Evaluate the Simulator</vt:lpstr>
      <vt:lpstr>Purpose of Our Study</vt:lpstr>
      <vt:lpstr>Outline</vt:lpstr>
      <vt:lpstr>Outline of Solving Strategy</vt:lpstr>
      <vt:lpstr>Solving Strategy</vt:lpstr>
      <vt:lpstr>Solving Strategy</vt:lpstr>
      <vt:lpstr>Local: Optimization of Vehicle Control on a Sections</vt:lpstr>
      <vt:lpstr>Local: Optimization of Vehicle Control on a Sections</vt:lpstr>
      <vt:lpstr>Solving Strategy</vt:lpstr>
      <vt:lpstr>Global: SOC-constrained Shortest Path Problem</vt:lpstr>
      <vt:lpstr>SOC-constrained Shortest Path Problem (0-1ILP)</vt:lpstr>
      <vt:lpstr>Outline</vt:lpstr>
      <vt:lpstr>Reduction of the Search Space and Calculation Time</vt:lpstr>
      <vt:lpstr>Reduction of the Search Space and Calculation Time</vt:lpstr>
      <vt:lpstr>Reduction of the Search Space and Calculation Time</vt:lpstr>
      <vt:lpstr>Reduction of the Search Space and Calculation Time</vt:lpstr>
      <vt:lpstr>Outline</vt:lpstr>
      <vt:lpstr>Result of our proposed algorithm</vt:lpstr>
      <vt:lpstr>Result of our proposed algorithm</vt:lpstr>
      <vt:lpstr>Result of our proposed algorithm</vt:lpstr>
      <vt:lpstr>Result of our proposed algorithm</vt:lpstr>
      <vt:lpstr>Summarize</vt:lpstr>
      <vt:lpstr>目的別スライド ショー1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ハイブリッドシステム における 数理的手法を用いた 大域的最適制御</dc:title>
  <dc:creator>Microsoft Office ユーザー</dc:creator>
  <cp:lastModifiedBy>2MA17003P</cp:lastModifiedBy>
  <cp:revision>1091</cp:revision>
  <cp:lastPrinted>2019-03-28T01:24:31Z</cp:lastPrinted>
  <dcterms:created xsi:type="dcterms:W3CDTF">2018-04-05T08:48:38Z</dcterms:created>
  <dcterms:modified xsi:type="dcterms:W3CDTF">2019-04-03T03:14:33Z</dcterms:modified>
</cp:coreProperties>
</file>