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97" r:id="rId5"/>
    <p:sldId id="302" r:id="rId6"/>
    <p:sldId id="270" r:id="rId7"/>
    <p:sldId id="271" r:id="rId8"/>
    <p:sldId id="272" r:id="rId9"/>
    <p:sldId id="288" r:id="rId10"/>
    <p:sldId id="273" r:id="rId11"/>
    <p:sldId id="298" r:id="rId12"/>
    <p:sldId id="305" r:id="rId13"/>
    <p:sldId id="307" r:id="rId14"/>
    <p:sldId id="306" r:id="rId15"/>
    <p:sldId id="308" r:id="rId16"/>
    <p:sldId id="309" r:id="rId17"/>
    <p:sldId id="276" r:id="rId18"/>
    <p:sldId id="277" r:id="rId19"/>
    <p:sldId id="278" r:id="rId20"/>
    <p:sldId id="310" r:id="rId21"/>
    <p:sldId id="280" r:id="rId22"/>
    <p:sldId id="314" r:id="rId23"/>
    <p:sldId id="274" r:id="rId24"/>
    <p:sldId id="321" r:id="rId25"/>
    <p:sldId id="325" r:id="rId26"/>
    <p:sldId id="326" r:id="rId27"/>
    <p:sldId id="327" r:id="rId28"/>
    <p:sldId id="328" r:id="rId29"/>
    <p:sldId id="329" r:id="rId30"/>
    <p:sldId id="330" r:id="rId31"/>
    <p:sldId id="332" r:id="rId32"/>
    <p:sldId id="333" r:id="rId33"/>
    <p:sldId id="334" r:id="rId34"/>
    <p:sldId id="335" r:id="rId35"/>
    <p:sldId id="312" r:id="rId36"/>
    <p:sldId id="313" r:id="rId37"/>
    <p:sldId id="316" r:id="rId38"/>
    <p:sldId id="317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7D30"/>
    <a:srgbClr val="00EBEC"/>
    <a:srgbClr val="00FDFF"/>
    <a:srgbClr val="FF5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7" autoAdjust="0"/>
    <p:restoredTop sz="81811"/>
  </p:normalViewPr>
  <p:slideViewPr>
    <p:cSldViewPr snapToGrid="0" showGuides="1">
      <p:cViewPr varScale="1">
        <p:scale>
          <a:sx n="92" d="100"/>
          <a:sy n="92" d="100"/>
        </p:scale>
        <p:origin x="26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8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8" d="100"/>
          <a:sy n="118" d="100"/>
        </p:scale>
        <p:origin x="2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 baseline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 baseline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 baseline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aseline="0" dirty="0"/>
              <a:t>Thank you for your introduction.</a:t>
            </a:r>
            <a:br>
              <a:rPr kumimoji="1" lang="en-US" altLang="ja-JP" sz="1800" baseline="0" dirty="0"/>
            </a:br>
            <a:r>
              <a:rPr kumimoji="1" lang="en-US" altLang="ja-JP" sz="1800" baseline="0" dirty="0"/>
              <a:t>I’m a </a:t>
            </a:r>
            <a:r>
              <a:rPr kumimoji="1" lang="en-US" altLang="ja-JP" sz="1800" baseline="0" dirty="0" err="1"/>
              <a:t>Ph.D</a:t>
            </a:r>
            <a:r>
              <a:rPr kumimoji="1" lang="en-US" altLang="ja-JP" sz="1800" baseline="0" dirty="0"/>
              <a:t> student of mathematics at Kyushu University.</a:t>
            </a:r>
            <a:br>
              <a:rPr kumimoji="1" lang="en-US" altLang="ja-JP" sz="1800" baseline="0" dirty="0"/>
            </a:br>
            <a:r>
              <a:rPr kumimoji="1" lang="en-US" altLang="ja-JP" sz="1800" baseline="0" dirty="0"/>
              <a:t>Today, I’d like to talk about a map-matching algorithm well-balanced with respect to </a:t>
            </a:r>
            <a:r>
              <a:rPr kumimoji="1" lang="en-US" altLang="ja-JP" sz="1800" b="1" baseline="0" dirty="0"/>
              <a:t>a</a:t>
            </a:r>
            <a:r>
              <a:rPr kumimoji="1" lang="en-US" altLang="ja-JP" sz="1800" baseline="0" dirty="0"/>
              <a:t>ccuracy and speed.</a:t>
            </a:r>
            <a:endParaRPr kumimoji="1" lang="ja-JP" altLang="en-US" sz="1800" baseline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385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baseline="0" dirty="0">
                    <a:latin typeface="+mn-ea"/>
                    <a:ea typeface="+mn-ea"/>
                  </a:rPr>
                  <a:t>In the same manner,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are orange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nodes and edges,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are green ones.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endParaRPr kumimoji="1" lang="en-US" altLang="ja-JP" b="0" dirty="0">
                  <a:latin typeface="+mn-ea"/>
                  <a:ea typeface="+mn-ea"/>
                </a:endParaRPr>
              </a:p>
              <a:p>
                <a:br>
                  <a:rPr kumimoji="1" lang="en-US" altLang="ja-JP" b="0" dirty="0">
                    <a:latin typeface="+mn-ea"/>
                    <a:ea typeface="+mn-ea"/>
                  </a:rPr>
                </a:b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baseline="0" dirty="0">
                    <a:latin typeface="+mn-ea"/>
                    <a:ea typeface="+mn-ea"/>
                  </a:rPr>
                  <a:t>In the same manner, </a:t>
                </a:r>
                <a:r>
                  <a:rPr kumimoji="1" lang="en-US" altLang="ja-JP" b="0" i="0" baseline="0">
                    <a:latin typeface="Cambria Math" panose="02040503050406030204" pitchFamily="18" charset="0"/>
                    <a:ea typeface="+mn-ea"/>
                  </a:rPr>
                  <a:t>𝑉_2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and </a:t>
                </a:r>
                <a:r>
                  <a:rPr kumimoji="1" lang="en-US" altLang="ja-JP" b="0" i="0">
                    <a:latin typeface="Cambria Math" panose="02040503050406030204" pitchFamily="18" charset="0"/>
                    <a:ea typeface="+mn-ea"/>
                  </a:rPr>
                  <a:t>𝐸_2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are orange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nodes and edges, and </a:t>
                </a:r>
                <a:r>
                  <a:rPr kumimoji="1" lang="en-US" altLang="ja-JP" b="0" i="0" baseline="0">
                    <a:latin typeface="Cambria Math" panose="02040503050406030204" pitchFamily="18" charset="0"/>
                    <a:ea typeface="+mn-ea"/>
                  </a:rPr>
                  <a:t>𝑉_3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and </a:t>
                </a:r>
                <a:r>
                  <a:rPr kumimoji="1" lang="en-US" altLang="ja-JP" b="0" i="0">
                    <a:latin typeface="Cambria Math" panose="02040503050406030204" pitchFamily="18" charset="0"/>
                    <a:ea typeface="+mn-ea"/>
                  </a:rPr>
                  <a:t>𝐸_3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are green ones.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endParaRPr kumimoji="1" lang="en-US" altLang="ja-JP" b="0" dirty="0">
                  <a:latin typeface="+mn-ea"/>
                  <a:ea typeface="+mn-ea"/>
                </a:endParaRPr>
              </a:p>
              <a:p>
                <a:br>
                  <a:rPr kumimoji="1" lang="en-US" altLang="ja-JP" b="0" dirty="0">
                    <a:latin typeface="+mn-ea"/>
                    <a:ea typeface="+mn-ea"/>
                  </a:rPr>
                </a:b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39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Next, we add source node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, and for each connected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component, we 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connect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the source to the nearest node of each component.</a:t>
                </a:r>
                <a:br>
                  <a:rPr kumimoji="1" lang="en-US" altLang="ja-JP" b="0" baseline="0" dirty="0">
                    <a:latin typeface="+mn-ea"/>
                    <a:ea typeface="+mn-ea"/>
                  </a:rPr>
                </a:br>
                <a:r>
                  <a:rPr kumimoji="1" lang="en-US" altLang="ja-JP" b="0" baseline="0" dirty="0">
                    <a:latin typeface="+mn-ea"/>
                    <a:ea typeface="+mn-ea"/>
                  </a:rPr>
                  <a:t>We do the same thing for the sink node </a:t>
                </a:r>
                <a14:m>
                  <m:oMath xmlns:m="http://schemas.openxmlformats.org/officeDocument/2006/math">
                    <m:r>
                      <a:rPr kumimoji="1" lang="en-US" altLang="ja-JP" b="0" i="1" baseline="0" dirty="0" smtClean="0">
                        <a:latin typeface="Cambria Math" panose="02040503050406030204" pitchFamily="18" charset="0"/>
                        <a:ea typeface="+mn-ea"/>
                      </a:rPr>
                      <m:t>𝑡</m:t>
                    </m:r>
                  </m:oMath>
                </a14:m>
                <a:r>
                  <a:rPr kumimoji="1" lang="en-US" altLang="ja-JP" b="0" baseline="0" dirty="0">
                    <a:latin typeface="+mn-ea"/>
                    <a:ea typeface="+mn-ea"/>
                  </a:rPr>
                  <a:t>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Next, we add source node </a:t>
                </a:r>
                <a:r>
                  <a:rPr kumimoji="1" lang="en-US" altLang="ja-JP" b="0" i="0">
                    <a:latin typeface="Cambria Math" panose="02040503050406030204" pitchFamily="18" charset="0"/>
                    <a:ea typeface="+mn-ea"/>
                  </a:rPr>
                  <a:t>𝑠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, and for each connected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component, we 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connect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the source to the nearest node of each component.</a:t>
                </a:r>
                <a:br>
                  <a:rPr kumimoji="1" lang="en-US" altLang="ja-JP" b="0" baseline="0" dirty="0">
                    <a:latin typeface="+mn-ea"/>
                    <a:ea typeface="+mn-ea"/>
                  </a:rPr>
                </a:br>
                <a:r>
                  <a:rPr kumimoji="1" lang="en-US" altLang="ja-JP" b="0" baseline="0" dirty="0">
                    <a:latin typeface="+mn-ea"/>
                    <a:ea typeface="+mn-ea"/>
                  </a:rPr>
                  <a:t>We do the same thing for the sink node </a:t>
                </a:r>
                <a:r>
                  <a:rPr kumimoji="1" lang="en-US" altLang="ja-JP" b="0" i="0" baseline="0" dirty="0">
                    <a:latin typeface="Cambria Math" panose="02040503050406030204" pitchFamily="18" charset="0"/>
                    <a:ea typeface="+mn-ea"/>
                  </a:rPr>
                  <a:t>𝑡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641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Finally, we connect common neighborhood nodes on consecutive layers, and the time-expanded graph is constructed.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>
                    <a:latin typeface="+mn-ea"/>
                    <a:ea typeface="+mn-ea"/>
                  </a:rPr>
                  <a:t>I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note that time-expanded graph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𝐺</m:t>
                        </m:r>
                      </m:e>
                      <m:sup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∗</m:t>
                        </m:r>
                      </m:sup>
                    </m:sSup>
                  </m:oMath>
                </a14:m>
                <a:endParaRPr kumimoji="1" lang="en-US" altLang="ja-JP" b="0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Finally, we connect common neighborhood nodes on consecutive layers, and the time-expanded graph is constructed.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>
                    <a:latin typeface="+mn-ea"/>
                    <a:ea typeface="+mn-ea"/>
                  </a:rPr>
                  <a:t>I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note that time-expanded graph is denoted by </a:t>
                </a:r>
                <a:r>
                  <a:rPr kumimoji="1" lang="en-US" altLang="ja-JP" b="0" i="0" baseline="0">
                    <a:latin typeface="Cambria Math" panose="02040503050406030204" pitchFamily="18" charset="0"/>
                    <a:ea typeface="+mn-ea"/>
                  </a:rPr>
                  <a:t>𝐺^∗</a:t>
                </a:r>
                <a:endParaRPr kumimoji="1" lang="en-US" altLang="ja-JP" b="0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17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/>
                  <a:t>In this time-expanded graph, we must pay attention to the fact that if we try to run on the upper road, </a:t>
                </a:r>
                <a:br>
                  <a:rPr kumimoji="1" lang="en-US" altLang="ja-JP" b="0" dirty="0"/>
                </a:br>
                <a:r>
                  <a:rPr kumimoji="1" lang="en-US" altLang="ja-JP" b="0" dirty="0"/>
                  <a:t>which is denoted green one, we surely fail to reach sink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b="0" dirty="0"/>
                  <a:t> due to disconnection.</a:t>
                </a:r>
              </a:p>
              <a:p>
                <a:r>
                  <a:rPr kumimoji="1" lang="en-US" altLang="ja-JP" b="0" dirty="0"/>
                  <a:t>Therefore, we can obtain the lower path as the matching result, </a:t>
                </a:r>
              </a:p>
              <a:p>
                <a:r>
                  <a:rPr kumimoji="1" lang="en-US" altLang="ja-JP" b="0" dirty="0"/>
                  <a:t>which implies that our algorithm is robust against partial GPS errors.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/>
                  <a:t>In the time-expanded graph, we must pay attention to the fact that if we try to run on upper road, </a:t>
                </a:r>
                <a:br>
                  <a:rPr kumimoji="1" lang="en-US" altLang="ja-JP" b="0" dirty="0"/>
                </a:br>
                <a:r>
                  <a:rPr kumimoji="1" lang="en-US" altLang="ja-JP" b="0" dirty="0"/>
                  <a:t>which is denoted green one, we surely fail to reach sink </a:t>
                </a:r>
                <a:r>
                  <a:rPr kumimoji="1" lang="en-US" altLang="ja-JP" b="0" i="0" dirty="0">
                    <a:latin typeface="Cambria Math" panose="02040503050406030204" pitchFamily="18" charset="0"/>
                  </a:rPr>
                  <a:t>𝑡</a:t>
                </a:r>
                <a:r>
                  <a:rPr kumimoji="1" lang="en-US" altLang="ja-JP" b="0" dirty="0"/>
                  <a:t>.</a:t>
                </a:r>
              </a:p>
              <a:p>
                <a:r>
                  <a:rPr kumimoji="1" lang="en-US" altLang="ja-JP" b="0" dirty="0"/>
                  <a:t>Therefore, we can obtain the lower path as the matching result, </a:t>
                </a:r>
              </a:p>
              <a:p>
                <a:r>
                  <a:rPr kumimoji="1" lang="en-US" altLang="ja-JP" b="0" dirty="0"/>
                  <a:t>which implies that our algorithm is robust against partial GPS errors. 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1561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Now, let’s to move on to the way to decide the weight of the time-expanded graph.</a:t>
                </a:r>
              </a:p>
              <a:p>
                <a:r>
                  <a:rPr kumimoji="1" lang="en-US" altLang="ja-JP" dirty="0"/>
                  <a:t>Considering the construction of time-expanded graph, it is natural to</a:t>
                </a:r>
                <a:r>
                  <a:rPr kumimoji="1" lang="en-US" altLang="ja-JP" baseline="0" dirty="0"/>
                  <a:t> </a:t>
                </a:r>
                <a:r>
                  <a:rPr kumimoji="1" lang="en-US" altLang="ja-JP" dirty="0"/>
                  <a:t>assume that the car runs on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when GPS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is obtained.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Therefore, there are two</a:t>
                </a:r>
                <a:r>
                  <a:rPr kumimoji="1" lang="en-US" altLang="ja-JP" baseline="0" dirty="0"/>
                  <a:t> desirable </a:t>
                </a:r>
                <a:r>
                  <a:rPr kumimoji="1" lang="en-US" altLang="ja-JP" u="sng" baseline="0" dirty="0"/>
                  <a:t>property fo</a:t>
                </a:r>
                <a:r>
                  <a:rPr kumimoji="1" lang="en-US" altLang="ja-JP" baseline="0" dirty="0"/>
                  <a:t>r the weight of the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aseline="0" dirty="0"/>
                  <a:t> </a:t>
                </a:r>
              </a:p>
              <a:p>
                <a:r>
                  <a:rPr kumimoji="1" lang="en-US" altLang="ja-JP" baseline="0" dirty="0"/>
                  <a:t>First,  t</a:t>
                </a:r>
                <a:r>
                  <a:rPr kumimoji="1" lang="en-US" altLang="ja-JP" dirty="0"/>
                  <a:t>he closer the edge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are, the</a:t>
                </a:r>
                <a:r>
                  <a:rPr kumimoji="1" lang="en-US" altLang="ja-JP" baseline="0" dirty="0"/>
                  <a:t> smaller weight of edge is as shown in left side in the slide.</a:t>
                </a:r>
                <a:br>
                  <a:rPr kumimoji="1" lang="en-US" altLang="ja-JP" baseline="0" dirty="0"/>
                </a:br>
                <a:r>
                  <a:rPr kumimoji="1" lang="en-US" altLang="ja-JP" baseline="0" dirty="0"/>
                  <a:t>Second, the proposed algorithm should provide the same matching path even if we divide edges. </a:t>
                </a:r>
                <a:br>
                  <a:rPr kumimoji="1" lang="en-US" altLang="ja-JP" baseline="0" dirty="0"/>
                </a:br>
                <a:r>
                  <a:rPr kumimoji="1" lang="en-US" altLang="ja-JP" baseline="0" dirty="0"/>
                  <a:t>To satisfy the property, total value of weights of edges needs to be same before and after dividing edges.</a:t>
                </a: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Now, let’s to move on to the way to decide the weight of the time-expanded graph.</a:t>
                </a:r>
              </a:p>
              <a:p>
                <a:r>
                  <a:rPr kumimoji="1" lang="en-US" altLang="ja-JP" dirty="0"/>
                  <a:t>As you see the construction of time-expanded graph, we assume that the car runs on edges of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𝐸_𝑖</a:t>
                </a:r>
                <a:r>
                  <a:rPr kumimoji="1" lang="en-US" altLang="ja-JP" dirty="0"/>
                  <a:t> when GPS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𝑝_𝑖</a:t>
                </a:r>
                <a:r>
                  <a:rPr kumimoji="1" lang="en-US" altLang="ja-JP" dirty="0"/>
                  <a:t> is obtained.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 (</a:t>
                </a:r>
                <a:r>
                  <a:rPr kumimoji="1" lang="ja-JP" altLang="en-US"/>
                  <a:t>時系列ネットワークの構成方法から明らかなように</a:t>
                </a:r>
                <a:r>
                  <a:rPr kumimoji="1" lang="en-US" altLang="ja-JP" dirty="0"/>
                  <a:t>..)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Therefore, there are two</a:t>
                </a:r>
                <a:r>
                  <a:rPr kumimoji="1" lang="en-US" altLang="ja-JP" baseline="0" dirty="0"/>
                  <a:t> desirable </a:t>
                </a:r>
                <a:r>
                  <a:rPr kumimoji="1" lang="en-US" altLang="ja-JP" u="sng" baseline="0" dirty="0"/>
                  <a:t>property fo</a:t>
                </a:r>
                <a:r>
                  <a:rPr kumimoji="1" lang="en-US" altLang="ja-JP" baseline="0" dirty="0"/>
                  <a:t>r weight of the edge of </a:t>
                </a:r>
                <a:r>
                  <a:rPr kumimoji="1" lang="en-US" altLang="ja-JP" b="0" i="0" baseline="0">
                    <a:latin typeface="Cambria Math" panose="02040503050406030204" pitchFamily="18" charset="0"/>
                  </a:rPr>
                  <a:t>𝐸_𝑖</a:t>
                </a:r>
                <a:r>
                  <a:rPr kumimoji="1" lang="en-US" altLang="ja-JP" baseline="0" dirty="0"/>
                  <a:t> </a:t>
                </a:r>
              </a:p>
              <a:p>
                <a:r>
                  <a:rPr kumimoji="1" lang="en-US" altLang="ja-JP" baseline="0" dirty="0"/>
                  <a:t>First, it is natural to assume that GPS errors are mostly small, thus we should set the weight of edges as follow.</a:t>
                </a:r>
              </a:p>
              <a:p>
                <a:r>
                  <a:rPr kumimoji="1" lang="en-US" altLang="ja-JP" dirty="0"/>
                  <a:t>The closer the edge and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𝑝_𝑖</a:t>
                </a:r>
                <a:r>
                  <a:rPr kumimoji="1" lang="en-US" altLang="ja-JP" dirty="0"/>
                  <a:t> are, the</a:t>
                </a:r>
                <a:r>
                  <a:rPr kumimoji="1" lang="en-US" altLang="ja-JP" baseline="0" dirty="0"/>
                  <a:t> smaller weight of edge is as shown in left side in the slide.</a:t>
                </a:r>
                <a:br>
                  <a:rPr kumimoji="1" lang="en-US" altLang="ja-JP" baseline="0" dirty="0"/>
                </a:br>
                <a:r>
                  <a:rPr kumimoji="1" lang="en-US" altLang="ja-JP" baseline="0" dirty="0"/>
                  <a:t>Second, the proposed algorithm should provide the same matching path even if we divide edges.</a:t>
                </a:r>
              </a:p>
              <a:p>
                <a:r>
                  <a:rPr kumimoji="1" lang="en-US" altLang="ja-JP" baseline="0" dirty="0"/>
                  <a:t>Therefore total value of weights of edges needs to be same before and after dividing edges.</a:t>
                </a: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385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Formally, we define the weight of edge as the area of triangle </a:t>
                </a:r>
              </a:p>
              <a:p>
                <a:r>
                  <a:rPr kumimoji="1" lang="en-US" altLang="ja-JP" dirty="0"/>
                  <a:t>consisting GPS point and edge if the edge is the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baseline="0" dirty="0"/>
              </a:p>
              <a:p>
                <a:r>
                  <a:rPr kumimoji="1" lang="en-US" altLang="ja-JP" baseline="0" dirty="0"/>
                  <a:t>Otherwise, that is if the edge is connecting consecutive layers, we set the weight of the edge as 0.</a:t>
                </a:r>
              </a:p>
              <a:p>
                <a:r>
                  <a:rPr kumimoji="1" lang="en-US" altLang="ja-JP" baseline="0" dirty="0"/>
                  <a:t>Then, we confirm that this definition satisfies the two desirable property mentioned the previous slide.</a:t>
                </a:r>
              </a:p>
              <a:p>
                <a:r>
                  <a:rPr kumimoji="1" lang="en-US" altLang="ja-JP" baseline="0" dirty="0"/>
                  <a:t>If the edge and GPS are close, the weight is small.</a:t>
                </a:r>
              </a:p>
              <a:p>
                <a:r>
                  <a:rPr kumimoji="1" lang="en-US" altLang="ja-JP" baseline="0" dirty="0"/>
                  <a:t>Dividing edges has no influence on the total value of weights of edges. </a:t>
                </a:r>
                <a:r>
                  <a:rPr kumimoji="1" lang="en-US" altLang="ja-JP" dirty="0"/>
                  <a:t>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Formally, we define the weight of edge as the area of triangle </a:t>
                </a:r>
              </a:p>
              <a:p>
                <a:r>
                  <a:rPr kumimoji="1" lang="en-US" altLang="ja-JP" dirty="0"/>
                  <a:t>consisting GPS point and edge if the edge is the element of 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𝐸_𝑖.</a:t>
                </a:r>
                <a:endParaRPr kumimoji="1" lang="en-US" altLang="ja-JP" baseline="0" dirty="0"/>
              </a:p>
              <a:p>
                <a:r>
                  <a:rPr kumimoji="1" lang="en-US" altLang="ja-JP" baseline="0" dirty="0"/>
                  <a:t>Otherwise, that is if the edge is connecting consecutive layers, we set the weight of the edge as 0.</a:t>
                </a:r>
              </a:p>
              <a:p>
                <a:r>
                  <a:rPr kumimoji="1" lang="en-US" altLang="ja-JP" baseline="0" dirty="0"/>
                  <a:t>Then, we confirm that this definition satisfies the two desirable property mentioned the previous slide.</a:t>
                </a:r>
              </a:p>
              <a:p>
                <a:r>
                  <a:rPr kumimoji="1" lang="en-US" altLang="ja-JP" baseline="0" dirty="0"/>
                  <a:t>If the edge and GPS are close, the weight is small.</a:t>
                </a:r>
              </a:p>
              <a:p>
                <a:r>
                  <a:rPr kumimoji="1" lang="en-US" altLang="ja-JP" baseline="0" dirty="0"/>
                  <a:t>Dividing edges has no influence on the total value of weights of edges. </a:t>
                </a:r>
                <a:r>
                  <a:rPr kumimoji="1" lang="en-US" altLang="ja-JP" dirty="0"/>
                  <a:t> 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641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we consider the appropriate size of neighborhood.</a:t>
            </a:r>
          </a:p>
          <a:p>
            <a:r>
              <a:rPr kumimoji="1" lang="en-US" altLang="ja-JP" dirty="0"/>
              <a:t>In this slide, we observe an example that we fail to obtain any path in time-expanded graph.</a:t>
            </a:r>
          </a:p>
          <a:p>
            <a:r>
              <a:rPr kumimoji="1" lang="en-US" altLang="ja-JP" dirty="0"/>
              <a:t>Suppose the car travels from the left side to the right side and </a:t>
            </a:r>
            <a:r>
              <a:rPr kumimoji="1" lang="en-US" altLang="ja-JP" b="1" dirty="0"/>
              <a:t>make a U-tern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We also assume that the neighborhoods are too small as shown in figure.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028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The time-expande</a:t>
                </a:r>
                <a:r>
                  <a:rPr kumimoji="1" lang="en-US" altLang="ja-JP" baseline="0" dirty="0"/>
                  <a:t>d graph is shown in right figure.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In this case, there</a:t>
                </a:r>
                <a:r>
                  <a:rPr kumimoji="1" lang="en-US" altLang="ja-JP" baseline="0" dirty="0"/>
                  <a:t> are no common nodes between neighborhood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Therefore time-expanded graph has a disconnection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ja-JP" dirty="0"/>
                  <a:t>, </a:t>
                </a:r>
              </a:p>
              <a:p>
                <a:r>
                  <a:rPr kumimoji="1" lang="en-US" altLang="ja-JP" dirty="0"/>
                  <a:t>which leads to the fail obtaining a matching path</a:t>
                </a:r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The time-expande</a:t>
                </a:r>
                <a:r>
                  <a:rPr kumimoji="1" lang="en-US" altLang="ja-JP" baseline="0" dirty="0"/>
                  <a:t>d graph is shown in right figure.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In this case, there</a:t>
                </a:r>
                <a:r>
                  <a:rPr kumimoji="1" lang="en-US" altLang="ja-JP" baseline="0" dirty="0"/>
                  <a:t> are no common nodes between neighborhood </a:t>
                </a:r>
                <a:r>
                  <a:rPr kumimoji="1" lang="en-US" altLang="ja-JP" b="0" i="0" baseline="0">
                    <a:latin typeface="Cambria Math" panose="02040503050406030204" pitchFamily="18" charset="0"/>
                  </a:rPr>
                  <a:t>𝑝_𝑖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0" i="0" baseline="0">
                    <a:latin typeface="Cambria Math" panose="02040503050406030204" pitchFamily="18" charset="0"/>
                  </a:rPr>
                  <a:t>𝑝_(𝑖+1)</a:t>
                </a:r>
                <a:r>
                  <a:rPr kumimoji="1" lang="en-US" altLang="ja-JP" dirty="0"/>
                  <a:t>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Therefore time-expanded graph has a disconnection between 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𝐿_𝑖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𝐿_(𝑖+1)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en-US" altLang="ja-JP" dirty="0"/>
                  <a:t>which leads to the fail obtaining a matching path</a:t>
                </a:r>
              </a:p>
              <a:p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6062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On the other hand, too large neighborhood results in obtaining incorrect path.</a:t>
            </a:r>
          </a:p>
          <a:p>
            <a:r>
              <a:rPr kumimoji="1" lang="en-US" altLang="ja-JP" dirty="0"/>
              <a:t>Suppose every neighborhood is too large, and it contains all edges in the graph.</a:t>
            </a:r>
          </a:p>
          <a:p>
            <a:r>
              <a:rPr kumimoji="1" lang="en-US" altLang="ja-JP" dirty="0"/>
              <a:t>The corresponding time-expanded graph is shown in the right figure.</a:t>
            </a:r>
          </a:p>
          <a:p>
            <a:r>
              <a:rPr kumimoji="1" lang="en-US" altLang="ja-JP" dirty="0"/>
              <a:t>I note that every layer has all nodes and every node is connected to the next layer.</a:t>
            </a:r>
          </a:p>
          <a:p>
            <a:r>
              <a:rPr kumimoji="1" lang="en-US" altLang="ja-JP" dirty="0"/>
              <a:t>In this case, if we solve the shortest path problem on the time-expanded graph, we get the wrong path described in orange line.</a:t>
            </a:r>
          </a:p>
          <a:p>
            <a:r>
              <a:rPr kumimoji="1" lang="en-US" altLang="ja-JP" dirty="0"/>
              <a:t>This is because if we try to go thorough the actual path, the weights of two blue triangle are added, which leads to a long path.</a:t>
            </a:r>
          </a:p>
          <a:p>
            <a:r>
              <a:rPr kumimoji="1" lang="en-US" altLang="ja-JP" dirty="0"/>
              <a:t>Therefore the shortest path ignores the GPS data at time 2 and 3, and it becomes a shortcut path.</a:t>
            </a:r>
          </a:p>
          <a:p>
            <a:r>
              <a:rPr kumimoji="1" lang="en-US" altLang="ja-JP" dirty="0"/>
              <a:t>To avoid this situation, if the current GPS is near the </a:t>
            </a:r>
            <a:r>
              <a:rPr kumimoji="1" lang="en-US" altLang="ja-JP" dirty="0" err="1"/>
              <a:t>previious</a:t>
            </a:r>
            <a:r>
              <a:rPr kumimoji="1" lang="en-US" altLang="ja-JP" dirty="0"/>
              <a:t> one, the neighborhood should be small </a:t>
            </a:r>
            <a:br>
              <a:rPr kumimoji="1" lang="en-US" altLang="ja-JP" dirty="0"/>
            </a:br>
            <a:r>
              <a:rPr kumimoji="1" lang="en-US" altLang="ja-JP" dirty="0"/>
              <a:t>or we should change connecting rule of consecutive layers.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579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an example of changing a neighborhood size and rule of connecting consecutive layers.</a:t>
            </a:r>
          </a:p>
          <a:p>
            <a:r>
              <a:rPr kumimoji="1" lang="en-US" altLang="ja-JP" dirty="0"/>
              <a:t>The left figure shows the matching path when we use a square 200m on a side as a neighborhood.</a:t>
            </a:r>
            <a:br>
              <a:rPr kumimoji="1" lang="en-US" altLang="ja-JP" dirty="0"/>
            </a:br>
            <a:r>
              <a:rPr kumimoji="1" lang="en-US" altLang="ja-JP" dirty="0"/>
              <a:t>In this case, the matching path becomes shortcut path as I mentioned before.</a:t>
            </a:r>
          </a:p>
          <a:p>
            <a:r>
              <a:rPr kumimoji="1" lang="en-US" altLang="ja-JP" dirty="0"/>
              <a:t>To prevent the situation, in the right figure, we reduce the size of neighborhood if the current GPS is closer to the previous one.</a:t>
            </a:r>
            <a:br>
              <a:rPr kumimoji="1" lang="en-US" altLang="ja-JP" dirty="0"/>
            </a:br>
            <a:r>
              <a:rPr kumimoji="1" lang="en-US" altLang="ja-JP" dirty="0"/>
              <a:t>We also change the rule of connecting consecutive layers.</a:t>
            </a:r>
            <a:br>
              <a:rPr kumimoji="1" lang="en-US" altLang="ja-JP" dirty="0"/>
            </a:br>
            <a:r>
              <a:rPr kumimoji="1" lang="en-US" altLang="ja-JP" dirty="0"/>
              <a:t>In connecting layers, we connect common neighborhood nodes between layers instead of nodes induced neighborhood edges shown in the lower figure.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65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is the contents of my presentation.</a:t>
            </a:r>
            <a:br>
              <a:rPr kumimoji="1" lang="en-US" altLang="ja-JP" dirty="0"/>
            </a:br>
            <a:r>
              <a:rPr kumimoji="1" lang="en-US" altLang="ja-JP" dirty="0"/>
              <a:t>I firstly explain the definition of map-matching and ch</a:t>
            </a:r>
            <a:r>
              <a:rPr kumimoji="1" lang="en-US" altLang="ja-JP" b="1" dirty="0"/>
              <a:t>a</a:t>
            </a:r>
            <a:r>
              <a:rPr kumimoji="1" lang="en-US" altLang="ja-JP" dirty="0"/>
              <a:t>racteristics of data.</a:t>
            </a:r>
            <a:br>
              <a:rPr kumimoji="1" lang="en-US" altLang="ja-JP" dirty="0"/>
            </a:br>
            <a:r>
              <a:rPr kumimoji="1" lang="en-US" altLang="ja-JP" dirty="0"/>
              <a:t>Then, I introduce previous work and propose our algorithm robust against partial GPS errors.</a:t>
            </a:r>
            <a:br>
              <a:rPr kumimoji="1" lang="en-US" altLang="ja-JP" dirty="0"/>
            </a:br>
            <a:r>
              <a:rPr kumimoji="1" lang="en-US" altLang="ja-JP" dirty="0"/>
              <a:t>Finally, we compare </a:t>
            </a:r>
            <a:r>
              <a:rPr kumimoji="1" lang="en-US" altLang="ja-JP" b="1" dirty="0"/>
              <a:t>a</a:t>
            </a:r>
            <a:r>
              <a:rPr kumimoji="1" lang="en-US" altLang="ja-JP" dirty="0"/>
              <a:t>ccuracy and speed between our algorithm and previous one by using real data</a:t>
            </a:r>
            <a:br>
              <a:rPr kumimoji="1" lang="en-US" altLang="ja-JP" dirty="0"/>
            </a:br>
            <a:r>
              <a:rPr kumimoji="1" lang="en-US" altLang="ja-JP" dirty="0"/>
              <a:t>So, let me begin.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4369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 let’s move on to the technique finding the neighborhood of a GPS</a:t>
            </a:r>
            <a:br>
              <a:rPr kumimoji="1" lang="en-US" altLang="ja-JP" dirty="0"/>
            </a:br>
            <a:r>
              <a:rPr kumimoji="1" lang="en-US" altLang="ja-JP" dirty="0"/>
              <a:t>In order to construct the time-expanded graph more quickly, we employ a fractional cascading, which is data structuring technique designed to speed up a search for nodes in the given rectangle area</a:t>
            </a:r>
          </a:p>
          <a:p>
            <a:r>
              <a:rPr kumimoji="1" lang="en-US" altLang="ja-JP" dirty="0"/>
              <a:t>The most important strategy of this data structure is that </a:t>
            </a:r>
          </a:p>
          <a:p>
            <a:r>
              <a:rPr kumimoji="1" lang="en-US" altLang="ja-JP" dirty="0"/>
              <a:t>binary search on the Y-axis is automatically achieved by implementing the binary search on the X-axis</a:t>
            </a:r>
            <a:br>
              <a:rPr kumimoji="1" lang="en-US" altLang="ja-JP" dirty="0"/>
            </a:br>
            <a:r>
              <a:rPr kumimoji="1" lang="en-US" altLang="ja-JP" dirty="0"/>
              <a:t>In stead of high space complexity, it accelerates the neighborhood search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0631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" altLang="ja-JP" dirty="0"/>
                  <a:t>Now,</a:t>
                </a:r>
                <a:r>
                  <a:rPr kumimoji="1" lang="en" altLang="ja-JP" baseline="0" dirty="0"/>
                  <a:t> let's observe the procedure of finding points in the given rectangle.</a:t>
                </a:r>
                <a:br>
                  <a:rPr kumimoji="1" lang="en" altLang="ja-JP" dirty="0"/>
                </a:br>
                <a:r>
                  <a:rPr kumimoji="1" lang="en" altLang="ja-JP" dirty="0"/>
                  <a:t>We firstly make a binary tree along X-axis, </a:t>
                </a:r>
                <a:br>
                  <a:rPr kumimoji="1" lang="en" altLang="ja-JP" dirty="0"/>
                </a:br>
                <a:r>
                  <a:rPr kumimoji="1" lang="en" altLang="ja-JP" dirty="0"/>
                  <a:t>and for each internal vertex we sort points in lexicographical order for </a:t>
                </a:r>
                <a14:m>
                  <m:oMath xmlns:m="http://schemas.openxmlformats.org/officeDocument/2006/math">
                    <m:r>
                      <a:rPr kumimoji="1" lang="en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" altLang="ja-JP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" altLang="ja-JP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" altLang="ja-JP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" altLang="ja-JP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" altLang="ja-JP" dirty="0"/>
              </a:p>
              <a:p>
                <a:r>
                  <a:rPr kumimoji="1" lang="en" altLang="ja-JP" dirty="0"/>
                  <a:t>In the figure, the set of points is divided by green vertical line,</a:t>
                </a:r>
                <a:br>
                  <a:rPr kumimoji="1" lang="en" altLang="ja-JP" dirty="0"/>
                </a:br>
                <a:r>
                  <a:rPr kumimoji="1" lang="en" altLang="ja-JP" dirty="0"/>
                  <a:t>and the left-side</a:t>
                </a:r>
                <a:r>
                  <a:rPr kumimoji="1" lang="en" altLang="ja-JP" baseline="0" dirty="0"/>
                  <a:t> </a:t>
                </a:r>
                <a:r>
                  <a:rPr kumimoji="1" lang="en" altLang="ja-JP" dirty="0"/>
                  <a:t>set of points,</a:t>
                </a:r>
                <a:r>
                  <a:rPr kumimoji="1" lang="en" altLang="ja-JP" baseline="0" dirty="0"/>
                  <a:t> denoted by green circle, are sorted in order of A, B, C and F</a:t>
                </a:r>
                <a:br>
                  <a:rPr kumimoji="1" lang="en" altLang="ja-JP" baseline="0" dirty="0"/>
                </a:br>
                <a:r>
                  <a:rPr kumimoji="1" lang="en" altLang="ja-JP" dirty="0"/>
                  <a:t>In the same manner, we make a binary tree for x-axis as follows.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" altLang="ja-JP" dirty="0"/>
                  <a:t>We firstly make binary tree along x-axis, </a:t>
                </a:r>
                <a:br>
                  <a:rPr kumimoji="1" lang="en" altLang="ja-JP" dirty="0"/>
                </a:br>
                <a:r>
                  <a:rPr kumimoji="1" lang="en" altLang="ja-JP" dirty="0"/>
                  <a:t>and for each internal vertex we sort nodes in lexicographical order for </a:t>
                </a:r>
                <a:r>
                  <a:rPr kumimoji="1" lang="en" altLang="ja-JP" i="0" dirty="0">
                    <a:latin typeface="Cambria Math" panose="02040503050406030204" pitchFamily="18" charset="0"/>
                  </a:rPr>
                  <a:t>(</a:t>
                </a:r>
                <a:r>
                  <a:rPr kumimoji="1" lang="en" altLang="ja-JP" i="0" dirty="0" err="1">
                    <a:latin typeface="Cambria Math" panose="02040503050406030204" pitchFamily="18" charset="0"/>
                  </a:rPr>
                  <a:t>𝑦,𝑥</a:t>
                </a:r>
                <a:r>
                  <a:rPr kumimoji="1" lang="en" altLang="ja-JP" i="0" dirty="0">
                    <a:latin typeface="Cambria Math" panose="02040503050406030204" pitchFamily="18" charset="0"/>
                  </a:rPr>
                  <a:t>)</a:t>
                </a:r>
                <a:endParaRPr kumimoji="1" lang="en" altLang="ja-JP" dirty="0"/>
              </a:p>
              <a:p>
                <a:r>
                  <a:rPr kumimoji="1" lang="en" altLang="ja-JP" dirty="0"/>
                  <a:t>In this figure, the set of nodes divided by green vertical line,</a:t>
                </a:r>
                <a:br>
                  <a:rPr kumimoji="1" lang="en" altLang="ja-JP" dirty="0"/>
                </a:br>
                <a:r>
                  <a:rPr kumimoji="1" lang="en" altLang="ja-JP" dirty="0"/>
                  <a:t>and left and right set of nodes are severally sorted in lexicographical order for </a:t>
                </a:r>
                <a:r>
                  <a:rPr kumimoji="1" lang="en" altLang="ja-JP" i="0" dirty="0">
                    <a:latin typeface="Cambria Math" panose="02040503050406030204" pitchFamily="18" charset="0"/>
                  </a:rPr>
                  <a:t>(</a:t>
                </a:r>
                <a:r>
                  <a:rPr kumimoji="1" lang="en" altLang="ja-JP" i="0" dirty="0" err="1">
                    <a:latin typeface="Cambria Math" panose="02040503050406030204" pitchFamily="18" charset="0"/>
                  </a:rPr>
                  <a:t>𝑦,𝑥</a:t>
                </a:r>
                <a:r>
                  <a:rPr kumimoji="1" lang="en" altLang="ja-JP" i="0" dirty="0">
                    <a:latin typeface="Cambria Math" panose="02040503050406030204" pitchFamily="18" charset="0"/>
                  </a:rPr>
                  <a:t>)</a:t>
                </a:r>
                <a:endParaRPr kumimoji="1" lang="en" altLang="ja-JP" dirty="0"/>
              </a:p>
              <a:p>
                <a:r>
                  <a:rPr kumimoji="1" lang="en" altLang="ja-JP" dirty="0"/>
                  <a:t>For example, in the left side, the order is A, B, C, F.</a:t>
                </a:r>
              </a:p>
              <a:p>
                <a:r>
                  <a:rPr kumimoji="1" lang="en" altLang="ja-JP" dirty="0"/>
                  <a:t>In the same manner, we make binary tree for x-axis as follows.</a:t>
                </a:r>
                <a:br>
                  <a:rPr kumimoji="1" lang="en" altLang="ja-JP" dirty="0"/>
                </a:br>
                <a:br>
                  <a:rPr kumimoji="1" lang="en" altLang="ja-JP" dirty="0"/>
                </a:br>
                <a:br>
                  <a:rPr kumimoji="1" lang="en" altLang="ja-JP" dirty="0"/>
                </a:br>
                <a:br>
                  <a:rPr kumimoji="1" lang="en" altLang="ja-JP" dirty="0"/>
                </a:br>
                <a:r>
                  <a:rPr kumimoji="1" lang="en" altLang="ja-JP" dirty="0"/>
                  <a:t>* sort nodes in lexicographical order of (</a:t>
                </a:r>
                <a:r>
                  <a:rPr kumimoji="1" lang="en" altLang="ja-JP" dirty="0" err="1"/>
                  <a:t>y,x</a:t>
                </a:r>
                <a:r>
                  <a:rPr kumimoji="1" lang="en" altLang="ja-JP" dirty="0"/>
                  <a:t>)</a:t>
                </a:r>
                <a:br>
                  <a:rPr kumimoji="1" lang="en" altLang="ja-JP" dirty="0"/>
                </a:br>
                <a:r>
                  <a:rPr kumimoji="1" lang="en" altLang="ja-JP" dirty="0"/>
                  <a:t>* </a:t>
                </a:r>
                <a:br>
                  <a:rPr kumimoji="1" lang="en" altLang="ja-JP" dirty="0"/>
                </a:b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3548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Depth 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6597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Depth 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4069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Now, let’s search pints in the given rectangle.</a:t>
            </a:r>
            <a:br>
              <a:rPr kumimoji="1" lang="en" altLang="ja-JP" dirty="0"/>
            </a:br>
            <a:r>
              <a:rPr kumimoji="1" lang="en" altLang="ja-JP" dirty="0"/>
              <a:t>I call the given rectangle the search area.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9283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First, among the points contained in the closed interval [ymin, ymax],</a:t>
            </a:r>
            <a:br>
              <a:rPr kumimoji="1" lang="en-US" altLang="ja-JP" dirty="0"/>
            </a:br>
            <a:r>
              <a:rPr kumimoji="1" lang="en-US" altLang="ja-JP" dirty="0"/>
              <a:t>we pick up the lower left point, denoted by blue point, and upper right point, denoted by red point.</a:t>
            </a:r>
          </a:p>
          <a:p>
            <a:r>
              <a:rPr kumimoji="1" lang="en-US" altLang="ja-JP" dirty="0"/>
              <a:t>The corresponding array is shown in lower left figure</a:t>
            </a:r>
            <a:br>
              <a:rPr kumimoji="1" lang="en-US" altLang="ja-JP" dirty="0"/>
            </a:b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2577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Going down to a child in tree means a restriction of search area with respect to x-axis,</a:t>
            </a:r>
            <a:br>
              <a:rPr kumimoji="1" lang="en-US" altLang="ja-JP" dirty="0"/>
            </a:br>
            <a:r>
              <a:rPr kumimoji="1" lang="en-US" altLang="ja-JP" dirty="0"/>
              <a:t>At the every operation, we pick up the lower left and upper right point in restricted area</a:t>
            </a:r>
            <a:br>
              <a:rPr kumimoji="1" lang="en-US" altLang="ja-JP" dirty="0"/>
            </a:br>
            <a:r>
              <a:rPr kumimoji="1" lang="en-US" altLang="ja-JP" dirty="0"/>
              <a:t>We must pay attention to that this operation (find D from B, and find G from F) can be done beforehand, and it is no computation cost.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8650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Furthermore, we go down to the left vertex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In this case, both the lower left and upper right is same point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br>
                  <a:rPr kumimoji="1" lang="en-US" altLang="ja-JP" dirty="0"/>
                </a:b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Furthermore, we go down to the left vertex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In this case, both the lower left and upper right is same point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𝐸</a:t>
                </a:r>
                <a:br>
                  <a:rPr kumimoji="1" lang="en-US" altLang="ja-JP" dirty="0"/>
                </a:b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255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On the other hand, we need not to go down to the right child</a:t>
            </a:r>
            <a:br>
              <a:rPr kumimoji="1" lang="en-US" altLang="ja-JP" dirty="0"/>
            </a:br>
            <a:r>
              <a:rPr kumimoji="1" lang="en-US" altLang="ja-JP" dirty="0"/>
              <a:t>because the restricted area is out of the given rectangle.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4056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We go down to the left-child,</a:t>
                </a:r>
                <a:r>
                  <a:rPr kumimoji="1" lang="en-US" altLang="ja-JP" baseline="0" dirty="0"/>
                  <a:t> which is leaf</a:t>
                </a:r>
                <a:r>
                  <a:rPr kumimoji="1" lang="en-US" altLang="ja-JP" dirty="0"/>
                  <a:t>, and report a point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We go down to the left-child,</a:t>
                </a:r>
                <a:r>
                  <a:rPr kumimoji="1" lang="en-US" altLang="ja-JP" baseline="0" dirty="0"/>
                  <a:t> which is leaf</a:t>
                </a:r>
                <a:r>
                  <a:rPr kumimoji="1" lang="en-US" altLang="ja-JP" dirty="0"/>
                  <a:t>, and report a point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𝐸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13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 sz="1600" b="0" dirty="0">
                <a:latin typeface="Arial" panose="020B0604020202020204" pitchFamily="34" charset="0"/>
                <a:cs typeface="Arial" panose="020B0604020202020204" pitchFamily="34" charset="0"/>
              </a:rPr>
              <a:t>Map matching</a:t>
            </a:r>
            <a: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is the process to restore the vehicle trajectory based on positioning data such as GPS data, Wi-fi, and so on.</a:t>
            </a:r>
            <a:b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Needless to say, positioning data contains some measurement errors,</a:t>
            </a:r>
            <a:b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thus we need to obtain the matching path resembling the GPS trajectory as a whole</a:t>
            </a:r>
            <a:b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There are two types of algorithms.</a:t>
            </a:r>
            <a:b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First, incremental </a:t>
            </a:r>
            <a:r>
              <a:rPr lang="en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lgorithm </a:t>
            </a:r>
            <a:r>
              <a:rPr lang="en" altLang="ja-JP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the vehicle trajectory every time positioning data arrives, and this algorithm is used for navigation system, congestion detection, and so on.</a:t>
            </a:r>
            <a:br>
              <a:rPr lang="en" altLang="ja-JP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altLang="ja-JP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global map-matching is offline algorithm, which provides the matching path based on the all positioning data. Therefore global map-matching is usually more accurate than the incremental one, and it is used for optimization of transportation system and urban planning.</a:t>
            </a:r>
            <a:endParaRPr lang="en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720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If we try to go down to the right-child, we cannot find upper-right point.</a:t>
            </a:r>
          </a:p>
          <a:p>
            <a:r>
              <a:rPr kumimoji="1" lang="en-US" altLang="ja-JP" dirty="0"/>
              <a:t>Hence, we cannot report H.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9014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 the data structure reports all leaves we can reach.</a:t>
            </a:r>
            <a:br>
              <a:rPr kumimoji="1" lang="en-US" altLang="ja-JP" dirty="0"/>
            </a:br>
            <a:r>
              <a:rPr kumimoji="1" lang="en-US" altLang="ja-JP" dirty="0"/>
              <a:t>In our example, 4 points B, C, F, and E are reported.</a:t>
            </a:r>
            <a:br>
              <a:rPr kumimoji="1" lang="en-US" altLang="ja-JP" dirty="0"/>
            </a:b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5266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/>
              <a:t>ここから</a:t>
            </a:r>
            <a:r>
              <a:rPr kumimoji="1" lang="en-US" altLang="ja-JP" dirty="0"/>
              <a:t>5</a:t>
            </a:r>
            <a:r>
              <a:rPr kumimoji="1" lang="ja-JP" altLang="en-US"/>
              <a:t>分を見積もる</a:t>
            </a:r>
            <a:r>
              <a:rPr kumimoji="1" lang="en-US" altLang="ja-JP" dirty="0"/>
              <a:t>)</a:t>
            </a:r>
            <a:br>
              <a:rPr kumimoji="1" lang="en-US" altLang="ja-JP" dirty="0"/>
            </a:br>
            <a:r>
              <a:rPr kumimoji="1" lang="en-US" altLang="ja-JP" dirty="0"/>
              <a:t>Now we evaluate our algorithm in terms of accuracy and speed.</a:t>
            </a:r>
            <a:br>
              <a:rPr kumimoji="1" lang="en-US" altLang="ja-JP" dirty="0"/>
            </a:br>
            <a:r>
              <a:rPr kumimoji="1" lang="en-US" altLang="ja-JP" dirty="0"/>
              <a:t>We select the Jaccard index as the index of accuracy.</a:t>
            </a:r>
            <a:br>
              <a:rPr kumimoji="1" lang="en-US" altLang="ja-JP" dirty="0"/>
            </a:br>
            <a:r>
              <a:rPr kumimoji="1" lang="en-US" altLang="ja-JP" dirty="0"/>
              <a:t>Concretely, the accuracy is defined as the intersection of multisets of edges in real and matching path over the union of ones.</a:t>
            </a:r>
          </a:p>
          <a:p>
            <a:r>
              <a:rPr kumimoji="1" lang="en-US" altLang="ja-JP" dirty="0"/>
              <a:t>For example, the accuracy of the figure is three over four.</a:t>
            </a:r>
            <a:br>
              <a:rPr kumimoji="1" lang="en-US" altLang="ja-JP" dirty="0"/>
            </a:br>
            <a:r>
              <a:rPr kumimoji="1" lang="en-US" altLang="ja-JP" dirty="0"/>
              <a:t>As for processing speed, we use the number of GPS data matched by an algorithm per second.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610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Here is the comp</a:t>
                </a:r>
                <a:r>
                  <a:rPr kumimoji="1" lang="en-US" altLang="ja-JP" b="1" dirty="0"/>
                  <a:t>a</a:t>
                </a:r>
                <a:r>
                  <a:rPr kumimoji="1" lang="en-US" altLang="ja-JP" dirty="0"/>
                  <a:t>rison between proposed and related work algorithm.</a:t>
                </a:r>
              </a:p>
              <a:p>
                <a:r>
                  <a:rPr kumimoji="1" lang="en-US" altLang="ja-JP" dirty="0"/>
                  <a:t>We apply these algorithms to real</a:t>
                </a:r>
                <a:r>
                  <a:rPr kumimoji="1" lang="en-US" altLang="ja-JP" baseline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119</m:t>
                    </m:r>
                  </m:oMath>
                </a14:m>
                <a:r>
                  <a:rPr kumimoji="1" lang="en-US" altLang="ja-JP" dirty="0"/>
                  <a:t> GPS trajectory data</a:t>
                </a:r>
              </a:p>
              <a:p>
                <a:r>
                  <a:rPr kumimoji="1" lang="en-US" altLang="ja-JP" dirty="0"/>
                  <a:t>As mentioned beforehand, our algorithm sometimes fails to obtain a path because of disconnection of layers.</a:t>
                </a:r>
              </a:p>
              <a:p>
                <a:r>
                  <a:rPr kumimoji="1" lang="en-US" altLang="ja-JP" dirty="0"/>
                  <a:t>In this experiment, we succeed in obtaining paths for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105</m:t>
                    </m:r>
                  </m:oMath>
                </a14:m>
                <a:r>
                  <a:rPr kumimoji="1" lang="en-US" altLang="ja-JP" dirty="0"/>
                  <a:t> GPS</a:t>
                </a:r>
                <a:r>
                  <a:rPr kumimoji="1" lang="en-US" altLang="ja-JP" baseline="0" dirty="0"/>
                  <a:t> trajectories and fail for </a:t>
                </a:r>
                <a14:m>
                  <m:oMath xmlns:m="http://schemas.openxmlformats.org/officeDocument/2006/math">
                    <m:r>
                      <a:rPr kumimoji="1" lang="en-US" altLang="ja-JP" i="1" baseline="0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kumimoji="1" lang="en-US" altLang="ja-JP" dirty="0"/>
                  <a:t> ones.</a:t>
                </a:r>
              </a:p>
              <a:p>
                <a:r>
                  <a:rPr kumimoji="1" lang="en-US" altLang="ja-JP" dirty="0"/>
                  <a:t>Therefore we compare</a:t>
                </a:r>
                <a:r>
                  <a:rPr kumimoji="1" lang="en-US" altLang="ja-JP" baseline="0" dirty="0"/>
                  <a:t> our algorithm</a:t>
                </a:r>
                <a:r>
                  <a:rPr kumimoji="1" lang="en-US" altLang="ja-JP" dirty="0"/>
                  <a:t> with previous one for the matched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105</m:t>
                    </m:r>
                  </m:oMath>
                </a14:m>
                <a:r>
                  <a:rPr kumimoji="1" lang="en-US" altLang="ja-JP" dirty="0"/>
                  <a:t> GPS</a:t>
                </a:r>
                <a:r>
                  <a:rPr kumimoji="1" lang="en-US" altLang="ja-JP" baseline="0" dirty="0"/>
                  <a:t> trajectory.</a:t>
                </a:r>
              </a:p>
              <a:p>
                <a:r>
                  <a:rPr kumimoji="1" lang="en-US" altLang="ja-JP" baseline="0" dirty="0"/>
                  <a:t>As you can see, our algorithm is </a:t>
                </a:r>
                <a:r>
                  <a:rPr kumimoji="1" lang="en-US" altLang="ja-JP" u="sng" baseline="0" dirty="0"/>
                  <a:t>much faster than the previous one with much the same accuracy</a:t>
                </a:r>
                <a:r>
                  <a:rPr kumimoji="1" lang="en-US" altLang="ja-JP" baseline="0" dirty="0"/>
                  <a:t>.</a:t>
                </a:r>
              </a:p>
              <a:p>
                <a:endParaRPr kumimoji="1" lang="en-US" altLang="ja-JP" baseline="0" dirty="0"/>
              </a:p>
              <a:p>
                <a:r>
                  <a:rPr kumimoji="1" lang="en-US" altLang="ja-JP" dirty="0"/>
                  <a:t> 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Here is the comp</a:t>
                </a:r>
                <a:r>
                  <a:rPr kumimoji="1" lang="en-US" altLang="ja-JP" b="1" dirty="0"/>
                  <a:t>a</a:t>
                </a:r>
                <a:r>
                  <a:rPr kumimoji="1" lang="en-US" altLang="ja-JP" dirty="0"/>
                  <a:t>rison between proposed and previous work algorithm.</a:t>
                </a:r>
              </a:p>
              <a:p>
                <a:r>
                  <a:rPr kumimoji="1" lang="en-US" altLang="ja-JP" dirty="0"/>
                  <a:t>We apply these algorithms to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119</a:t>
                </a:r>
                <a:r>
                  <a:rPr kumimoji="1" lang="en-US" altLang="ja-JP" dirty="0"/>
                  <a:t> vehicle trajectory data</a:t>
                </a:r>
              </a:p>
              <a:p>
                <a:r>
                  <a:rPr kumimoji="1" lang="en-US" altLang="ja-JP" dirty="0"/>
                  <a:t>As mentioned beforehand, our algorithm sometimes fail to obtain a path because of disconnection of layers.</a:t>
                </a:r>
              </a:p>
              <a:p>
                <a:r>
                  <a:rPr kumimoji="1" lang="en-US" altLang="ja-JP" dirty="0"/>
                  <a:t>In this experiment, we succeed in obtaining paths for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105</a:t>
                </a:r>
                <a:r>
                  <a:rPr kumimoji="1" lang="en-US" altLang="ja-JP" dirty="0"/>
                  <a:t> vehicle</a:t>
                </a:r>
                <a:r>
                  <a:rPr kumimoji="1" lang="en-US" altLang="ja-JP" baseline="0" dirty="0"/>
                  <a:t> trajectory and fail for </a:t>
                </a:r>
                <a:r>
                  <a:rPr kumimoji="1" lang="en-US" altLang="ja-JP" i="0" baseline="0" dirty="0">
                    <a:latin typeface="Cambria Math" panose="02040503050406030204" pitchFamily="18" charset="0"/>
                  </a:rPr>
                  <a:t>14</a:t>
                </a:r>
                <a:r>
                  <a:rPr kumimoji="1" lang="en-US" altLang="ja-JP" dirty="0"/>
                  <a:t> vehicle trajectory.</a:t>
                </a:r>
              </a:p>
              <a:p>
                <a:r>
                  <a:rPr kumimoji="1" lang="en-US" altLang="ja-JP" dirty="0"/>
                  <a:t>Therefore we compare</a:t>
                </a:r>
                <a:r>
                  <a:rPr kumimoji="1" lang="en-US" altLang="ja-JP" baseline="0" dirty="0"/>
                  <a:t> our algorithm</a:t>
                </a:r>
                <a:r>
                  <a:rPr kumimoji="1" lang="en-US" altLang="ja-JP" dirty="0"/>
                  <a:t> with previous one for the 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105</a:t>
                </a:r>
                <a:r>
                  <a:rPr kumimoji="1" lang="en-US" altLang="ja-JP" dirty="0"/>
                  <a:t> vehicle</a:t>
                </a:r>
                <a:r>
                  <a:rPr kumimoji="1" lang="en-US" altLang="ja-JP" baseline="0" dirty="0"/>
                  <a:t> trajectories.</a:t>
                </a:r>
              </a:p>
              <a:p>
                <a:r>
                  <a:rPr kumimoji="1" lang="en-US" altLang="ja-JP" baseline="0" dirty="0"/>
                  <a:t>As you can see, our algorithm is much faster than the previous one with much the same accuracy.</a:t>
                </a:r>
              </a:p>
              <a:p>
                <a:endParaRPr kumimoji="1" lang="en-US" altLang="ja-JP" baseline="0" dirty="0"/>
              </a:p>
              <a:p>
                <a:r>
                  <a:rPr kumimoji="1" lang="en-US" altLang="ja-JP" dirty="0"/>
                  <a:t>  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3464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also present the matching path</a:t>
            </a:r>
            <a:r>
              <a:rPr kumimoji="1" lang="en-US" altLang="ja-JP" b="1" dirty="0"/>
              <a:t>s</a:t>
            </a:r>
            <a:r>
              <a:rPr kumimoji="1" lang="en-US" altLang="ja-JP" dirty="0"/>
              <a:t> of both proposed and related-work algorithms, and observe the weak points of each algorithm. </a:t>
            </a:r>
          </a:p>
          <a:p>
            <a:r>
              <a:rPr kumimoji="1" lang="en-US" altLang="ja-JP" dirty="0"/>
              <a:t>Proposed algorithm tends to fail matching if the error of first or last GPS is large.</a:t>
            </a:r>
          </a:p>
          <a:p>
            <a:r>
              <a:rPr kumimoji="1" lang="en-US" altLang="ja-JP" dirty="0"/>
              <a:t>This is because we connects source or sink to the nearest node of each connected component, and the node is sometimes not included in real path.</a:t>
            </a:r>
          </a:p>
          <a:p>
            <a:r>
              <a:rPr kumimoji="1" lang="en-US" altLang="ja-JP" dirty="0"/>
              <a:t>However we can handle it by adding a minor operation, perhaps.</a:t>
            </a:r>
            <a:br>
              <a:rPr kumimoji="1" lang="en-US" altLang="ja-JP" dirty="0"/>
            </a:br>
            <a:endParaRPr kumimoji="1" lang="en-US" altLang="ja-JP" dirty="0"/>
          </a:p>
          <a:p>
            <a:r>
              <a:rPr kumimoji="1" lang="en-US" altLang="ja-JP" dirty="0"/>
              <a:t>On the other hand, related work tends to cause mismatching if the first and last GPS is far from any nodes, shown in lower right figure.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06427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a conclusion, I would like to summarize the major points.</a:t>
            </a:r>
            <a:br>
              <a:rPr kumimoji="1" lang="en-US" altLang="ja-JP" dirty="0"/>
            </a:br>
            <a:r>
              <a:rPr kumimoji="1" lang="en-US" altLang="ja-JP" dirty="0"/>
              <a:t>We propose a global map-matching based on the time-expanded graph</a:t>
            </a:r>
          </a:p>
          <a:p>
            <a:r>
              <a:rPr kumimoji="1" lang="en-US" altLang="ja-JP" dirty="0"/>
              <a:t>Our algorithm is well balanced with respect to </a:t>
            </a:r>
            <a:r>
              <a:rPr kumimoji="1" lang="en-US" altLang="ja-JP" u="sng" dirty="0"/>
              <a:t>accuracy and speed</a:t>
            </a:r>
          </a:p>
          <a:p>
            <a:r>
              <a:rPr kumimoji="1" lang="en-US" altLang="ja-JP" dirty="0"/>
              <a:t>We should determine the appropriate size of neighborhood in our model.</a:t>
            </a:r>
            <a:br>
              <a:rPr kumimoji="1" lang="en-US" altLang="ja-JP" dirty="0"/>
            </a:br>
            <a:r>
              <a:rPr kumimoji="1" lang="en-US" altLang="ja-JP" dirty="0"/>
              <a:t>That’s all for my presentation </a:t>
            </a:r>
            <a:br>
              <a:rPr kumimoji="1" lang="en-US" altLang="ja-JP" dirty="0"/>
            </a:br>
            <a:r>
              <a:rPr kumimoji="1" lang="en-US" altLang="ja-JP" dirty="0"/>
              <a:t>Thank you for your attention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183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" altLang="ja-JP" sz="3200" dirty="0"/>
                  <a:t>Now, let me touch on the Dataset and formulation of map-matching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We use real GPS data in Japan, which is obtained for e</a:t>
                </a:r>
                <a:r>
                  <a:rPr kumimoji="1" lang="en" altLang="ja-JP" sz="3200" b="1" dirty="0"/>
                  <a:t>v</a:t>
                </a:r>
                <a:r>
                  <a:rPr kumimoji="1" lang="en" altLang="ja-JP" sz="3200" dirty="0"/>
                  <a:t>ery 200m or 45 degree change in direction shown in the figure.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Formulation of map-matching is as follows.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Inputs</a:t>
                </a:r>
                <a:r>
                  <a:rPr kumimoji="1" lang="en" altLang="ja-JP" sz="3200" baseline="0" dirty="0"/>
                  <a:t> are</a:t>
                </a:r>
                <a:r>
                  <a:rPr kumimoji="1" lang="en" altLang="ja-JP" sz="3200" dirty="0"/>
                  <a:t> time-series GPS data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" altLang="ja-JP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" altLang="ja-JP" sz="3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" altLang="ja-JP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" altLang="ja-JP" sz="3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" altLang="ja-JP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" altLang="ja-JP" sz="3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" altLang="ja-JP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" altLang="ja-JP" sz="3200" dirty="0"/>
                  <a:t> and a directed road network graph G whose set of intersections and road segments are denoted by </a:t>
                </a:r>
                <a14:m>
                  <m:oMath xmlns:m="http://schemas.openxmlformats.org/officeDocument/2006/math">
                    <m:r>
                      <a:rPr kumimoji="1" lang="en" altLang="ja-JP" sz="3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" altLang="ja-JP" sz="3200" dirty="0"/>
                  <a:t> and</a:t>
                </a:r>
                <a:r>
                  <a:rPr kumimoji="1" lang="en" altLang="ja-JP" sz="3200" baseline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1" baseline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" altLang="ja-JP" sz="3200" dirty="0"/>
                  <a:t>, respectively.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Output is a map</a:t>
                </a:r>
                <a:r>
                  <a:rPr kumimoji="1" lang="en" altLang="ja-JP" sz="3200" baseline="0" dirty="0"/>
                  <a:t> matching path </a:t>
                </a:r>
                <a14:m>
                  <m:oMath xmlns:m="http://schemas.openxmlformats.org/officeDocument/2006/math">
                    <m:r>
                      <a:rPr kumimoji="1" lang="en" altLang="ja-JP" sz="3200" i="1" baseline="0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" altLang="ja-JP" sz="3200" dirty="0"/>
                  <a:t>, which is a sequence</a:t>
                </a:r>
                <a:r>
                  <a:rPr kumimoji="1" lang="en" altLang="ja-JP" sz="3200" baseline="0" dirty="0"/>
                  <a:t> of road segment.</a:t>
                </a:r>
                <a:r>
                  <a:rPr kumimoji="1" lang="en" altLang="ja-JP" sz="3200" dirty="0"/>
                  <a:t> </a:t>
                </a:r>
                <a:br>
                  <a:rPr kumimoji="1" lang="en" altLang="ja-JP" sz="3200" dirty="0"/>
                </a:b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" altLang="ja-JP" sz="3200" dirty="0"/>
                  <a:t>Now, let me touch on the Dataset and formulation of map-matching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We use real GPS data in Japan, which is obtained for e</a:t>
                </a:r>
                <a:r>
                  <a:rPr kumimoji="1" lang="en" altLang="ja-JP" sz="3200" b="1" dirty="0"/>
                  <a:t>v</a:t>
                </a:r>
                <a:r>
                  <a:rPr kumimoji="1" lang="en" altLang="ja-JP" sz="3200" dirty="0"/>
                  <a:t>ery 200m or 45 degree change in direction shown in the figure.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Formulation of map-matching is as follows.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Inputs</a:t>
                </a:r>
                <a:r>
                  <a:rPr kumimoji="1" lang="en" altLang="ja-JP" sz="3200" baseline="0" dirty="0"/>
                  <a:t> are</a:t>
                </a:r>
                <a:r>
                  <a:rPr kumimoji="1" lang="en" altLang="ja-JP" sz="3200" dirty="0"/>
                  <a:t> time-series GPS data from </a:t>
                </a:r>
                <a:r>
                  <a:rPr kumimoji="1" lang="en" altLang="ja-JP" sz="3200" i="0" dirty="0">
                    <a:latin typeface="Cambria Math" panose="02040503050406030204" pitchFamily="18" charset="0"/>
                  </a:rPr>
                  <a:t>𝑝_1</a:t>
                </a:r>
                <a:r>
                  <a:rPr kumimoji="1" lang="en" altLang="ja-JP" sz="3200" dirty="0"/>
                  <a:t> to </a:t>
                </a:r>
                <a:r>
                  <a:rPr kumimoji="1" lang="en" altLang="ja-JP" sz="3200" i="0" dirty="0">
                    <a:latin typeface="Cambria Math" panose="02040503050406030204" pitchFamily="18" charset="0"/>
                  </a:rPr>
                  <a:t>𝑝_𝑛</a:t>
                </a:r>
                <a:r>
                  <a:rPr kumimoji="1" lang="en" altLang="ja-JP" sz="3200" dirty="0"/>
                  <a:t> and a directed road network graph G whose set of intersections and road segments are denoted by </a:t>
                </a:r>
                <a:r>
                  <a:rPr kumimoji="1" lang="en" altLang="ja-JP" sz="3200" i="0" dirty="0">
                    <a:latin typeface="Cambria Math" panose="02040503050406030204" pitchFamily="18" charset="0"/>
                  </a:rPr>
                  <a:t>𝑉</a:t>
                </a:r>
                <a:r>
                  <a:rPr kumimoji="1" lang="en" altLang="ja-JP" sz="3200" dirty="0"/>
                  <a:t> and</a:t>
                </a:r>
                <a:r>
                  <a:rPr kumimoji="1" lang="en" altLang="ja-JP" sz="3200" baseline="0" dirty="0"/>
                  <a:t> </a:t>
                </a:r>
                <a:r>
                  <a:rPr kumimoji="1" lang="en-US" altLang="ja-JP" sz="3200" b="0" i="0" baseline="0">
                    <a:latin typeface="Cambria Math" panose="02040503050406030204" pitchFamily="18" charset="0"/>
                  </a:rPr>
                  <a:t>𝐴</a:t>
                </a:r>
                <a:r>
                  <a:rPr kumimoji="1" lang="en" altLang="ja-JP" sz="3200" dirty="0"/>
                  <a:t>, respectively.</a:t>
                </a:r>
                <a:br>
                  <a:rPr kumimoji="1" lang="en" altLang="ja-JP" sz="3200" dirty="0"/>
                </a:br>
                <a:r>
                  <a:rPr kumimoji="1" lang="en" altLang="ja-JP" sz="3200" dirty="0"/>
                  <a:t>Output is a map</a:t>
                </a:r>
                <a:r>
                  <a:rPr kumimoji="1" lang="en" altLang="ja-JP" sz="3200" baseline="0" dirty="0"/>
                  <a:t> matching path </a:t>
                </a:r>
                <a:r>
                  <a:rPr kumimoji="1" lang="en" altLang="ja-JP" sz="3200" i="0" baseline="0" dirty="0">
                    <a:latin typeface="Cambria Math" panose="02040503050406030204" pitchFamily="18" charset="0"/>
                  </a:rPr>
                  <a:t>𝑄</a:t>
                </a:r>
                <a:r>
                  <a:rPr kumimoji="1" lang="en" altLang="ja-JP" sz="3200" dirty="0"/>
                  <a:t>, which is a sequence</a:t>
                </a:r>
                <a:r>
                  <a:rPr kumimoji="1" lang="en" altLang="ja-JP" sz="3200" baseline="0" dirty="0"/>
                  <a:t> of road segment.</a:t>
                </a:r>
                <a:r>
                  <a:rPr kumimoji="1" lang="en" altLang="ja-JP" sz="3200" dirty="0"/>
                  <a:t> </a:t>
                </a:r>
                <a:br>
                  <a:rPr kumimoji="1" lang="en" altLang="ja-JP" sz="3200" dirty="0"/>
                </a:br>
                <a:br>
                  <a:rPr kumimoji="1" lang="en" altLang="ja-JP" dirty="0"/>
                </a:br>
                <a:r>
                  <a:rPr kumimoji="1" lang="en" altLang="ja-JP" dirty="0"/>
                  <a:t>Map Matching Path</a:t>
                </a:r>
                <a:br>
                  <a:rPr kumimoji="1" lang="en" altLang="ja-JP" dirty="0"/>
                </a:br>
                <a:r>
                  <a:rPr kumimoji="1" lang="en" altLang="ja-JP" dirty="0"/>
                  <a:t>https://</a:t>
                </a:r>
                <a:r>
                  <a:rPr kumimoji="1" lang="en" altLang="ja-JP" dirty="0" err="1"/>
                  <a:t>exascale.info</a:t>
                </a:r>
                <a:r>
                  <a:rPr kumimoji="1" lang="en" altLang="ja-JP" dirty="0"/>
                  <a:t>/assets/pdf/rappos2018sigspatial.pdf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048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lets move on to the related work.</a:t>
            </a:r>
            <a:br>
              <a:rPr kumimoji="1" lang="en-US" altLang="ja-JP" dirty="0"/>
            </a:br>
            <a:r>
              <a:rPr kumimoji="1" lang="en-US" altLang="ja-JP" dirty="0"/>
              <a:t>Previous work has explored a global matching algorithm based on a weak Fréchet distance, </a:t>
            </a:r>
            <a:br>
              <a:rPr kumimoji="1" lang="en-US" altLang="ja-JP" dirty="0"/>
            </a:br>
            <a:r>
              <a:rPr kumimoji="1" lang="en-US" altLang="ja-JP" dirty="0"/>
              <a:t>which is used to measure the similarity between given two curves.</a:t>
            </a:r>
          </a:p>
          <a:p>
            <a:r>
              <a:rPr kumimoji="1" lang="en-US" altLang="ja-JP" dirty="0"/>
              <a:t>A common </a:t>
            </a: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 of the Fréchet distance is as follows: </a:t>
            </a:r>
            <a:b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a person is walking with a dog. </a:t>
            </a:r>
            <a:b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person is walking on the one black curve and the dog on the blue one, </a:t>
            </a:r>
            <a:b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person is holding the dog at a leash. </a:t>
            </a:r>
            <a:endParaRPr lang="en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are allowed to control their speeds and allowed to go backwards.</a:t>
            </a:r>
            <a:b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Fréchet distance is the minimum length of the leash to take the dog for a walk.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 the map-matching, the previous work devices the algorithm to calculate the matching path</a:t>
            </a:r>
            <a:b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minimizes the weak Fréchet distance for the given GPS trajectory.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it is fairly accurate, but it has a </a:t>
            </a:r>
            <a:r>
              <a:rPr lang="en" altLang="ja-JP" sz="16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computation time</a:t>
            </a: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altLang="ja-JP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kumimoji="1" lang="en-US" altLang="ja-JP" dirty="0"/>
              <a:t>we need to complete the map-matching process quickly because a lot of GPS data are gathered from many </a:t>
            </a:r>
            <a:r>
              <a:rPr kumimoji="1" lang="en-US" altLang="ja-JP" b="1" dirty="0"/>
              <a:t>v</a:t>
            </a:r>
            <a:r>
              <a:rPr kumimoji="1" lang="en-US" altLang="ja-JP" dirty="0"/>
              <a:t>ehicles.</a:t>
            </a:r>
            <a:br>
              <a:rPr kumimoji="1" lang="en-US" altLang="ja-JP" dirty="0"/>
            </a:br>
            <a:r>
              <a:rPr kumimoji="1" lang="en-US" altLang="ja-JP" dirty="0"/>
              <a:t>Therefore we propose a fast and accurate algorithm.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Fréchet(</a:t>
            </a:r>
            <a:r>
              <a:rPr kumimoji="1" lang="ja-JP" altLang="en-US"/>
              <a:t>フレシェット</a:t>
            </a:r>
            <a:r>
              <a:rPr kumimoji="1" lang="en-US" altLang="ja-JP" dirty="0"/>
              <a:t>)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208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Our algorithm is well-balanced with respect to accuracy and speed,</a:t>
            </a:r>
          </a:p>
          <a:p>
            <a:r>
              <a:rPr kumimoji="1" lang="en-US" altLang="ja-JP" dirty="0"/>
              <a:t>and robust against partial GPS errors and division of edges</a:t>
            </a:r>
            <a:br>
              <a:rPr kumimoji="1" lang="en-US" altLang="ja-JP" dirty="0"/>
            </a:br>
            <a:r>
              <a:rPr kumimoji="1" lang="en-US" altLang="ja-JP" dirty="0"/>
              <a:t>This figure explains the influence of partial GPS errors.</a:t>
            </a:r>
            <a:br>
              <a:rPr kumimoji="1" lang="en-US" altLang="ja-JP" dirty="0"/>
            </a:br>
            <a:r>
              <a:rPr kumimoji="1" lang="en-US" altLang="ja-JP" dirty="0"/>
              <a:t>Suppose the car travels from the left side to the right side through the lower road, and GPS errors are large at time step 1 and 2.</a:t>
            </a:r>
            <a:br>
              <a:rPr kumimoji="1" lang="en-US" altLang="ja-JP" dirty="0"/>
            </a:br>
            <a:r>
              <a:rPr kumimoji="1" lang="en-US" altLang="ja-JP" dirty="0"/>
              <a:t>If we are influenced these errors, we obtain an incorrect matching path shown in upper right figure.</a:t>
            </a:r>
            <a:br>
              <a:rPr kumimoji="1" lang="en-US" altLang="ja-JP" dirty="0"/>
            </a:br>
            <a:r>
              <a:rPr kumimoji="1" lang="en-US" altLang="ja-JP" dirty="0"/>
              <a:t>On the other hand, if we obtain the pa</a:t>
            </a:r>
            <a:r>
              <a:rPr kumimoji="1" lang="en-US" altLang="ja-JP" b="1" dirty="0"/>
              <a:t>th</a:t>
            </a:r>
            <a:r>
              <a:rPr kumimoji="1" lang="en-US" altLang="ja-JP" dirty="0"/>
              <a:t> similar to the GPS trajectory as a whole, </a:t>
            </a:r>
            <a:br>
              <a:rPr kumimoji="1" lang="en-US" altLang="ja-JP" dirty="0"/>
            </a:br>
            <a:r>
              <a:rPr kumimoji="1" lang="en-US" altLang="ja-JP" dirty="0"/>
              <a:t>The path is a probably correct one shown in lower right figure.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Title-&gt;Contents-&gt; Definition of Map-Matching -&gt; Dataset/Formulation -&gt; Motivation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521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let's move on to the proposed algorithm.</a:t>
            </a:r>
            <a:br>
              <a:rPr kumimoji="1" lang="en-US" altLang="ja-JP" dirty="0"/>
            </a:br>
            <a:r>
              <a:rPr kumimoji="1" lang="en-US" altLang="ja-JP" dirty="0"/>
              <a:t>There are three procedures of the algorithm.</a:t>
            </a:r>
            <a:br>
              <a:rPr kumimoji="1" lang="en-US" altLang="ja-JP" dirty="0"/>
            </a:br>
            <a:r>
              <a:rPr kumimoji="1" lang="en-US" altLang="ja-JP" dirty="0"/>
              <a:t>First, for each GPS data, we search for potential edges where a could run on, </a:t>
            </a:r>
            <a:br>
              <a:rPr kumimoji="1" lang="en-US" altLang="ja-JP" dirty="0"/>
            </a:br>
            <a:r>
              <a:rPr kumimoji="1" lang="en-US" altLang="ja-JP" dirty="0"/>
              <a:t>and this process is accelerated by utilizing fractional cascading.</a:t>
            </a:r>
            <a:br>
              <a:rPr kumimoji="1" lang="en-US" altLang="ja-JP" dirty="0"/>
            </a:br>
            <a:r>
              <a:rPr kumimoji="1" lang="en-US" altLang="ja-JP" dirty="0"/>
              <a:t>Second, we construct time-expanded graph.</a:t>
            </a:r>
            <a:br>
              <a:rPr kumimoji="1" lang="en-US" altLang="ja-JP" dirty="0"/>
            </a:br>
            <a:r>
              <a:rPr kumimoji="1" lang="en-US" altLang="ja-JP" dirty="0"/>
              <a:t>Finally, we solve a shortest path on the time expanded graph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01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Now I’ll elaborate on construction of time-expanded graph.</a:t>
                </a: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be time-series GPS data where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represents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a time step.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baseline="0" dirty="0">
                    <a:latin typeface="+mn-ea"/>
                    <a:ea typeface="+mn-ea"/>
                  </a:rPr>
                  <a:t> is the 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baseline="0" dirty="0">
                    <a:latin typeface="+mn-ea"/>
                    <a:ea typeface="+mn-ea"/>
                  </a:rPr>
                  <a:t> , and in our research, it is the set of nodes in a square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baseline="0" dirty="0">
                    <a:latin typeface="+mn-ea"/>
                    <a:ea typeface="+mn-ea"/>
                  </a:rPr>
                  <a:t>.</a:t>
                </a:r>
              </a:p>
              <a:p>
                <a:r>
                  <a:rPr kumimoji="1" lang="en-US" altLang="ja-JP" b="0" baseline="0" dirty="0">
                    <a:latin typeface="+mn-ea"/>
                    <a:ea typeface="+mn-ea"/>
                  </a:rPr>
                  <a:t>For example, the 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b="0" baseline="0" dirty="0">
                    <a:latin typeface="+mn-ea"/>
                    <a:ea typeface="+mn-ea"/>
                  </a:rPr>
                  <a:t> are two blue nodes, </a:t>
                </a:r>
                <a:br>
                  <a:rPr kumimoji="1" lang="en-US" altLang="ja-JP" b="0" baseline="0" dirty="0">
                    <a:latin typeface="+mn-ea"/>
                    <a:ea typeface="+mn-ea"/>
                  </a:rPr>
                </a:br>
                <a:r>
                  <a:rPr kumimoji="1" lang="en-US" altLang="ja-JP" b="0" baseline="0" dirty="0">
                    <a:latin typeface="+mn-ea"/>
                    <a:ea typeface="+mn-ea"/>
                  </a:rPr>
                  <a:t>and the neighborhood node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b="0" baseline="0" dirty="0">
                    <a:latin typeface="+mn-ea"/>
                    <a:ea typeface="+mn-ea"/>
                  </a:rPr>
                  <a:t> is a green node.</a:t>
                </a:r>
              </a:p>
              <a:p>
                <a:endParaRPr kumimoji="1" lang="en-US" altLang="ja-JP" b="0" baseline="0" dirty="0">
                  <a:latin typeface="+mn-ea"/>
                  <a:ea typeface="+mn-ea"/>
                </a:endParaRP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 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Now I’ll elaborate on construction of time-expanded graph.</a:t>
                </a: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Let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𝑝_𝑖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be time-series GPS data where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represents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a time step.</a:t>
                </a:r>
              </a:p>
              <a:p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𝑁_𝑖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is the neighborhood nodes of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𝑝_𝑖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, and in our research, it is the set of nodes in a square centered at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𝑝_𝑖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.</a:t>
                </a:r>
              </a:p>
              <a:p>
                <a:r>
                  <a:rPr kumimoji="1" lang="en-US" altLang="ja-JP" b="0" baseline="0" dirty="0">
                    <a:latin typeface="+mn-ea"/>
                    <a:ea typeface="+mn-ea"/>
                  </a:rPr>
                  <a:t>For example, the neighborhood nodes of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𝑝_1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are two blue nodes, </a:t>
                </a:r>
                <a:br>
                  <a:rPr kumimoji="1" lang="en-US" altLang="ja-JP" b="0" baseline="0" dirty="0">
                    <a:latin typeface="+mn-ea"/>
                    <a:ea typeface="+mn-ea"/>
                  </a:rPr>
                </a:br>
                <a:r>
                  <a:rPr kumimoji="1" lang="en-US" altLang="ja-JP" b="0" baseline="0" dirty="0">
                    <a:latin typeface="+mn-ea"/>
                    <a:ea typeface="+mn-ea"/>
                  </a:rPr>
                  <a:t>and the neighborhood node of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𝑝_3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is green node.</a:t>
                </a:r>
              </a:p>
              <a:p>
                <a:endParaRPr kumimoji="1" lang="en-US" altLang="ja-JP" b="0" baseline="0" dirty="0">
                  <a:latin typeface="+mn-ea"/>
                  <a:ea typeface="+mn-ea"/>
                </a:endParaRP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 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09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For each time step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, we also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baseline="0" dirty="0">
                    <a:latin typeface="+mn-ea"/>
                    <a:ea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baseline="0" dirty="0" smtClean="0"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baseline="0" dirty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which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are potential edges and nodes where the car could pass through at time step </a:t>
                </a:r>
                <a14:m>
                  <m:oMath xmlns:m="http://schemas.openxmlformats.org/officeDocument/2006/math">
                    <m:r>
                      <a:rPr kumimoji="1" lang="en-US" altLang="ja-JP" b="0" i="1" baseline="0" dirty="0" smtClean="0"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.</a:t>
                </a: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is the set of edges whose tail or head is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included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, </a:t>
                </a: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is the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set of nodes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>
                    <a:latin typeface="+mn-ea"/>
                    <a:ea typeface="+mn-ea"/>
                  </a:rPr>
                  <a:t>For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instance,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+mn-ea"/>
                    <a:ea typeface="+mn-ea"/>
                  </a:rPr>
                  <a:t> are represented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by 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blue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nodes and edges, respectively.</a:t>
                </a:r>
                <a:br>
                  <a:rPr kumimoji="1" lang="en-US" altLang="ja-JP" b="0" baseline="0" dirty="0">
                    <a:latin typeface="+mn-ea"/>
                    <a:ea typeface="+mn-ea"/>
                  </a:rPr>
                </a:br>
                <a:br>
                  <a:rPr kumimoji="1" lang="en-US" altLang="ja-JP" b="0" dirty="0">
                    <a:latin typeface="+mn-ea"/>
                    <a:ea typeface="+mn-ea"/>
                  </a:rPr>
                </a:br>
                <a:endParaRPr kumimoji="1" lang="en-US" altLang="ja-JP" b="0" dirty="0">
                  <a:latin typeface="+mn-ea"/>
                  <a:ea typeface="+mn-ea"/>
                </a:endParaRPr>
              </a:p>
              <a:p>
                <a:br>
                  <a:rPr kumimoji="1" lang="en-US" altLang="ja-JP" b="0" dirty="0">
                    <a:latin typeface="+mn-ea"/>
                    <a:ea typeface="+mn-ea"/>
                  </a:rPr>
                </a:b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>
                    <a:latin typeface="+mn-ea"/>
                    <a:ea typeface="+mn-ea"/>
                  </a:rPr>
                  <a:t>For each time step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, we also define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𝐸_𝑖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and </a:t>
                </a:r>
                <a:r>
                  <a:rPr kumimoji="1" lang="en-US" altLang="ja-JP" b="0" i="0" baseline="0" dirty="0">
                    <a:latin typeface="Cambria Math" panose="02040503050406030204" pitchFamily="18" charset="0"/>
                    <a:ea typeface="+mn-ea"/>
                  </a:rPr>
                  <a:t>𝑉_𝑖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which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are potential edges and nodes </a:t>
                </a:r>
                <a:br>
                  <a:rPr kumimoji="1" lang="en-US" altLang="ja-JP" b="0" baseline="0" dirty="0">
                    <a:latin typeface="+mn-ea"/>
                    <a:ea typeface="+mn-ea"/>
                  </a:rPr>
                </a:br>
                <a:r>
                  <a:rPr kumimoji="1" lang="en-US" altLang="ja-JP" b="0" baseline="0" dirty="0">
                    <a:latin typeface="+mn-ea"/>
                    <a:ea typeface="+mn-ea"/>
                  </a:rPr>
                  <a:t>where the car could pass through at time step </a:t>
                </a:r>
                <a:r>
                  <a:rPr kumimoji="1" lang="en-US" altLang="ja-JP" b="0" i="0" baseline="0" dirty="0">
                    <a:latin typeface="Cambria Math" panose="02040503050406030204" pitchFamily="18" charset="0"/>
                    <a:ea typeface="+mn-ea"/>
                  </a:rPr>
                  <a:t>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.</a:t>
                </a: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Formally, </a:t>
                </a:r>
                <a:r>
                  <a:rPr kumimoji="1" lang="en-US" altLang="ja-JP" b="0" i="0" dirty="0">
                    <a:latin typeface="Cambria Math" panose="02040503050406030204" pitchFamily="18" charset="0"/>
                    <a:ea typeface="+mn-ea"/>
                  </a:rPr>
                  <a:t>𝐸_𝑖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is the set of edges whose tail or head is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included in </a:t>
                </a:r>
                <a:r>
                  <a:rPr kumimoji="1" lang="en-US" altLang="ja-JP" b="0" i="0" baseline="0">
                    <a:latin typeface="Cambria Math" panose="02040503050406030204" pitchFamily="18" charset="0"/>
                    <a:ea typeface="+mn-ea"/>
                  </a:rPr>
                  <a:t>𝑁_𝑖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, </a:t>
                </a:r>
              </a:p>
              <a:p>
                <a:r>
                  <a:rPr kumimoji="1" lang="en-US" altLang="ja-JP" b="0" dirty="0">
                    <a:latin typeface="+mn-ea"/>
                    <a:ea typeface="+mn-ea"/>
                  </a:rPr>
                  <a:t>and </a:t>
                </a:r>
                <a:r>
                  <a:rPr kumimoji="1" lang="en-US" altLang="ja-JP" b="0" i="0">
                    <a:latin typeface="Cambria Math" panose="02040503050406030204" pitchFamily="18" charset="0"/>
                    <a:ea typeface="+mn-ea"/>
                  </a:rPr>
                  <a:t>𝑉_𝑖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is the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set of nodes induced by </a:t>
                </a:r>
                <a:r>
                  <a:rPr kumimoji="1" lang="en-US" altLang="ja-JP" b="0" i="0" baseline="0">
                    <a:latin typeface="Cambria Math" panose="02040503050406030204" pitchFamily="18" charset="0"/>
                    <a:ea typeface="+mn-ea"/>
                  </a:rPr>
                  <a:t>𝐸_𝑖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.</a:t>
                </a: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>
                    <a:latin typeface="+mn-ea"/>
                    <a:ea typeface="+mn-ea"/>
                  </a:rPr>
                  <a:t>For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instance, </a:t>
                </a:r>
                <a:r>
                  <a:rPr kumimoji="1" lang="en-US" altLang="ja-JP" b="0" i="0" baseline="0">
                    <a:latin typeface="Cambria Math" panose="02040503050406030204" pitchFamily="18" charset="0"/>
                    <a:ea typeface="+mn-ea"/>
                  </a:rPr>
                  <a:t>𝑉_1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and </a:t>
                </a:r>
                <a:r>
                  <a:rPr kumimoji="1" lang="en-US" altLang="ja-JP" b="0" i="0">
                    <a:latin typeface="Cambria Math" panose="02040503050406030204" pitchFamily="18" charset="0"/>
                    <a:ea typeface="+mn-ea"/>
                  </a:rPr>
                  <a:t>𝐸_1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 are represented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by </a:t>
                </a:r>
                <a:r>
                  <a:rPr kumimoji="1" lang="en-US" altLang="ja-JP" b="0" dirty="0">
                    <a:latin typeface="+mn-ea"/>
                    <a:ea typeface="+mn-ea"/>
                  </a:rPr>
                  <a:t>blue</a:t>
                </a:r>
                <a:r>
                  <a:rPr kumimoji="1" lang="en-US" altLang="ja-JP" b="0" baseline="0" dirty="0">
                    <a:latin typeface="+mn-ea"/>
                    <a:ea typeface="+mn-ea"/>
                  </a:rPr>
                  <a:t> nodes and edges, respectively.</a:t>
                </a:r>
                <a:br>
                  <a:rPr kumimoji="1" lang="en-US" altLang="ja-JP" b="0" baseline="0" dirty="0">
                    <a:latin typeface="+mn-ea"/>
                    <a:ea typeface="+mn-ea"/>
                  </a:rPr>
                </a:br>
                <a:br>
                  <a:rPr kumimoji="1" lang="en-US" altLang="ja-JP" b="0" dirty="0">
                    <a:latin typeface="+mn-ea"/>
                    <a:ea typeface="+mn-ea"/>
                  </a:rPr>
                </a:br>
                <a:endParaRPr kumimoji="1" lang="en-US" altLang="ja-JP" b="0" dirty="0">
                  <a:latin typeface="+mn-ea"/>
                  <a:ea typeface="+mn-ea"/>
                </a:endParaRPr>
              </a:p>
              <a:p>
                <a:br>
                  <a:rPr kumimoji="1" lang="en-US" altLang="ja-JP" b="0" dirty="0">
                    <a:latin typeface="+mn-ea"/>
                    <a:ea typeface="+mn-ea"/>
                  </a:rPr>
                </a:br>
                <a:br>
                  <a:rPr kumimoji="1" lang="en-US" altLang="ja-JP" b="0" dirty="0">
                    <a:latin typeface="+mn-ea"/>
                    <a:ea typeface="+mn-ea"/>
                  </a:rPr>
                </a:br>
                <a:r>
                  <a:rPr kumimoji="1" lang="en-US" altLang="ja-JP" b="0" dirty="0"/>
                  <a:t> 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ja-JP" smtClean="0"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883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ja-JP" altLang="en-US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6DB8E461-CD0C-3C45-8B09-665E492E346D}" type="datetime1">
              <a:rPr lang="ja-JP" altLang="en-US" smtClean="0"/>
              <a:t>2019/4/1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554D-9BF7-174A-AAB5-0E280CBA17B3}" type="datetime1">
              <a:rPr lang="ja-JP" altLang="en-US" smtClean="0"/>
              <a:t>2019/4/1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45400" y="0"/>
            <a:ext cx="1371600" cy="365125"/>
          </a:xfrm>
        </p:spPr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B0CF-7785-C445-985A-B2FBF6FCF55D}" type="datetime1">
              <a:rPr lang="ja-JP" altLang="en-US" smtClean="0"/>
              <a:t>2019/4/1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0"/>
            <a:ext cx="1371600" cy="365125"/>
          </a:xfrm>
        </p:spPr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00E-E9AB-5542-AA5E-40B2E2772C35}" type="datetime1">
              <a:rPr lang="ja-JP" altLang="en-US" smtClean="0"/>
              <a:t>2019/4/1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BAD6-B114-CB48-AB27-103986FF58C3}" type="datetime1">
              <a:rPr lang="ja-JP" altLang="en-US" smtClean="0"/>
              <a:t>2019/4/1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0"/>
            <a:ext cx="1371600" cy="365125"/>
          </a:xfrm>
        </p:spPr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ja-JP" altLang="en-US"/>
              <a:t>アイコンをクリックして図を追加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73E0-F49D-FB4B-B1D4-018BBBBCC872}" type="datetime1">
              <a:rPr lang="ja-JP" altLang="en-US" smtClean="0"/>
              <a:t>2019/4/1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0"/>
            <a:ext cx="1371600" cy="365125"/>
          </a:xfrm>
        </p:spPr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>
            <a:normAutofit/>
          </a:bodyPr>
          <a:lstStyle>
            <a:lvl1pPr>
              <a:defRPr sz="2400"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>
            <a:normAutofit/>
          </a:bodyPr>
          <a:lstStyle>
            <a:lvl1pPr>
              <a:defRPr sz="2400"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9A4F-A87E-A94C-8532-B5CCE797C6FE}" type="datetime1">
              <a:rPr lang="ja-JP" altLang="en-US" smtClean="0"/>
              <a:t>2019/4/1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F0B-F67A-884F-903A-EC9015AA8400}" type="datetime1">
              <a:rPr lang="ja-JP" altLang="en-US" smtClean="0"/>
              <a:t>2019/4/1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ja-JP" altLang="en-US"/>
              <a:t>マスター タイトルの書式設定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7226-8ADB-0149-9439-BA70253C9B07}" type="datetime1">
              <a:rPr lang="ja-JP" altLang="en-US" smtClean="0"/>
              <a:t>2019/4/1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45400" y="0"/>
            <a:ext cx="1371600" cy="365125"/>
          </a:xfrm>
        </p:spPr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F7E-6821-3548-93E6-FE856287C65F}" type="datetime1">
              <a:rPr lang="ja-JP" altLang="en-US" smtClean="0"/>
              <a:t>2019/4/1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45400" y="0"/>
            <a:ext cx="13716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0FF54DE5-C571-48E8-A5BC-B369434E2F4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8675" y="6356352"/>
            <a:ext cx="1372169" cy="365125"/>
          </a:xfrm>
        </p:spPr>
        <p:txBody>
          <a:bodyPr/>
          <a:lstStyle/>
          <a:p>
            <a:fld id="{07AB7358-6480-384D-B23E-528136A7149A}" type="datetime1">
              <a:rPr lang="ja-JP" altLang="en-US" smtClean="0"/>
              <a:t>2019/4/1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0844" y="6356350"/>
            <a:ext cx="4742312" cy="365126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45400" y="-9524"/>
            <a:ext cx="1371600" cy="365125"/>
          </a:xfrm>
        </p:spPr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D6BDF85-0D78-AA42-96B2-AB23143994B3}" type="datetime1">
              <a:rPr lang="ja-JP" altLang="en-US" smtClean="0"/>
              <a:t>2019/4/1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400" y="0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6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kumimoji="1"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1.emf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40.png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4.emf"/><Relationship Id="rId5" Type="http://schemas.openxmlformats.org/officeDocument/2006/relationships/image" Target="../media/image240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2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4.emf"/><Relationship Id="rId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4.emf"/><Relationship Id="rId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image" Target="../media/image12.emf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0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9.png"/><Relationship Id="rId18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4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94.png"/><Relationship Id="rId18" Type="http://schemas.openxmlformats.org/officeDocument/2006/relationships/image" Target="../media/image100.png"/><Relationship Id="rId3" Type="http://schemas.openxmlformats.org/officeDocument/2006/relationships/image" Target="../media/image84.png"/><Relationship Id="rId7" Type="http://schemas.openxmlformats.org/officeDocument/2006/relationships/image" Target="../media/image15.emf"/><Relationship Id="rId12" Type="http://schemas.openxmlformats.org/officeDocument/2006/relationships/image" Target="../media/image93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7.png"/><Relationship Id="rId10" Type="http://schemas.openxmlformats.org/officeDocument/2006/relationships/image" Target="../media/image18.emf"/><Relationship Id="rId19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image" Target="../media/image17.emf"/><Relationship Id="rId1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21.emf"/><Relationship Id="rId5" Type="http://schemas.openxmlformats.org/officeDocument/2006/relationships/image" Target="../media/image53.png"/><Relationship Id="rId10" Type="http://schemas.openxmlformats.org/officeDocument/2006/relationships/image" Target="../media/image20.emf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1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7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4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92F49D-B6B1-BA4E-947B-FC74A175F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3" y="2193990"/>
            <a:ext cx="7572375" cy="2219691"/>
          </a:xfrm>
        </p:spPr>
        <p:txBody>
          <a:bodyPr>
            <a:normAutofit/>
          </a:bodyPr>
          <a:lstStyle/>
          <a:p>
            <a:r>
              <a:rPr lang="en-US" altLang="ja-JP" cap="none" dirty="0"/>
              <a:t>Map-Matching using </a:t>
            </a:r>
            <a:br>
              <a:rPr lang="en-US" altLang="ja-JP" cap="none" dirty="0"/>
            </a:br>
            <a:r>
              <a:rPr lang="en-US" altLang="ja-JP" cap="none" dirty="0"/>
              <a:t>Shortest Path Algorithms </a:t>
            </a:r>
            <a:br>
              <a:rPr lang="en-US" altLang="ja-JP" cap="none" dirty="0"/>
            </a:br>
            <a:r>
              <a:rPr lang="en-US" altLang="ja-JP" cap="none" dirty="0"/>
              <a:t>on Time-Expanded Graph</a:t>
            </a:r>
            <a:endParaRPr kumimoji="1" lang="ja-JP" altLang="en-US" cap="none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548198-7449-FE4D-8ACD-346017850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3" y="4238516"/>
            <a:ext cx="7572376" cy="596243"/>
          </a:xfrm>
        </p:spPr>
        <p:txBody>
          <a:bodyPr/>
          <a:lstStyle/>
          <a:p>
            <a:pPr algn="ctr"/>
            <a:r>
              <a:rPr lang="en-US" altLang="ja-JP" dirty="0"/>
              <a:t>Akira Tanaka</a:t>
            </a:r>
            <a:r>
              <a:rPr lang="en-US" altLang="ja-JP" baseline="30000" dirty="0"/>
              <a:t>1</a:t>
            </a:r>
            <a:r>
              <a:rPr lang="en-US" altLang="ja-JP" dirty="0"/>
              <a:t>, Shota Osafune</a:t>
            </a:r>
            <a:r>
              <a:rPr lang="en-US" altLang="ja-JP" baseline="30000" dirty="0"/>
              <a:t>1</a:t>
            </a:r>
            <a:r>
              <a:rPr lang="en-US" altLang="ja-JP" dirty="0"/>
              <a:t>, Nozomi Hata</a:t>
            </a:r>
            <a:r>
              <a:rPr lang="en-US" altLang="ja-JP" baseline="30000" dirty="0"/>
              <a:t>1</a:t>
            </a:r>
            <a:r>
              <a:rPr lang="en-US" altLang="ja-JP" dirty="0"/>
              <a:t>, Takashi Nakayama</a:t>
            </a:r>
            <a:r>
              <a:rPr lang="en-US" altLang="ja-JP" baseline="30000" dirty="0"/>
              <a:t>1</a:t>
            </a:r>
            <a:r>
              <a:rPr lang="en-US" altLang="ja-JP" dirty="0"/>
              <a:t>, Nariaki Tateiwa</a:t>
            </a:r>
            <a:r>
              <a:rPr lang="en-US" altLang="ja-JP" baseline="30000" dirty="0"/>
              <a:t>1</a:t>
            </a:r>
            <a:r>
              <a:rPr lang="en-US" altLang="ja-JP" dirty="0"/>
              <a:t>, Akihiro Yoshida</a:t>
            </a:r>
            <a:r>
              <a:rPr lang="en-US" altLang="ja-JP" baseline="30000" dirty="0"/>
              <a:t>1</a:t>
            </a:r>
            <a:r>
              <a:rPr lang="en-US" altLang="ja-JP" dirty="0"/>
              <a:t> and </a:t>
            </a:r>
            <a:r>
              <a:rPr lang="en-US" altLang="ja-JP" dirty="0" err="1"/>
              <a:t>Katsuki</a:t>
            </a:r>
            <a:r>
              <a:rPr lang="en-US" altLang="ja-JP" dirty="0"/>
              <a:t> Fujisawa</a:t>
            </a:r>
            <a:r>
              <a:rPr lang="en-US" altLang="ja-JP" baseline="30000" dirty="0"/>
              <a:t>2,3</a:t>
            </a: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5AA65D-08C0-4542-A53B-F710EC4D1208}"/>
              </a:ext>
            </a:extLst>
          </p:cNvPr>
          <p:cNvSpPr txBox="1"/>
          <p:nvPr/>
        </p:nvSpPr>
        <p:spPr>
          <a:xfrm>
            <a:off x="720043" y="4986026"/>
            <a:ext cx="7789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aseline="30000" dirty="0"/>
              <a:t>1</a:t>
            </a:r>
            <a:r>
              <a:rPr lang="en-US" altLang="ja-JP" sz="1400" dirty="0"/>
              <a:t>Graduate school of mathematics, Kyushu University, Fukuoka, Japan</a:t>
            </a:r>
          </a:p>
          <a:p>
            <a:r>
              <a:rPr lang="en-US" altLang="ja-JP" sz="1400" baseline="30000" dirty="0"/>
              <a:t>2</a:t>
            </a:r>
            <a:r>
              <a:rPr lang="en-US" altLang="ja-JP" sz="1400" dirty="0"/>
              <a:t>Institute of Mathematics for Industry, Kyushu University, Fukuoka, Japan</a:t>
            </a:r>
          </a:p>
          <a:p>
            <a:r>
              <a:rPr lang="en-US" altLang="ja-JP" sz="1400" baseline="30000" dirty="0">
                <a:solidFill>
                  <a:schemeClr val="accent1"/>
                </a:solidFill>
              </a:rPr>
              <a:t>3</a:t>
            </a:r>
            <a:r>
              <a:rPr kumimoji="1" lang="en-US" altLang="ja-JP" sz="14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AIST-Tokyo Tech Real World Big-Data Computation Open Innovation Laboratory, Tokyo, Japan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93533-0DFE-5E49-8D92-4FAD916EDDD6}"/>
              </a:ext>
            </a:extLst>
          </p:cNvPr>
          <p:cNvSpPr txBox="1"/>
          <p:nvPr/>
        </p:nvSpPr>
        <p:spPr>
          <a:xfrm>
            <a:off x="720043" y="5927703"/>
            <a:ext cx="69343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2019/03/28</a:t>
            </a:r>
            <a:b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</a:br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The 4</a:t>
            </a:r>
            <a:r>
              <a:rPr kumimoji="1" lang="en-US" altLang="ja-JP" sz="1400" baseline="300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th</a:t>
            </a:r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IMI-ISM-ZIB MODAL Workshop Mathematical Optimization and Data Analysis</a:t>
            </a:r>
          </a:p>
          <a:p>
            <a:pPr lvl="0">
              <a:defRPr/>
            </a:pPr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@ The Institute of Statistical Mathematics, Tokyo, Japan</a:t>
            </a:r>
          </a:p>
        </p:txBody>
      </p:sp>
    </p:spTree>
    <p:extLst>
      <p:ext uri="{BB962C8B-B14F-4D97-AF65-F5344CB8AC3E}">
        <p14:creationId xmlns:p14="http://schemas.microsoft.com/office/powerpoint/2010/main" val="40780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14">
        <p:fade/>
      </p:transition>
    </mc:Choice>
    <mc:Fallback xmlns="">
      <p:transition spd="med" advTm="641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AF25175-E5B0-A44D-8B9E-7A4BC82C54A1}"/>
              </a:ext>
            </a:extLst>
          </p:cNvPr>
          <p:cNvCxnSpPr>
            <a:cxnSpLocks/>
          </p:cNvCxnSpPr>
          <p:nvPr/>
        </p:nvCxnSpPr>
        <p:spPr>
          <a:xfrm>
            <a:off x="7503080" y="2337276"/>
            <a:ext cx="507510" cy="311269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平行四辺形 59">
            <a:extLst>
              <a:ext uri="{FF2B5EF4-FFF2-40B4-BE49-F238E27FC236}">
                <a16:creationId xmlns:a16="http://schemas.microsoft.com/office/drawing/2014/main" id="{1B51255B-5B8B-D841-9729-DCFE7EF2D27E}"/>
              </a:ext>
            </a:extLst>
          </p:cNvPr>
          <p:cNvSpPr/>
          <p:nvPr/>
        </p:nvSpPr>
        <p:spPr>
          <a:xfrm>
            <a:off x="5110361" y="3818641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/>
              <p:nvPr/>
            </p:nvSpPr>
            <p:spPr>
              <a:xfrm>
                <a:off x="-10510" y="1294762"/>
                <a:ext cx="9414119" cy="1723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Definiton</a:t>
                </a:r>
                <a:endParaRPr kumimoji="1" lang="en-US" altLang="ja-JP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:Time-Series GPS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1294762"/>
                <a:ext cx="9414119" cy="1723229"/>
              </a:xfrm>
              <a:prstGeom prst="rect">
                <a:avLst/>
              </a:prstGeom>
              <a:blipFill>
                <a:blip r:embed="rId3"/>
                <a:stretch>
                  <a:fillRect l="-540" t="-1460" b="-2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924E32B-FDBD-8F46-8263-CF81A3B4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 Time-</a:t>
            </a:r>
            <a:r>
              <a:rPr lang="en-US" altLang="ja-JP" dirty="0"/>
              <a:t>E</a:t>
            </a:r>
            <a:r>
              <a:rPr kumimoji="1" lang="en-US" altLang="ja-JP" dirty="0"/>
              <a:t>xpanded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/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/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EAD1D8D-AFBB-DE4E-9666-E29821E0EADE}"/>
              </a:ext>
            </a:extLst>
          </p:cNvPr>
          <p:cNvCxnSpPr>
            <a:cxnSpLocks/>
          </p:cNvCxnSpPr>
          <p:nvPr/>
        </p:nvCxnSpPr>
        <p:spPr>
          <a:xfrm flipV="1">
            <a:off x="7185452" y="1629266"/>
            <a:ext cx="1034145" cy="259796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A9DCA9-5F3D-DE42-A741-5F614461FBBC}"/>
              </a:ext>
            </a:extLst>
          </p:cNvPr>
          <p:cNvCxnSpPr>
            <a:cxnSpLocks/>
          </p:cNvCxnSpPr>
          <p:nvPr/>
        </p:nvCxnSpPr>
        <p:spPr>
          <a:xfrm>
            <a:off x="6787612" y="2337277"/>
            <a:ext cx="715468" cy="0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三角形 34">
            <a:extLst>
              <a:ext uri="{FF2B5EF4-FFF2-40B4-BE49-F238E27FC236}">
                <a16:creationId xmlns:a16="http://schemas.microsoft.com/office/drawing/2014/main" id="{0D9B8641-BCD5-224D-80E2-54952F26B323}"/>
              </a:ext>
            </a:extLst>
          </p:cNvPr>
          <p:cNvSpPr/>
          <p:nvPr/>
        </p:nvSpPr>
        <p:spPr>
          <a:xfrm rot="10800000">
            <a:off x="6038726" y="189716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三角形 35">
            <a:extLst>
              <a:ext uri="{FF2B5EF4-FFF2-40B4-BE49-F238E27FC236}">
                <a16:creationId xmlns:a16="http://schemas.microsoft.com/office/drawing/2014/main" id="{AF8B8A0D-442F-7846-92FC-56FFFF2A9185}"/>
              </a:ext>
            </a:extLst>
          </p:cNvPr>
          <p:cNvSpPr/>
          <p:nvPr/>
        </p:nvSpPr>
        <p:spPr>
          <a:xfrm rot="10800000">
            <a:off x="6838242" y="188906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三角形 36">
            <a:extLst>
              <a:ext uri="{FF2B5EF4-FFF2-40B4-BE49-F238E27FC236}">
                <a16:creationId xmlns:a16="http://schemas.microsoft.com/office/drawing/2014/main" id="{594E0C13-5114-F04D-AC08-D16BF2CF950C}"/>
              </a:ext>
            </a:extLst>
          </p:cNvPr>
          <p:cNvSpPr/>
          <p:nvPr/>
        </p:nvSpPr>
        <p:spPr>
          <a:xfrm rot="10800000">
            <a:off x="7883842" y="233165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/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23CFB2-E3D3-DE41-B820-6FCB885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10</a:t>
            </a:fld>
            <a:endParaRPr lang="en-US" altLang="ja-JP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CA412FBE-D287-9F4C-821F-2B2B33DDAFF2}"/>
              </a:ext>
            </a:extLst>
          </p:cNvPr>
          <p:cNvSpPr/>
          <p:nvPr/>
        </p:nvSpPr>
        <p:spPr>
          <a:xfrm>
            <a:off x="5106078" y="4865598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E0B1293-096F-A849-95F2-1282BC64224D}"/>
              </a:ext>
            </a:extLst>
          </p:cNvPr>
          <p:cNvSpPr/>
          <p:nvPr/>
        </p:nvSpPr>
        <p:spPr>
          <a:xfrm>
            <a:off x="5106078" y="5930422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D77D593-5A83-AD45-9825-3B0A1D1AFD4E}"/>
              </a:ext>
            </a:extLst>
          </p:cNvPr>
          <p:cNvCxnSpPr>
            <a:cxnSpLocks/>
          </p:cNvCxnSpPr>
          <p:nvPr/>
        </p:nvCxnSpPr>
        <p:spPr>
          <a:xfrm flipV="1">
            <a:off x="5912436" y="1889061"/>
            <a:ext cx="1273016" cy="1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62BC1D8-CEE4-B349-970B-E78ED43D3BF6}"/>
              </a:ext>
            </a:extLst>
          </p:cNvPr>
          <p:cNvCxnSpPr>
            <a:cxnSpLocks/>
          </p:cNvCxnSpPr>
          <p:nvPr/>
        </p:nvCxnSpPr>
        <p:spPr>
          <a:xfrm flipV="1">
            <a:off x="6030423" y="2337276"/>
            <a:ext cx="756000" cy="1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1A6A493-727C-5B47-BD9B-0859A7DA1E06}"/>
                  </a:ext>
                </a:extLst>
              </p:cNvPr>
              <p:cNvSpPr txBox="1"/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1A6A493-727C-5B47-BD9B-0859A7DA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A826190-6E68-DE47-91A5-B302FAE2AEFE}"/>
              </a:ext>
            </a:extLst>
          </p:cNvPr>
          <p:cNvSpPr/>
          <p:nvPr/>
        </p:nvSpPr>
        <p:spPr>
          <a:xfrm>
            <a:off x="6548944" y="1652666"/>
            <a:ext cx="720000" cy="720000"/>
          </a:xfrm>
          <a:prstGeom prst="rect">
            <a:avLst/>
          </a:prstGeom>
          <a:noFill/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6AFBFFC-C951-ED49-9B4A-AE7CC398B3CC}"/>
              </a:ext>
            </a:extLst>
          </p:cNvPr>
          <p:cNvSpPr/>
          <p:nvPr/>
        </p:nvSpPr>
        <p:spPr>
          <a:xfrm>
            <a:off x="7594187" y="2126636"/>
            <a:ext cx="720000" cy="72000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9EBA5BCE-82DF-A242-B9D2-954A7257D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134" y="4703483"/>
            <a:ext cx="2387600" cy="11176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7D51FA-0A13-2F4E-B9C4-4B5B7ADC2F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9624" y="3625959"/>
            <a:ext cx="2425700" cy="11303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0B656DB4-36F8-EB4B-AE1B-D06378766000}"/>
                  </a:ext>
                </a:extLst>
              </p:cNvPr>
              <p:cNvSpPr txBox="1"/>
              <p:nvPr/>
            </p:nvSpPr>
            <p:spPr>
              <a:xfrm>
                <a:off x="5565387" y="4771388"/>
                <a:ext cx="862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EE7D3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0B656DB4-36F8-EB4B-AE1B-D0637876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387" y="4771388"/>
                <a:ext cx="86292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図 41">
            <a:extLst>
              <a:ext uri="{FF2B5EF4-FFF2-40B4-BE49-F238E27FC236}">
                <a16:creationId xmlns:a16="http://schemas.microsoft.com/office/drawing/2014/main" id="{8F02406D-B6EE-F34D-AE1D-99F17BA9AD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7434" y="5792139"/>
            <a:ext cx="2400300" cy="11049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F2D6FD4-509D-1D46-830E-7DD72433E5FE}"/>
                  </a:ext>
                </a:extLst>
              </p:cNvPr>
              <p:cNvSpPr txBox="1"/>
              <p:nvPr/>
            </p:nvSpPr>
            <p:spPr>
              <a:xfrm>
                <a:off x="8105324" y="6387709"/>
                <a:ext cx="862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F2D6FD4-509D-1D46-830E-7DD72433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24" y="6387709"/>
                <a:ext cx="86292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三角形 43">
            <a:extLst>
              <a:ext uri="{FF2B5EF4-FFF2-40B4-BE49-F238E27FC236}">
                <a16:creationId xmlns:a16="http://schemas.microsoft.com/office/drawing/2014/main" id="{FBBCE358-1D2C-C049-84A8-5F7E1FC6F288}"/>
              </a:ext>
            </a:extLst>
          </p:cNvPr>
          <p:cNvSpPr/>
          <p:nvPr/>
        </p:nvSpPr>
        <p:spPr>
          <a:xfrm rot="10800000">
            <a:off x="3940358" y="1705042"/>
            <a:ext cx="180000" cy="180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E4B655D-9B17-D644-A8CD-04EAAEB04B82}"/>
              </a:ext>
            </a:extLst>
          </p:cNvPr>
          <p:cNvSpPr>
            <a:spLocks noChangeAspect="1"/>
          </p:cNvSpPr>
          <p:nvPr/>
        </p:nvSpPr>
        <p:spPr>
          <a:xfrm>
            <a:off x="3886358" y="1982636"/>
            <a:ext cx="288000" cy="288000"/>
          </a:xfrm>
          <a:prstGeom prst="rect">
            <a:avLst/>
          </a:prstGeom>
          <a:noFill/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三角形 45">
            <a:extLst>
              <a:ext uri="{FF2B5EF4-FFF2-40B4-BE49-F238E27FC236}">
                <a16:creationId xmlns:a16="http://schemas.microsoft.com/office/drawing/2014/main" id="{1209505F-8EF1-F049-B1F7-B37FD2194AE3}"/>
              </a:ext>
            </a:extLst>
          </p:cNvPr>
          <p:cNvSpPr/>
          <p:nvPr/>
        </p:nvSpPr>
        <p:spPr>
          <a:xfrm rot="10800000">
            <a:off x="6683732" y="5048732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三角形 46">
            <a:extLst>
              <a:ext uri="{FF2B5EF4-FFF2-40B4-BE49-F238E27FC236}">
                <a16:creationId xmlns:a16="http://schemas.microsoft.com/office/drawing/2014/main" id="{6EE19765-6D80-1444-8F0D-A362D0114A2F}"/>
              </a:ext>
            </a:extLst>
          </p:cNvPr>
          <p:cNvSpPr/>
          <p:nvPr/>
        </p:nvSpPr>
        <p:spPr>
          <a:xfrm rot="10800000">
            <a:off x="7685353" y="631570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CE6B1FC-87BD-EB4E-A268-EEE8FAB5C750}"/>
              </a:ext>
            </a:extLst>
          </p:cNvPr>
          <p:cNvSpPr/>
          <p:nvPr/>
        </p:nvSpPr>
        <p:spPr>
          <a:xfrm>
            <a:off x="6395731" y="4865597"/>
            <a:ext cx="720000" cy="720000"/>
          </a:xfrm>
          <a:prstGeom prst="rect">
            <a:avLst/>
          </a:prstGeom>
          <a:noFill/>
          <a:ln w="12700">
            <a:solidFill>
              <a:srgbClr val="EE7D30"/>
            </a:solidFill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40E2267-9EA9-DC48-AAC1-E7E91252B99B}"/>
              </a:ext>
            </a:extLst>
          </p:cNvPr>
          <p:cNvSpPr/>
          <p:nvPr/>
        </p:nvSpPr>
        <p:spPr>
          <a:xfrm>
            <a:off x="7396835" y="6095265"/>
            <a:ext cx="720000" cy="720000"/>
          </a:xfrm>
          <a:prstGeom prst="rect">
            <a:avLst/>
          </a:prstGeom>
          <a:noFill/>
          <a:ln w="12700">
            <a:solidFill>
              <a:srgbClr val="00B050"/>
            </a:solidFill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7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911">
        <p:fade/>
      </p:transition>
    </mc:Choice>
    <mc:Fallback xmlns="">
      <p:transition spd="med" advTm="2191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D1BAE47C-83AD-F74D-B91F-4672EE9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34" y="3626903"/>
            <a:ext cx="2425700" cy="11303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/>
              <p:nvPr/>
            </p:nvSpPr>
            <p:spPr>
              <a:xfrm>
                <a:off x="-10510" y="1294762"/>
                <a:ext cx="9414119" cy="242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Definiton</a:t>
                </a:r>
                <a:endParaRPr kumimoji="1" lang="en-US" altLang="ja-JP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:Time-Series GPS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smtClean="0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b="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nor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nearest</m:t>
                        </m:r>
                        <m: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kumimoji="1" lang="en-US" altLang="ja-JP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component</m:t>
                        </m:r>
                        <m: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EE7D3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b="0" i="1" smtClean="0">
                        <a:solidFill>
                          <a:srgbClr val="EE7D3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EE7D3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nor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 i="1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nearest</m:t>
                        </m:r>
                        <m: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component</m:t>
                        </m:r>
                        <m: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 i="1">
                            <a:solidFill>
                              <a:srgbClr val="EE7D3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ja-JP" sz="2000" i="1">
                                <a:solidFill>
                                  <a:srgbClr val="EE7D3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dirty="0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1294762"/>
                <a:ext cx="9414119" cy="2429832"/>
              </a:xfrm>
              <a:prstGeom prst="rect">
                <a:avLst/>
              </a:prstGeom>
              <a:blipFill>
                <a:blip r:embed="rId4"/>
                <a:stretch>
                  <a:fillRect l="-540" t="-1042" b="-1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924E32B-FDBD-8F46-8263-CF81A3B4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 Time-</a:t>
            </a:r>
            <a:r>
              <a:rPr lang="en-US" altLang="ja-JP" dirty="0"/>
              <a:t>E</a:t>
            </a:r>
            <a:r>
              <a:rPr kumimoji="1" lang="en-US" altLang="ja-JP" dirty="0"/>
              <a:t>xpanded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/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/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D77D593-5A83-AD45-9825-3B0A1D1AFD4E}"/>
              </a:ext>
            </a:extLst>
          </p:cNvPr>
          <p:cNvCxnSpPr>
            <a:cxnSpLocks/>
          </p:cNvCxnSpPr>
          <p:nvPr/>
        </p:nvCxnSpPr>
        <p:spPr>
          <a:xfrm flipV="1">
            <a:off x="5912436" y="1889061"/>
            <a:ext cx="1273016" cy="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EAD1D8D-AFBB-DE4E-9666-E29821E0EADE}"/>
              </a:ext>
            </a:extLst>
          </p:cNvPr>
          <p:cNvCxnSpPr>
            <a:cxnSpLocks/>
          </p:cNvCxnSpPr>
          <p:nvPr/>
        </p:nvCxnSpPr>
        <p:spPr>
          <a:xfrm flipV="1">
            <a:off x="7185452" y="1629266"/>
            <a:ext cx="1034145" cy="25979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62BC1D8-CEE4-B349-970B-E78ED43D3BF6}"/>
              </a:ext>
            </a:extLst>
          </p:cNvPr>
          <p:cNvCxnSpPr>
            <a:cxnSpLocks/>
          </p:cNvCxnSpPr>
          <p:nvPr/>
        </p:nvCxnSpPr>
        <p:spPr>
          <a:xfrm flipV="1">
            <a:off x="6030423" y="2337276"/>
            <a:ext cx="756000" cy="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A9DCA9-5F3D-DE42-A741-5F614461FBBC}"/>
              </a:ext>
            </a:extLst>
          </p:cNvPr>
          <p:cNvCxnSpPr>
            <a:cxnSpLocks/>
          </p:cNvCxnSpPr>
          <p:nvPr/>
        </p:nvCxnSpPr>
        <p:spPr>
          <a:xfrm>
            <a:off x="6787612" y="2337277"/>
            <a:ext cx="715468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AF25175-E5B0-A44D-8B9E-7A4BC82C54A1}"/>
              </a:ext>
            </a:extLst>
          </p:cNvPr>
          <p:cNvCxnSpPr>
            <a:cxnSpLocks/>
          </p:cNvCxnSpPr>
          <p:nvPr/>
        </p:nvCxnSpPr>
        <p:spPr>
          <a:xfrm>
            <a:off x="7503080" y="2337276"/>
            <a:ext cx="507510" cy="311269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三角形 34">
            <a:extLst>
              <a:ext uri="{FF2B5EF4-FFF2-40B4-BE49-F238E27FC236}">
                <a16:creationId xmlns:a16="http://schemas.microsoft.com/office/drawing/2014/main" id="{0D9B8641-BCD5-224D-80E2-54952F26B323}"/>
              </a:ext>
            </a:extLst>
          </p:cNvPr>
          <p:cNvSpPr/>
          <p:nvPr/>
        </p:nvSpPr>
        <p:spPr>
          <a:xfrm rot="10800000">
            <a:off x="6038726" y="189716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三角形 35">
            <a:extLst>
              <a:ext uri="{FF2B5EF4-FFF2-40B4-BE49-F238E27FC236}">
                <a16:creationId xmlns:a16="http://schemas.microsoft.com/office/drawing/2014/main" id="{AF8B8A0D-442F-7846-92FC-56FFFF2A9185}"/>
              </a:ext>
            </a:extLst>
          </p:cNvPr>
          <p:cNvSpPr/>
          <p:nvPr/>
        </p:nvSpPr>
        <p:spPr>
          <a:xfrm rot="10800000">
            <a:off x="6838242" y="188906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三角形 36">
            <a:extLst>
              <a:ext uri="{FF2B5EF4-FFF2-40B4-BE49-F238E27FC236}">
                <a16:creationId xmlns:a16="http://schemas.microsoft.com/office/drawing/2014/main" id="{594E0C13-5114-F04D-AC08-D16BF2CF950C}"/>
              </a:ext>
            </a:extLst>
          </p:cNvPr>
          <p:cNvSpPr/>
          <p:nvPr/>
        </p:nvSpPr>
        <p:spPr>
          <a:xfrm rot="10800000">
            <a:off x="7883842" y="233165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/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DBF0455-FF4F-9648-AD0C-DA5C224FF46E}"/>
              </a:ext>
            </a:extLst>
          </p:cNvPr>
          <p:cNvSpPr/>
          <p:nvPr/>
        </p:nvSpPr>
        <p:spPr>
          <a:xfrm>
            <a:off x="5747124" y="1658959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9CF819A-65F0-3247-959B-F44F00D094BE}"/>
              </a:ext>
            </a:extLst>
          </p:cNvPr>
          <p:cNvSpPr/>
          <p:nvPr/>
        </p:nvSpPr>
        <p:spPr>
          <a:xfrm>
            <a:off x="6548944" y="1652666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CA0D5A-3703-C143-88D3-F1A7691795C0}"/>
              </a:ext>
            </a:extLst>
          </p:cNvPr>
          <p:cNvSpPr/>
          <p:nvPr/>
        </p:nvSpPr>
        <p:spPr>
          <a:xfrm>
            <a:off x="7594187" y="2126636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23CFB2-E3D3-DE41-B820-6FCB885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11</a:t>
            </a:fld>
            <a:endParaRPr lang="en-US" altLang="ja-JP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8D2F7FBA-C391-2C4F-8BD4-AA83F7206FA3}"/>
              </a:ext>
            </a:extLst>
          </p:cNvPr>
          <p:cNvSpPr/>
          <p:nvPr/>
        </p:nvSpPr>
        <p:spPr>
          <a:xfrm>
            <a:off x="5106078" y="3798227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CA412FBE-D287-9F4C-821F-2B2B33DDAFF2}"/>
              </a:ext>
            </a:extLst>
          </p:cNvPr>
          <p:cNvSpPr/>
          <p:nvPr/>
        </p:nvSpPr>
        <p:spPr>
          <a:xfrm>
            <a:off x="5106078" y="4865598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E0B1293-096F-A849-95F2-1282BC64224D}"/>
              </a:ext>
            </a:extLst>
          </p:cNvPr>
          <p:cNvSpPr/>
          <p:nvPr/>
        </p:nvSpPr>
        <p:spPr>
          <a:xfrm>
            <a:off x="5106078" y="5930422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6E5E16A-47A0-0D46-BC51-DF6928354C9F}"/>
              </a:ext>
            </a:extLst>
          </p:cNvPr>
          <p:cNvCxnSpPr>
            <a:cxnSpLocks/>
            <a:stCxn id="27" idx="2"/>
            <a:endCxn id="52" idx="1"/>
          </p:cNvCxnSpPr>
          <p:nvPr/>
        </p:nvCxnSpPr>
        <p:spPr>
          <a:xfrm>
            <a:off x="5034721" y="4027013"/>
            <a:ext cx="655413" cy="165040"/>
          </a:xfrm>
          <a:prstGeom prst="straightConnector1">
            <a:avLst/>
          </a:prstGeom>
          <a:ln w="127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6B434C-BAC5-C74D-9FB3-63C6D4BFBBD2}"/>
                  </a:ext>
                </a:extLst>
              </p:cNvPr>
              <p:cNvSpPr/>
              <p:nvPr/>
            </p:nvSpPr>
            <p:spPr>
              <a:xfrm>
                <a:off x="4851818" y="3626903"/>
                <a:ext cx="365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ja-JP" alt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6B434C-BAC5-C74D-9FB3-63C6D4BFB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18" y="3626903"/>
                <a:ext cx="36580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9A29A9A-49B7-8B41-AE94-9A4829D86E0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034721" y="4027013"/>
            <a:ext cx="593938" cy="0"/>
          </a:xfrm>
          <a:prstGeom prst="straightConnector1">
            <a:avLst/>
          </a:prstGeom>
          <a:ln w="127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>
            <a:extLst>
              <a:ext uri="{FF2B5EF4-FFF2-40B4-BE49-F238E27FC236}">
                <a16:creationId xmlns:a16="http://schemas.microsoft.com/office/drawing/2014/main" id="{843B50F1-42B5-8A41-BE39-AFF31E82E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134" y="5746674"/>
            <a:ext cx="2425700" cy="1143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07B1EEE2-9DCB-5344-9B82-5A748CAD8270}"/>
                  </a:ext>
                </a:extLst>
              </p:cNvPr>
              <p:cNvSpPr/>
              <p:nvPr/>
            </p:nvSpPr>
            <p:spPr>
              <a:xfrm>
                <a:off x="8436537" y="6197635"/>
                <a:ext cx="3417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solidFill>
                            <a:srgbClr val="EE7D3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ja-JP" altLang="en-US" sz="2000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07B1EEE2-9DCB-5344-9B82-5A748CAD8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37" y="6197635"/>
                <a:ext cx="34176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970F959-D612-7348-BD24-737D3A1EE68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876543" y="6350058"/>
            <a:ext cx="557699" cy="223415"/>
          </a:xfrm>
          <a:prstGeom prst="straightConnector1">
            <a:avLst/>
          </a:prstGeom>
          <a:ln w="12700">
            <a:solidFill>
              <a:srgbClr val="EE7D3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301E2803-C5F1-3448-87A8-2C9082C4CA4E}"/>
              </a:ext>
            </a:extLst>
          </p:cNvPr>
          <p:cNvSpPr>
            <a:spLocks noChangeAspect="1"/>
          </p:cNvSpPr>
          <p:nvPr/>
        </p:nvSpPr>
        <p:spPr>
          <a:xfrm>
            <a:off x="8436537" y="6282174"/>
            <a:ext cx="72000" cy="72000"/>
          </a:xfrm>
          <a:prstGeom prst="ellipse">
            <a:avLst/>
          </a:prstGeom>
          <a:solidFill>
            <a:srgbClr val="EE7D30"/>
          </a:solidFill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三角形 58">
            <a:extLst>
              <a:ext uri="{FF2B5EF4-FFF2-40B4-BE49-F238E27FC236}">
                <a16:creationId xmlns:a16="http://schemas.microsoft.com/office/drawing/2014/main" id="{5A12F2E5-AFD8-344D-9105-8F2CEFC84258}"/>
              </a:ext>
            </a:extLst>
          </p:cNvPr>
          <p:cNvSpPr/>
          <p:nvPr/>
        </p:nvSpPr>
        <p:spPr>
          <a:xfrm rot="10800000">
            <a:off x="3940358" y="1705042"/>
            <a:ext cx="180000" cy="180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A4D413B-BD5F-324D-B2C7-8B14566886A6}"/>
              </a:ext>
            </a:extLst>
          </p:cNvPr>
          <p:cNvSpPr>
            <a:spLocks noChangeAspect="1"/>
          </p:cNvSpPr>
          <p:nvPr/>
        </p:nvSpPr>
        <p:spPr>
          <a:xfrm>
            <a:off x="3886358" y="1982636"/>
            <a:ext cx="288000" cy="288000"/>
          </a:xfrm>
          <a:prstGeom prst="rect">
            <a:avLst/>
          </a:prstGeom>
          <a:noFill/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0DEE94-0ED4-9348-9F6C-F092849E3760}"/>
              </a:ext>
            </a:extLst>
          </p:cNvPr>
          <p:cNvSpPr txBox="1"/>
          <p:nvPr/>
        </p:nvSpPr>
        <p:spPr>
          <a:xfrm>
            <a:off x="5513407" y="4525854"/>
            <a:ext cx="270619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connected component</a:t>
            </a:r>
            <a:endParaRPr kumimoji="1" lang="ja-JP" altLang="en-US" sz="2000" dirty="0" err="1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8064112-AEEF-3940-83FE-06FA5D22EF20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6408423" y="4319753"/>
            <a:ext cx="458079" cy="20610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8BDECEB2-2A26-0F41-95C0-3B84B293619B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6787614" y="4067494"/>
            <a:ext cx="78888" cy="458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図 66">
            <a:extLst>
              <a:ext uri="{FF2B5EF4-FFF2-40B4-BE49-F238E27FC236}">
                <a16:creationId xmlns:a16="http://schemas.microsoft.com/office/drawing/2014/main" id="{F121104E-4B8C-AD49-AD79-C6196CD11D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0134" y="4705017"/>
            <a:ext cx="2425700" cy="1143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97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123">
        <p:fade/>
      </p:transition>
    </mc:Choice>
    <mc:Fallback xmlns="">
      <p:transition spd="med" advTm="2812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D1BAE47C-83AD-F74D-B91F-4672EE9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34" y="3626903"/>
            <a:ext cx="2425700" cy="11303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/>
              <p:nvPr/>
            </p:nvSpPr>
            <p:spPr>
              <a:xfrm>
                <a:off x="-10510" y="1294762"/>
                <a:ext cx="9414119" cy="381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Definiton</a:t>
                </a:r>
                <a:endParaRPr kumimoji="1" lang="en-US" altLang="ja-JP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:Time-Series GPS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smtClean="0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b="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nor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nearest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kumimoji="1" lang="en-US" altLang="ja-JP" sz="2000" b="0" i="0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component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nor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nearest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component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∐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⊔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∐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kumimoji="1" lang="en-US" altLang="ja-JP" sz="2000" i="1" dirty="0">
                    <a:latin typeface="Cambria Math" panose="02040503050406030204" pitchFamily="18" charset="0"/>
                  </a:rPr>
                </a:br>
                <a:r>
                  <a:rPr kumimoji="1" lang="en-US" altLang="ja-JP" sz="2000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⊔</m:t>
                    </m:r>
                    <m:d>
                      <m:dPr>
                        <m:ctrlPr>
                          <a:rPr kumimoji="1" lang="en-US" altLang="ja-JP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∐"/>
                            <m:ctrlPr>
                              <a:rPr kumimoji="1"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1" lang="en-US" altLang="ja-JP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ja-JP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kumimoji="1" lang="en-US" altLang="ja-JP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ja-JP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ja-JP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kumimoji="1" lang="en-US" altLang="ja-JP" sz="2000" dirty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sz="2000" dirty="0"/>
                  <a:t>:Time-expanded graph</a:t>
                </a:r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1294762"/>
                <a:ext cx="9414119" cy="3815725"/>
              </a:xfrm>
              <a:prstGeom prst="rect">
                <a:avLst/>
              </a:prstGeom>
              <a:blipFill>
                <a:blip r:embed="rId4"/>
                <a:stretch>
                  <a:fillRect l="-540" t="-664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924E32B-FDBD-8F46-8263-CF81A3B4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 Time-</a:t>
            </a:r>
            <a:r>
              <a:rPr lang="en-US" altLang="ja-JP" dirty="0"/>
              <a:t>E</a:t>
            </a:r>
            <a:r>
              <a:rPr kumimoji="1" lang="en-US" altLang="ja-JP" dirty="0"/>
              <a:t>xpanded Graph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23CFB2-E3D3-DE41-B820-6FCB885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12</a:t>
            </a:fld>
            <a:endParaRPr lang="en-US" altLang="ja-JP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8D2F7FBA-C391-2C4F-8BD4-AA83F7206FA3}"/>
              </a:ext>
            </a:extLst>
          </p:cNvPr>
          <p:cNvSpPr/>
          <p:nvPr/>
        </p:nvSpPr>
        <p:spPr>
          <a:xfrm>
            <a:off x="5106078" y="3798227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CA412FBE-D287-9F4C-821F-2B2B33DDAFF2}"/>
              </a:ext>
            </a:extLst>
          </p:cNvPr>
          <p:cNvSpPr/>
          <p:nvPr/>
        </p:nvSpPr>
        <p:spPr>
          <a:xfrm>
            <a:off x="5106078" y="4865598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E0B1293-096F-A849-95F2-1282BC64224D}"/>
              </a:ext>
            </a:extLst>
          </p:cNvPr>
          <p:cNvSpPr/>
          <p:nvPr/>
        </p:nvSpPr>
        <p:spPr>
          <a:xfrm>
            <a:off x="5106078" y="5930422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6E5E16A-47A0-0D46-BC51-DF6928354C9F}"/>
              </a:ext>
            </a:extLst>
          </p:cNvPr>
          <p:cNvCxnSpPr>
            <a:cxnSpLocks/>
            <a:stCxn id="27" idx="2"/>
            <a:endCxn id="52" idx="1"/>
          </p:cNvCxnSpPr>
          <p:nvPr/>
        </p:nvCxnSpPr>
        <p:spPr>
          <a:xfrm>
            <a:off x="5034721" y="4027013"/>
            <a:ext cx="655413" cy="165040"/>
          </a:xfrm>
          <a:prstGeom prst="straightConnector1">
            <a:avLst/>
          </a:prstGeom>
          <a:ln w="12700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6B434C-BAC5-C74D-9FB3-63C6D4BFBBD2}"/>
                  </a:ext>
                </a:extLst>
              </p:cNvPr>
              <p:cNvSpPr/>
              <p:nvPr/>
            </p:nvSpPr>
            <p:spPr>
              <a:xfrm>
                <a:off x="4851818" y="3626903"/>
                <a:ext cx="365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6B434C-BAC5-C74D-9FB3-63C6D4BFB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18" y="3626903"/>
                <a:ext cx="36580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9A29A9A-49B7-8B41-AE94-9A4829D86E0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034721" y="4027013"/>
            <a:ext cx="593938" cy="0"/>
          </a:xfrm>
          <a:prstGeom prst="straightConnector1">
            <a:avLst/>
          </a:prstGeom>
          <a:ln w="12700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F603AD7-DC1A-1B4B-B6C0-B425A6F8D688}"/>
              </a:ext>
            </a:extLst>
          </p:cNvPr>
          <p:cNvCxnSpPr>
            <a:cxnSpLocks/>
          </p:cNvCxnSpPr>
          <p:nvPr/>
        </p:nvCxnSpPr>
        <p:spPr>
          <a:xfrm>
            <a:off x="5731296" y="4573731"/>
            <a:ext cx="0" cy="511277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313336E-4BD1-EE4C-A2B5-C28386556801}"/>
              </a:ext>
            </a:extLst>
          </p:cNvPr>
          <p:cNvCxnSpPr>
            <a:cxnSpLocks/>
          </p:cNvCxnSpPr>
          <p:nvPr/>
        </p:nvCxnSpPr>
        <p:spPr>
          <a:xfrm>
            <a:off x="5730716" y="4082118"/>
            <a:ext cx="0" cy="49161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2495456-8059-E14F-9E51-6E075EF9CCED}"/>
              </a:ext>
            </a:extLst>
          </p:cNvPr>
          <p:cNvCxnSpPr>
            <a:cxnSpLocks/>
          </p:cNvCxnSpPr>
          <p:nvPr/>
        </p:nvCxnSpPr>
        <p:spPr>
          <a:xfrm>
            <a:off x="5847616" y="4573731"/>
            <a:ext cx="0" cy="747251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AE2CBA9-D1BE-5948-B4BE-B6CC86CED13F}"/>
              </a:ext>
            </a:extLst>
          </p:cNvPr>
          <p:cNvCxnSpPr>
            <a:cxnSpLocks/>
          </p:cNvCxnSpPr>
          <p:nvPr/>
        </p:nvCxnSpPr>
        <p:spPr>
          <a:xfrm>
            <a:off x="5847616" y="4321328"/>
            <a:ext cx="0" cy="26223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A06DDD3-C361-184E-A006-1E3850447366}"/>
              </a:ext>
            </a:extLst>
          </p:cNvPr>
          <p:cNvCxnSpPr>
            <a:cxnSpLocks/>
          </p:cNvCxnSpPr>
          <p:nvPr/>
        </p:nvCxnSpPr>
        <p:spPr>
          <a:xfrm>
            <a:off x="6609615" y="4581979"/>
            <a:ext cx="0" cy="747251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1489BFB6-B867-AE4F-886B-EF75D25DCF11}"/>
              </a:ext>
            </a:extLst>
          </p:cNvPr>
          <p:cNvCxnSpPr>
            <a:cxnSpLocks/>
          </p:cNvCxnSpPr>
          <p:nvPr/>
        </p:nvCxnSpPr>
        <p:spPr>
          <a:xfrm>
            <a:off x="6609615" y="4319744"/>
            <a:ext cx="0" cy="26223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7E231A6-9BBF-8449-8C21-E523E48F18B2}"/>
              </a:ext>
            </a:extLst>
          </p:cNvPr>
          <p:cNvCxnSpPr>
            <a:cxnSpLocks/>
          </p:cNvCxnSpPr>
          <p:nvPr/>
        </p:nvCxnSpPr>
        <p:spPr>
          <a:xfrm>
            <a:off x="7010488" y="4581979"/>
            <a:ext cx="0" cy="494848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1BD072E-85F5-054E-A94B-7FB1BA65B1AA}"/>
              </a:ext>
            </a:extLst>
          </p:cNvPr>
          <p:cNvCxnSpPr>
            <a:cxnSpLocks/>
          </p:cNvCxnSpPr>
          <p:nvPr/>
        </p:nvCxnSpPr>
        <p:spPr>
          <a:xfrm flipH="1">
            <a:off x="7005894" y="4082118"/>
            <a:ext cx="3916" cy="49161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7742974-95DC-5046-B50A-CE3B2EBE956E}"/>
              </a:ext>
            </a:extLst>
          </p:cNvPr>
          <p:cNvCxnSpPr>
            <a:cxnSpLocks/>
          </p:cNvCxnSpPr>
          <p:nvPr/>
        </p:nvCxnSpPr>
        <p:spPr>
          <a:xfrm>
            <a:off x="7330426" y="5651612"/>
            <a:ext cx="0" cy="745164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>
            <a:extLst>
              <a:ext uri="{FF2B5EF4-FFF2-40B4-BE49-F238E27FC236}">
                <a16:creationId xmlns:a16="http://schemas.microsoft.com/office/drawing/2014/main" id="{843B50F1-42B5-8A41-BE39-AFF31E82E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134" y="5746674"/>
            <a:ext cx="2425700" cy="1143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07B1EEE2-9DCB-5344-9B82-5A748CAD8270}"/>
                  </a:ext>
                </a:extLst>
              </p:cNvPr>
              <p:cNvSpPr/>
              <p:nvPr/>
            </p:nvSpPr>
            <p:spPr>
              <a:xfrm>
                <a:off x="8436537" y="6197635"/>
                <a:ext cx="3417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07B1EEE2-9DCB-5344-9B82-5A748CAD8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37" y="6197635"/>
                <a:ext cx="3417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970F959-D612-7348-BD24-737D3A1EE68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876543" y="6350058"/>
            <a:ext cx="557699" cy="223415"/>
          </a:xfrm>
          <a:prstGeom prst="straightConnector1">
            <a:avLst/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301E2803-C5F1-3448-87A8-2C9082C4CA4E}"/>
              </a:ext>
            </a:extLst>
          </p:cNvPr>
          <p:cNvSpPr>
            <a:spLocks noChangeAspect="1"/>
          </p:cNvSpPr>
          <p:nvPr/>
        </p:nvSpPr>
        <p:spPr>
          <a:xfrm>
            <a:off x="8436537" y="6282174"/>
            <a:ext cx="72000" cy="72000"/>
          </a:xfrm>
          <a:prstGeom prst="ellipse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三角形 58">
            <a:extLst>
              <a:ext uri="{FF2B5EF4-FFF2-40B4-BE49-F238E27FC236}">
                <a16:creationId xmlns:a16="http://schemas.microsoft.com/office/drawing/2014/main" id="{A38437C0-9237-144C-AA85-E6CCBDA373B5}"/>
              </a:ext>
            </a:extLst>
          </p:cNvPr>
          <p:cNvSpPr/>
          <p:nvPr/>
        </p:nvSpPr>
        <p:spPr>
          <a:xfrm rot="10800000">
            <a:off x="3940358" y="1705042"/>
            <a:ext cx="180000" cy="180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191F6C0-1B87-9541-BDA2-D21A71E7448B}"/>
              </a:ext>
            </a:extLst>
          </p:cNvPr>
          <p:cNvSpPr>
            <a:spLocks noChangeAspect="1"/>
          </p:cNvSpPr>
          <p:nvPr/>
        </p:nvSpPr>
        <p:spPr>
          <a:xfrm>
            <a:off x="3886358" y="1982636"/>
            <a:ext cx="288000" cy="288000"/>
          </a:xfrm>
          <a:prstGeom prst="rect">
            <a:avLst/>
          </a:prstGeom>
          <a:noFill/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4049AEA-5867-2B4E-83F3-B16BB76BCDD2}"/>
                  </a:ext>
                </a:extLst>
              </p:cNvPr>
              <p:cNvSpPr txBox="1"/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4049AEA-5867-2B4E-83F3-B16BB76BC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B7650FF-8D5A-FD48-B6FF-5A8530BCC661}"/>
                  </a:ext>
                </a:extLst>
              </p:cNvPr>
              <p:cNvSpPr txBox="1"/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B7650FF-8D5A-FD48-B6FF-5A8530BCC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ECA35BA-EE6B-0943-8089-BAEE117B6404}"/>
              </a:ext>
            </a:extLst>
          </p:cNvPr>
          <p:cNvCxnSpPr>
            <a:cxnSpLocks/>
          </p:cNvCxnSpPr>
          <p:nvPr/>
        </p:nvCxnSpPr>
        <p:spPr>
          <a:xfrm flipV="1">
            <a:off x="5912436" y="1889061"/>
            <a:ext cx="1273016" cy="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2E71B37-0435-FA4A-8090-15005704D145}"/>
              </a:ext>
            </a:extLst>
          </p:cNvPr>
          <p:cNvCxnSpPr>
            <a:cxnSpLocks/>
          </p:cNvCxnSpPr>
          <p:nvPr/>
        </p:nvCxnSpPr>
        <p:spPr>
          <a:xfrm flipV="1">
            <a:off x="7185452" y="1629266"/>
            <a:ext cx="1034145" cy="25979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56DE0442-BACA-C742-8B1F-B32AF019C856}"/>
              </a:ext>
            </a:extLst>
          </p:cNvPr>
          <p:cNvCxnSpPr>
            <a:cxnSpLocks/>
          </p:cNvCxnSpPr>
          <p:nvPr/>
        </p:nvCxnSpPr>
        <p:spPr>
          <a:xfrm flipV="1">
            <a:off x="6030423" y="2337276"/>
            <a:ext cx="756000" cy="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2AAEF2D0-9AA4-0544-8E0B-AA3FDEFC47D2}"/>
              </a:ext>
            </a:extLst>
          </p:cNvPr>
          <p:cNvCxnSpPr>
            <a:cxnSpLocks/>
          </p:cNvCxnSpPr>
          <p:nvPr/>
        </p:nvCxnSpPr>
        <p:spPr>
          <a:xfrm>
            <a:off x="6787612" y="2337277"/>
            <a:ext cx="715468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EE7B4E41-E97D-644D-90B6-DD448564AA65}"/>
              </a:ext>
            </a:extLst>
          </p:cNvPr>
          <p:cNvCxnSpPr>
            <a:cxnSpLocks/>
          </p:cNvCxnSpPr>
          <p:nvPr/>
        </p:nvCxnSpPr>
        <p:spPr>
          <a:xfrm>
            <a:off x="7503080" y="2337276"/>
            <a:ext cx="507510" cy="311269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三角形 67">
            <a:extLst>
              <a:ext uri="{FF2B5EF4-FFF2-40B4-BE49-F238E27FC236}">
                <a16:creationId xmlns:a16="http://schemas.microsoft.com/office/drawing/2014/main" id="{A0849D1C-B3B9-1E40-8F51-3E9A7A92154F}"/>
              </a:ext>
            </a:extLst>
          </p:cNvPr>
          <p:cNvSpPr/>
          <p:nvPr/>
        </p:nvSpPr>
        <p:spPr>
          <a:xfrm rot="10800000">
            <a:off x="6038726" y="189716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三角形 68">
            <a:extLst>
              <a:ext uri="{FF2B5EF4-FFF2-40B4-BE49-F238E27FC236}">
                <a16:creationId xmlns:a16="http://schemas.microsoft.com/office/drawing/2014/main" id="{7525FAB7-5E85-5A4D-B966-CB1F20C4C329}"/>
              </a:ext>
            </a:extLst>
          </p:cNvPr>
          <p:cNvSpPr/>
          <p:nvPr/>
        </p:nvSpPr>
        <p:spPr>
          <a:xfrm rot="10800000">
            <a:off x="6838242" y="188906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三角形 69">
            <a:extLst>
              <a:ext uri="{FF2B5EF4-FFF2-40B4-BE49-F238E27FC236}">
                <a16:creationId xmlns:a16="http://schemas.microsoft.com/office/drawing/2014/main" id="{65BBFAE2-FA04-5941-AA07-C0005B69D7F6}"/>
              </a:ext>
            </a:extLst>
          </p:cNvPr>
          <p:cNvSpPr/>
          <p:nvPr/>
        </p:nvSpPr>
        <p:spPr>
          <a:xfrm rot="10800000">
            <a:off x="7883842" y="233165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628174F6-3E83-2F45-BFD4-AD362C1BD262}"/>
                  </a:ext>
                </a:extLst>
              </p:cNvPr>
              <p:cNvSpPr txBox="1"/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628174F6-3E83-2F45-BFD4-AD362C1BD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2EC8143-57E5-3B48-9C8D-91A0617DD0AF}"/>
              </a:ext>
            </a:extLst>
          </p:cNvPr>
          <p:cNvSpPr/>
          <p:nvPr/>
        </p:nvSpPr>
        <p:spPr>
          <a:xfrm>
            <a:off x="5747124" y="1658959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E665521-77D1-E24A-8C56-826D28C5B57F}"/>
              </a:ext>
            </a:extLst>
          </p:cNvPr>
          <p:cNvSpPr/>
          <p:nvPr/>
        </p:nvSpPr>
        <p:spPr>
          <a:xfrm>
            <a:off x="6548944" y="1652666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5A7877E5-454A-A94E-961B-64B7828ACB98}"/>
              </a:ext>
            </a:extLst>
          </p:cNvPr>
          <p:cNvSpPr/>
          <p:nvPr/>
        </p:nvSpPr>
        <p:spPr>
          <a:xfrm>
            <a:off x="7594187" y="2126636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62FDF00E-B992-F84A-A2B1-DA07C55945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0134" y="4705017"/>
            <a:ext cx="2425700" cy="1143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75E4A5A9-A2EB-8C41-9F79-D43214BB98BD}"/>
              </a:ext>
            </a:extLst>
          </p:cNvPr>
          <p:cNvCxnSpPr>
            <a:cxnSpLocks/>
          </p:cNvCxnSpPr>
          <p:nvPr/>
        </p:nvCxnSpPr>
        <p:spPr>
          <a:xfrm>
            <a:off x="7326510" y="5433848"/>
            <a:ext cx="0" cy="20725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299">
        <p:fade/>
      </p:transition>
    </mc:Choice>
    <mc:Fallback xmlns="">
      <p:transition spd="med" advTm="3929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/>
              <p:nvPr/>
            </p:nvSpPr>
            <p:spPr>
              <a:xfrm>
                <a:off x="-10510" y="1294762"/>
                <a:ext cx="9414119" cy="381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Definiton</a:t>
                </a:r>
                <a:endParaRPr kumimoji="1" lang="en-US" altLang="ja-JP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:Time-Series GPS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smtClean="0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b="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tx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nor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nearest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kumimoji="1" lang="en-US" altLang="ja-JP" sz="2000" b="0" i="0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component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nor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nearest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component</m:t>
                        </m:r>
                        <m: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∐"/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0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⊔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∐"/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kumimoji="1" lang="en-US" altLang="ja-JP" sz="2000" i="1" dirty="0">
                    <a:solidFill>
                      <a:schemeClr val="tx1">
                        <a:alpha val="50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kumimoji="1" lang="en-US" altLang="ja-JP" sz="2000" i="1" dirty="0">
                    <a:solidFill>
                      <a:schemeClr val="tx1">
                        <a:alpha val="50000"/>
                      </a:schemeClr>
                    </a:solidFill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⊔</m:t>
                    </m:r>
                    <m:d>
                      <m:d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∐"/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1" lang="en-US" altLang="ja-JP" sz="2000" i="1" smtClean="0">
                                        <a:solidFill>
                                          <a:schemeClr val="accent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000" i="1">
                                            <a:solidFill>
                                              <a:schemeClr val="accent1">
                                                <a:alpha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000" i="1">
                                            <a:solidFill>
                                              <a:schemeClr val="accent1">
                                                <a:alpha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ja-JP" sz="2000" i="1">
                                                <a:solidFill>
                                                  <a:schemeClr val="accent1">
                                                    <a:alpha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000" i="1">
                                                <a:solidFill>
                                                  <a:schemeClr val="accent1">
                                                    <a:alpha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kumimoji="1" lang="en-US" altLang="ja-JP" sz="2000" i="1">
                                        <a:solidFill>
                                          <a:schemeClr val="accent1">
                                            <a:alpha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i="1">
                                            <a:solidFill>
                                              <a:schemeClr val="accent1">
                                                <a:alpha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000" i="1">
                                            <a:solidFill>
                                              <a:schemeClr val="accent1">
                                                <a:alpha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ja-JP" sz="2000" i="1">
                                                <a:solidFill>
                                                  <a:schemeClr val="accent1">
                                                    <a:alpha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000" i="1">
                                                <a:solidFill>
                                                  <a:schemeClr val="accent1">
                                                    <a:alpha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kumimoji="1" lang="en-US" altLang="ja-JP" sz="2000" i="1">
                                                <a:solidFill>
                                                  <a:schemeClr val="accent1">
                                                    <a:alpha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kumimoji="1" lang="en-US" altLang="ja-JP" sz="2000" dirty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:Time-expanded graph</a:t>
                </a:r>
                <a:endParaRPr kumimoji="1" lang="ja-JP" altLang="en-US" sz="2000" dirty="0" err="1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1294762"/>
                <a:ext cx="9414119" cy="3815725"/>
              </a:xfrm>
              <a:prstGeom prst="rect">
                <a:avLst/>
              </a:prstGeom>
              <a:blipFill>
                <a:blip r:embed="rId3"/>
                <a:stretch>
                  <a:fillRect l="-540" t="-664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図 51">
            <a:extLst>
              <a:ext uri="{FF2B5EF4-FFF2-40B4-BE49-F238E27FC236}">
                <a16:creationId xmlns:a16="http://schemas.microsoft.com/office/drawing/2014/main" id="{D1BAE47C-83AD-F74D-B91F-4672EE95F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134" y="3626903"/>
            <a:ext cx="2425700" cy="11303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924E32B-FDBD-8F46-8263-CF81A3B4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 Time-</a:t>
            </a:r>
            <a:r>
              <a:rPr lang="en-US" altLang="ja-JP" dirty="0"/>
              <a:t>E</a:t>
            </a:r>
            <a:r>
              <a:rPr kumimoji="1" lang="en-US" altLang="ja-JP" dirty="0"/>
              <a:t>xpanded Graph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23CFB2-E3D3-DE41-B820-6FCB885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13</a:t>
            </a:fld>
            <a:endParaRPr lang="en-US" altLang="ja-JP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8D2F7FBA-C391-2C4F-8BD4-AA83F7206FA3}"/>
              </a:ext>
            </a:extLst>
          </p:cNvPr>
          <p:cNvSpPr/>
          <p:nvPr/>
        </p:nvSpPr>
        <p:spPr>
          <a:xfrm>
            <a:off x="5106078" y="3798227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CA412FBE-D287-9F4C-821F-2B2B33DDAFF2}"/>
              </a:ext>
            </a:extLst>
          </p:cNvPr>
          <p:cNvSpPr/>
          <p:nvPr/>
        </p:nvSpPr>
        <p:spPr>
          <a:xfrm>
            <a:off x="5106078" y="4865598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E0B1293-096F-A849-95F2-1282BC64224D}"/>
              </a:ext>
            </a:extLst>
          </p:cNvPr>
          <p:cNvSpPr/>
          <p:nvPr/>
        </p:nvSpPr>
        <p:spPr>
          <a:xfrm>
            <a:off x="5106078" y="5930422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6B434C-BAC5-C74D-9FB3-63C6D4BFBBD2}"/>
                  </a:ext>
                </a:extLst>
              </p:cNvPr>
              <p:cNvSpPr/>
              <p:nvPr/>
            </p:nvSpPr>
            <p:spPr>
              <a:xfrm>
                <a:off x="4851818" y="3626903"/>
                <a:ext cx="365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6B434C-BAC5-C74D-9FB3-63C6D4BFB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18" y="3626903"/>
                <a:ext cx="36580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9A29A9A-49B7-8B41-AE94-9A4829D86E0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034721" y="4027013"/>
            <a:ext cx="695995" cy="31180"/>
          </a:xfrm>
          <a:prstGeom prst="straightConnector1">
            <a:avLst/>
          </a:prstGeom>
          <a:ln w="31750"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F603AD7-DC1A-1B4B-B6C0-B425A6F8D688}"/>
              </a:ext>
            </a:extLst>
          </p:cNvPr>
          <p:cNvCxnSpPr>
            <a:cxnSpLocks/>
          </p:cNvCxnSpPr>
          <p:nvPr/>
        </p:nvCxnSpPr>
        <p:spPr>
          <a:xfrm>
            <a:off x="5731296" y="4573731"/>
            <a:ext cx="0" cy="511277"/>
          </a:xfrm>
          <a:prstGeom prst="straightConnector1">
            <a:avLst/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313336E-4BD1-EE4C-A2B5-C28386556801}"/>
              </a:ext>
            </a:extLst>
          </p:cNvPr>
          <p:cNvCxnSpPr>
            <a:cxnSpLocks/>
          </p:cNvCxnSpPr>
          <p:nvPr/>
        </p:nvCxnSpPr>
        <p:spPr>
          <a:xfrm>
            <a:off x="5730716" y="4082118"/>
            <a:ext cx="0" cy="49161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2495456-8059-E14F-9E51-6E075EF9CCED}"/>
              </a:ext>
            </a:extLst>
          </p:cNvPr>
          <p:cNvCxnSpPr>
            <a:cxnSpLocks/>
          </p:cNvCxnSpPr>
          <p:nvPr/>
        </p:nvCxnSpPr>
        <p:spPr>
          <a:xfrm>
            <a:off x="5847616" y="4573731"/>
            <a:ext cx="0" cy="747251"/>
          </a:xfrm>
          <a:prstGeom prst="straightConnector1">
            <a:avLst/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AE2CBA9-D1BE-5948-B4BE-B6CC86CED13F}"/>
              </a:ext>
            </a:extLst>
          </p:cNvPr>
          <p:cNvCxnSpPr>
            <a:cxnSpLocks/>
          </p:cNvCxnSpPr>
          <p:nvPr/>
        </p:nvCxnSpPr>
        <p:spPr>
          <a:xfrm>
            <a:off x="5847616" y="4321328"/>
            <a:ext cx="0" cy="262235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A06DDD3-C361-184E-A006-1E3850447366}"/>
              </a:ext>
            </a:extLst>
          </p:cNvPr>
          <p:cNvCxnSpPr>
            <a:cxnSpLocks/>
          </p:cNvCxnSpPr>
          <p:nvPr/>
        </p:nvCxnSpPr>
        <p:spPr>
          <a:xfrm>
            <a:off x="6609615" y="4581979"/>
            <a:ext cx="0" cy="747251"/>
          </a:xfrm>
          <a:prstGeom prst="straightConnector1">
            <a:avLst/>
          </a:prstGeom>
          <a:ln w="31750">
            <a:solidFill>
              <a:srgbClr val="EE7D3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1489BFB6-B867-AE4F-886B-EF75D25DCF11}"/>
              </a:ext>
            </a:extLst>
          </p:cNvPr>
          <p:cNvCxnSpPr>
            <a:cxnSpLocks/>
          </p:cNvCxnSpPr>
          <p:nvPr/>
        </p:nvCxnSpPr>
        <p:spPr>
          <a:xfrm>
            <a:off x="6609615" y="4319744"/>
            <a:ext cx="0" cy="262235"/>
          </a:xfrm>
          <a:prstGeom prst="straightConnector1">
            <a:avLst/>
          </a:prstGeom>
          <a:ln w="31750">
            <a:solidFill>
              <a:srgbClr val="EE7D3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7E231A6-9BBF-8449-8C21-E523E48F18B2}"/>
              </a:ext>
            </a:extLst>
          </p:cNvPr>
          <p:cNvCxnSpPr>
            <a:cxnSpLocks/>
          </p:cNvCxnSpPr>
          <p:nvPr/>
        </p:nvCxnSpPr>
        <p:spPr>
          <a:xfrm>
            <a:off x="7010488" y="4581979"/>
            <a:ext cx="0" cy="494848"/>
          </a:xfrm>
          <a:prstGeom prst="straightConnector1">
            <a:avLst/>
          </a:prstGeom>
          <a:ln w="3175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1BD072E-85F5-054E-A94B-7FB1BA65B1AA}"/>
              </a:ext>
            </a:extLst>
          </p:cNvPr>
          <p:cNvCxnSpPr>
            <a:cxnSpLocks/>
          </p:cNvCxnSpPr>
          <p:nvPr/>
        </p:nvCxnSpPr>
        <p:spPr>
          <a:xfrm flipH="1">
            <a:off x="7005894" y="4082118"/>
            <a:ext cx="3916" cy="491613"/>
          </a:xfrm>
          <a:prstGeom prst="straightConnector1">
            <a:avLst/>
          </a:prstGeom>
          <a:ln w="31750">
            <a:solidFill>
              <a:srgbClr val="00B05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7742974-95DC-5046-B50A-CE3B2EBE956E}"/>
              </a:ext>
            </a:extLst>
          </p:cNvPr>
          <p:cNvCxnSpPr>
            <a:cxnSpLocks/>
          </p:cNvCxnSpPr>
          <p:nvPr/>
        </p:nvCxnSpPr>
        <p:spPr>
          <a:xfrm>
            <a:off x="7330426" y="5651612"/>
            <a:ext cx="0" cy="745164"/>
          </a:xfrm>
          <a:prstGeom prst="straightConnector1">
            <a:avLst/>
          </a:prstGeom>
          <a:ln w="31750">
            <a:solidFill>
              <a:srgbClr val="EE7D3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>
            <a:extLst>
              <a:ext uri="{FF2B5EF4-FFF2-40B4-BE49-F238E27FC236}">
                <a16:creationId xmlns:a16="http://schemas.microsoft.com/office/drawing/2014/main" id="{843B50F1-42B5-8A41-BE39-AFF31E82E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134" y="5746674"/>
            <a:ext cx="2425700" cy="1143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07B1EEE2-9DCB-5344-9B82-5A748CAD8270}"/>
                  </a:ext>
                </a:extLst>
              </p:cNvPr>
              <p:cNvSpPr/>
              <p:nvPr/>
            </p:nvSpPr>
            <p:spPr>
              <a:xfrm>
                <a:off x="8436537" y="6197635"/>
                <a:ext cx="3417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07B1EEE2-9DCB-5344-9B82-5A748CAD8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537" y="6197635"/>
                <a:ext cx="3417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970F959-D612-7348-BD24-737D3A1EE68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876543" y="6350058"/>
            <a:ext cx="557699" cy="223415"/>
          </a:xfrm>
          <a:prstGeom prst="straightConnector1">
            <a:avLst/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301E2803-C5F1-3448-87A8-2C9082C4CA4E}"/>
              </a:ext>
            </a:extLst>
          </p:cNvPr>
          <p:cNvSpPr>
            <a:spLocks noChangeAspect="1"/>
          </p:cNvSpPr>
          <p:nvPr/>
        </p:nvSpPr>
        <p:spPr>
          <a:xfrm>
            <a:off x="8436537" y="6282174"/>
            <a:ext cx="72000" cy="72000"/>
          </a:xfrm>
          <a:prstGeom prst="ellipse">
            <a:avLst/>
          </a:prstGeom>
          <a:solidFill>
            <a:srgbClr val="EE7D30"/>
          </a:solidFill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三角形 58">
            <a:extLst>
              <a:ext uri="{FF2B5EF4-FFF2-40B4-BE49-F238E27FC236}">
                <a16:creationId xmlns:a16="http://schemas.microsoft.com/office/drawing/2014/main" id="{A38437C0-9237-144C-AA85-E6CCBDA373B5}"/>
              </a:ext>
            </a:extLst>
          </p:cNvPr>
          <p:cNvSpPr/>
          <p:nvPr/>
        </p:nvSpPr>
        <p:spPr>
          <a:xfrm rot="10800000">
            <a:off x="3940358" y="1705042"/>
            <a:ext cx="180000" cy="1800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191F6C0-1B87-9541-BDA2-D21A71E7448B}"/>
              </a:ext>
            </a:extLst>
          </p:cNvPr>
          <p:cNvSpPr>
            <a:spLocks noChangeAspect="1"/>
          </p:cNvSpPr>
          <p:nvPr/>
        </p:nvSpPr>
        <p:spPr>
          <a:xfrm>
            <a:off x="3886358" y="1982636"/>
            <a:ext cx="288000" cy="288000"/>
          </a:xfrm>
          <a:prstGeom prst="rect">
            <a:avLst/>
          </a:prstGeom>
          <a:noFill/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4049AEA-5867-2B4E-83F3-B16BB76BCDD2}"/>
                  </a:ext>
                </a:extLst>
              </p:cNvPr>
              <p:cNvSpPr txBox="1"/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4049AEA-5867-2B4E-83F3-B16BB76BC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B7650FF-8D5A-FD48-B6FF-5A8530BCC661}"/>
                  </a:ext>
                </a:extLst>
              </p:cNvPr>
              <p:cNvSpPr txBox="1"/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B7650FF-8D5A-FD48-B6FF-5A8530BCC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ECA35BA-EE6B-0943-8089-BAEE117B6404}"/>
              </a:ext>
            </a:extLst>
          </p:cNvPr>
          <p:cNvCxnSpPr>
            <a:cxnSpLocks/>
          </p:cNvCxnSpPr>
          <p:nvPr/>
        </p:nvCxnSpPr>
        <p:spPr>
          <a:xfrm flipV="1">
            <a:off x="5912436" y="1889061"/>
            <a:ext cx="1273016" cy="1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2E71B37-0435-FA4A-8090-15005704D145}"/>
              </a:ext>
            </a:extLst>
          </p:cNvPr>
          <p:cNvCxnSpPr>
            <a:cxnSpLocks/>
          </p:cNvCxnSpPr>
          <p:nvPr/>
        </p:nvCxnSpPr>
        <p:spPr>
          <a:xfrm flipV="1">
            <a:off x="7185452" y="1629266"/>
            <a:ext cx="1034145" cy="259796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56DE0442-BACA-C742-8B1F-B32AF019C856}"/>
              </a:ext>
            </a:extLst>
          </p:cNvPr>
          <p:cNvCxnSpPr>
            <a:cxnSpLocks/>
          </p:cNvCxnSpPr>
          <p:nvPr/>
        </p:nvCxnSpPr>
        <p:spPr>
          <a:xfrm flipV="1">
            <a:off x="6030423" y="2337276"/>
            <a:ext cx="756000" cy="1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2AAEF2D0-9AA4-0544-8E0B-AA3FDEFC47D2}"/>
              </a:ext>
            </a:extLst>
          </p:cNvPr>
          <p:cNvCxnSpPr>
            <a:cxnSpLocks/>
          </p:cNvCxnSpPr>
          <p:nvPr/>
        </p:nvCxnSpPr>
        <p:spPr>
          <a:xfrm>
            <a:off x="6787612" y="2337277"/>
            <a:ext cx="715468" cy="0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EE7B4E41-E97D-644D-90B6-DD448564AA65}"/>
              </a:ext>
            </a:extLst>
          </p:cNvPr>
          <p:cNvCxnSpPr>
            <a:cxnSpLocks/>
          </p:cNvCxnSpPr>
          <p:nvPr/>
        </p:nvCxnSpPr>
        <p:spPr>
          <a:xfrm>
            <a:off x="7503080" y="2337276"/>
            <a:ext cx="507510" cy="311269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三角形 67">
            <a:extLst>
              <a:ext uri="{FF2B5EF4-FFF2-40B4-BE49-F238E27FC236}">
                <a16:creationId xmlns:a16="http://schemas.microsoft.com/office/drawing/2014/main" id="{A0849D1C-B3B9-1E40-8F51-3E9A7A92154F}"/>
              </a:ext>
            </a:extLst>
          </p:cNvPr>
          <p:cNvSpPr/>
          <p:nvPr/>
        </p:nvSpPr>
        <p:spPr>
          <a:xfrm rot="10800000">
            <a:off x="6038726" y="189716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三角形 68">
            <a:extLst>
              <a:ext uri="{FF2B5EF4-FFF2-40B4-BE49-F238E27FC236}">
                <a16:creationId xmlns:a16="http://schemas.microsoft.com/office/drawing/2014/main" id="{7525FAB7-5E85-5A4D-B966-CB1F20C4C329}"/>
              </a:ext>
            </a:extLst>
          </p:cNvPr>
          <p:cNvSpPr/>
          <p:nvPr/>
        </p:nvSpPr>
        <p:spPr>
          <a:xfrm rot="10800000">
            <a:off x="6838242" y="188906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三角形 69">
            <a:extLst>
              <a:ext uri="{FF2B5EF4-FFF2-40B4-BE49-F238E27FC236}">
                <a16:creationId xmlns:a16="http://schemas.microsoft.com/office/drawing/2014/main" id="{65BBFAE2-FA04-5941-AA07-C0005B69D7F6}"/>
              </a:ext>
            </a:extLst>
          </p:cNvPr>
          <p:cNvSpPr/>
          <p:nvPr/>
        </p:nvSpPr>
        <p:spPr>
          <a:xfrm rot="10800000">
            <a:off x="7883842" y="233165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628174F6-3E83-2F45-BFD4-AD362C1BD262}"/>
                  </a:ext>
                </a:extLst>
              </p:cNvPr>
              <p:cNvSpPr txBox="1"/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628174F6-3E83-2F45-BFD4-AD362C1BD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2EC8143-57E5-3B48-9C8D-91A0617DD0AF}"/>
              </a:ext>
            </a:extLst>
          </p:cNvPr>
          <p:cNvSpPr/>
          <p:nvPr/>
        </p:nvSpPr>
        <p:spPr>
          <a:xfrm>
            <a:off x="5747124" y="1658959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E665521-77D1-E24A-8C56-826D28C5B57F}"/>
              </a:ext>
            </a:extLst>
          </p:cNvPr>
          <p:cNvSpPr/>
          <p:nvPr/>
        </p:nvSpPr>
        <p:spPr>
          <a:xfrm>
            <a:off x="6548944" y="1652666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5A7877E5-454A-A94E-961B-64B7828ACB98}"/>
              </a:ext>
            </a:extLst>
          </p:cNvPr>
          <p:cNvSpPr/>
          <p:nvPr/>
        </p:nvSpPr>
        <p:spPr>
          <a:xfrm>
            <a:off x="7594187" y="2126636"/>
            <a:ext cx="720000" cy="7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62FDF00E-B992-F84A-A2B1-DA07C55945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0134" y="4705017"/>
            <a:ext cx="2425700" cy="1143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75E4A5A9-A2EB-8C41-9F79-D43214BB98BD}"/>
              </a:ext>
            </a:extLst>
          </p:cNvPr>
          <p:cNvCxnSpPr>
            <a:cxnSpLocks/>
          </p:cNvCxnSpPr>
          <p:nvPr/>
        </p:nvCxnSpPr>
        <p:spPr>
          <a:xfrm>
            <a:off x="7326510" y="5433848"/>
            <a:ext cx="0" cy="207254"/>
          </a:xfrm>
          <a:prstGeom prst="straightConnector1">
            <a:avLst/>
          </a:prstGeom>
          <a:ln w="31750">
            <a:solidFill>
              <a:srgbClr val="EE7D3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23B8741-F978-3949-B23B-7C2C3A436CC6}"/>
              </a:ext>
            </a:extLst>
          </p:cNvPr>
          <p:cNvCxnSpPr>
            <a:cxnSpLocks/>
          </p:cNvCxnSpPr>
          <p:nvPr/>
        </p:nvCxnSpPr>
        <p:spPr>
          <a:xfrm flipV="1">
            <a:off x="5751736" y="4058193"/>
            <a:ext cx="1264668" cy="2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248A42B-E78E-054D-AF7D-1780A675CFFF}"/>
              </a:ext>
            </a:extLst>
          </p:cNvPr>
          <p:cNvCxnSpPr>
            <a:cxnSpLocks/>
          </p:cNvCxnSpPr>
          <p:nvPr/>
        </p:nvCxnSpPr>
        <p:spPr>
          <a:xfrm flipV="1">
            <a:off x="5737967" y="5136111"/>
            <a:ext cx="1264668" cy="2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A6768205-2A62-9448-896E-1186EED10335}"/>
              </a:ext>
            </a:extLst>
          </p:cNvPr>
          <p:cNvCxnSpPr>
            <a:cxnSpLocks/>
          </p:cNvCxnSpPr>
          <p:nvPr/>
        </p:nvCxnSpPr>
        <p:spPr>
          <a:xfrm rot="-420000">
            <a:off x="7026075" y="5076826"/>
            <a:ext cx="1083797" cy="0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三角形 78">
            <a:extLst>
              <a:ext uri="{FF2B5EF4-FFF2-40B4-BE49-F238E27FC236}">
                <a16:creationId xmlns:a16="http://schemas.microsoft.com/office/drawing/2014/main" id="{8E91F4F6-1E68-9240-B887-504C2A14098D}"/>
              </a:ext>
            </a:extLst>
          </p:cNvPr>
          <p:cNvSpPr/>
          <p:nvPr/>
        </p:nvSpPr>
        <p:spPr>
          <a:xfrm rot="10800000">
            <a:off x="5873037" y="3988204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三角形 79">
            <a:extLst>
              <a:ext uri="{FF2B5EF4-FFF2-40B4-BE49-F238E27FC236}">
                <a16:creationId xmlns:a16="http://schemas.microsoft.com/office/drawing/2014/main" id="{404BB0ED-162F-0546-AD19-7D3B701086D1}"/>
              </a:ext>
            </a:extLst>
          </p:cNvPr>
          <p:cNvSpPr/>
          <p:nvPr/>
        </p:nvSpPr>
        <p:spPr>
          <a:xfrm rot="10800000">
            <a:off x="6727321" y="508008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三角形 80">
            <a:extLst>
              <a:ext uri="{FF2B5EF4-FFF2-40B4-BE49-F238E27FC236}">
                <a16:creationId xmlns:a16="http://schemas.microsoft.com/office/drawing/2014/main" id="{3E1F9B77-1211-8B45-91D3-A728439CB8DE}"/>
              </a:ext>
            </a:extLst>
          </p:cNvPr>
          <p:cNvSpPr/>
          <p:nvPr/>
        </p:nvSpPr>
        <p:spPr>
          <a:xfrm rot="10800000">
            <a:off x="7684835" y="6282174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6E5E16A-47A0-0D46-BC51-DF6928354C9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034721" y="4027013"/>
            <a:ext cx="757597" cy="205351"/>
          </a:xfrm>
          <a:prstGeom prst="straightConnector1">
            <a:avLst/>
          </a:prstGeom>
          <a:ln w="31750">
            <a:solidFill>
              <a:srgbClr val="EE7D3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A89E233C-4012-7644-B59D-3EDD5B4F300B}"/>
              </a:ext>
            </a:extLst>
          </p:cNvPr>
          <p:cNvCxnSpPr>
            <a:cxnSpLocks/>
          </p:cNvCxnSpPr>
          <p:nvPr/>
        </p:nvCxnSpPr>
        <p:spPr>
          <a:xfrm flipV="1">
            <a:off x="5802074" y="4273794"/>
            <a:ext cx="827999" cy="2"/>
          </a:xfrm>
          <a:prstGeom prst="line">
            <a:avLst/>
          </a:prstGeom>
          <a:ln w="31750">
            <a:solidFill>
              <a:srgbClr val="EE7D3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56C60CE-DA57-E74C-B2A7-0F0E6E1762A7}"/>
              </a:ext>
            </a:extLst>
          </p:cNvPr>
          <p:cNvCxnSpPr>
            <a:cxnSpLocks/>
          </p:cNvCxnSpPr>
          <p:nvPr/>
        </p:nvCxnSpPr>
        <p:spPr>
          <a:xfrm>
            <a:off x="6568242" y="5371474"/>
            <a:ext cx="758268" cy="7189"/>
          </a:xfrm>
          <a:prstGeom prst="line">
            <a:avLst/>
          </a:prstGeom>
          <a:ln w="31750">
            <a:solidFill>
              <a:srgbClr val="EE7D3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E790702-771A-7C47-AFE8-8DEB149E1A53}"/>
              </a:ext>
            </a:extLst>
          </p:cNvPr>
          <p:cNvCxnSpPr>
            <a:cxnSpLocks/>
          </p:cNvCxnSpPr>
          <p:nvPr/>
        </p:nvCxnSpPr>
        <p:spPr>
          <a:xfrm rot="1080000">
            <a:off x="7315934" y="6494059"/>
            <a:ext cx="540000" cy="0"/>
          </a:xfrm>
          <a:prstGeom prst="line">
            <a:avLst/>
          </a:prstGeom>
          <a:ln w="31750">
            <a:solidFill>
              <a:srgbClr val="EE7D3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1EBC7980-FC32-6742-8A82-CF949323554F}"/>
              </a:ext>
            </a:extLst>
          </p:cNvPr>
          <p:cNvCxnSpPr>
            <a:cxnSpLocks/>
          </p:cNvCxnSpPr>
          <p:nvPr/>
        </p:nvCxnSpPr>
        <p:spPr>
          <a:xfrm rot="-1080000">
            <a:off x="7808746" y="6469219"/>
            <a:ext cx="648000" cy="0"/>
          </a:xfrm>
          <a:prstGeom prst="line">
            <a:avLst/>
          </a:prstGeom>
          <a:ln w="31750">
            <a:solidFill>
              <a:srgbClr val="EE7D3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B31729D-BC22-E845-8387-C529361A2235}"/>
                  </a:ext>
                </a:extLst>
              </p:cNvPr>
              <p:cNvSpPr txBox="1"/>
              <p:nvPr/>
            </p:nvSpPr>
            <p:spPr>
              <a:xfrm>
                <a:off x="328447" y="5201686"/>
                <a:ext cx="46061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200" dirty="0"/>
                  <a:t>Fail to reach sink </a:t>
                </a:r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sz="2200" dirty="0"/>
                  <a:t> from </a:t>
                </a:r>
                <a:r>
                  <a:rPr kumimoji="1" lang="en-US" altLang="ja-JP" sz="2200" dirty="0">
                    <a:solidFill>
                      <a:srgbClr val="00B050"/>
                    </a:solidFill>
                  </a:rPr>
                  <a:t>upper road</a:t>
                </a:r>
                <a:endParaRPr kumimoji="1" lang="ja-JP" altLang="en-US" sz="2200" dirty="0" err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B31729D-BC22-E845-8387-C529361A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7" y="5201686"/>
                <a:ext cx="4606197" cy="430887"/>
              </a:xfrm>
              <a:prstGeom prst="rect">
                <a:avLst/>
              </a:prstGeom>
              <a:blipFill>
                <a:blip r:embed="rId12"/>
                <a:stretch>
                  <a:fillRect l="-1648" t="-8571" r="-549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矢印 11">
            <a:extLst>
              <a:ext uri="{FF2B5EF4-FFF2-40B4-BE49-F238E27FC236}">
                <a16:creationId xmlns:a16="http://schemas.microsoft.com/office/drawing/2014/main" id="{F19FE3A3-2BD2-874F-B3A7-4AD669BE28A6}"/>
              </a:ext>
            </a:extLst>
          </p:cNvPr>
          <p:cNvSpPr/>
          <p:nvPr/>
        </p:nvSpPr>
        <p:spPr>
          <a:xfrm>
            <a:off x="51529" y="5778204"/>
            <a:ext cx="304800" cy="293450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19397BC-CBD8-0D46-A70B-1CB1C45F5996}"/>
              </a:ext>
            </a:extLst>
          </p:cNvPr>
          <p:cNvSpPr txBox="1"/>
          <p:nvPr/>
        </p:nvSpPr>
        <p:spPr>
          <a:xfrm>
            <a:off x="358624" y="5577231"/>
            <a:ext cx="4753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Obtain the </a:t>
            </a:r>
            <a:r>
              <a:rPr kumimoji="1" lang="en-US" altLang="ja-JP" sz="2200" dirty="0">
                <a:solidFill>
                  <a:srgbClr val="EE7D30"/>
                </a:solidFill>
              </a:rPr>
              <a:t>correct path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solidFill>
                  <a:schemeClr val="accent1"/>
                </a:solidFill>
              </a:rPr>
              <a:t>Robust against partial GPS errors</a:t>
            </a:r>
            <a:endParaRPr kumimoji="1" lang="ja-JP" altLang="en-US" sz="2200" dirty="0" err="1">
              <a:solidFill>
                <a:schemeClr val="accent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4392876-FB07-0D49-AB53-C832373495A4}"/>
              </a:ext>
            </a:extLst>
          </p:cNvPr>
          <p:cNvSpPr/>
          <p:nvPr/>
        </p:nvSpPr>
        <p:spPr>
          <a:xfrm>
            <a:off x="10510" y="5224089"/>
            <a:ext cx="5034721" cy="1145008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5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790">
        <p:fade/>
      </p:transition>
    </mc:Choice>
    <mc:Fallback xmlns="">
      <p:transition spd="med" advTm="5879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E26C17-34DE-CF4F-AE91-C4354AC4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Weight of the Time-Expanded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022522D-C1BA-954D-B6CE-E8387A4DBBEF}"/>
                  </a:ext>
                </a:extLst>
              </p:cNvPr>
              <p:cNvSpPr txBox="1"/>
              <p:nvPr/>
            </p:nvSpPr>
            <p:spPr>
              <a:xfrm>
                <a:off x="273132" y="1513403"/>
                <a:ext cx="92983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/>
                  <a:t>Assume that the </a:t>
                </a:r>
                <a:r>
                  <a:rPr kumimoji="1" lang="en-US" altLang="ja-JP" sz="2200" u="sng" dirty="0"/>
                  <a:t>car runs on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i="1" u="sng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200" i="1" u="sng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200" i="1" u="sng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200" u="sng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u="sng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200" i="1" u="sng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200" u="sng" dirty="0"/>
                  <a:t> is obtained</a:t>
                </a:r>
                <a:endParaRPr kumimoji="1" lang="ja-JP" altLang="en-US" sz="2200" u="sng" dirty="0" err="1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022522D-C1BA-954D-B6CE-E8387A4DB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1513403"/>
                <a:ext cx="9298380" cy="430887"/>
              </a:xfrm>
              <a:prstGeom prst="rect">
                <a:avLst/>
              </a:prstGeom>
              <a:blipFill>
                <a:blip r:embed="rId3"/>
                <a:stretch>
                  <a:fillRect l="-819" t="-5714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372B8D-0332-D44F-B89B-4FC7645606FC}"/>
              </a:ext>
            </a:extLst>
          </p:cNvPr>
          <p:cNvSpPr txBox="1"/>
          <p:nvPr/>
        </p:nvSpPr>
        <p:spPr>
          <a:xfrm>
            <a:off x="273132" y="2010173"/>
            <a:ext cx="85908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Desirable Property of Weight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200" dirty="0"/>
              <a:t>The closer the edge and GPS are, the smaller weight of edge is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200" dirty="0"/>
              <a:t>Dividing edges has no influence to the total value of weights</a:t>
            </a:r>
            <a:endParaRPr kumimoji="1" lang="ja-JP" altLang="en-US" sz="2200" dirty="0" err="1"/>
          </a:p>
        </p:txBody>
      </p:sp>
      <p:sp>
        <p:nvSpPr>
          <p:cNvPr id="10" name="三角形 9">
            <a:extLst>
              <a:ext uri="{FF2B5EF4-FFF2-40B4-BE49-F238E27FC236}">
                <a16:creationId xmlns:a16="http://schemas.microsoft.com/office/drawing/2014/main" id="{BE3D320D-FE12-6144-AAEC-C839D2CD13A7}"/>
              </a:ext>
            </a:extLst>
          </p:cNvPr>
          <p:cNvSpPr/>
          <p:nvPr/>
        </p:nvSpPr>
        <p:spPr>
          <a:xfrm rot="10800000">
            <a:off x="2208902" y="5396077"/>
            <a:ext cx="245327" cy="242284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D532161-21CF-6B4D-A09F-5B2C17FB04FC}"/>
              </a:ext>
            </a:extLst>
          </p:cNvPr>
          <p:cNvCxnSpPr/>
          <p:nvPr/>
        </p:nvCxnSpPr>
        <p:spPr>
          <a:xfrm>
            <a:off x="1351852" y="4651073"/>
            <a:ext cx="195942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C667C75-93F3-F143-92AE-8DB2396BE3F2}"/>
              </a:ext>
            </a:extLst>
          </p:cNvPr>
          <p:cNvCxnSpPr/>
          <p:nvPr/>
        </p:nvCxnSpPr>
        <p:spPr>
          <a:xfrm>
            <a:off x="1351853" y="5848503"/>
            <a:ext cx="195942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8E69FE-4FE4-034B-9A07-7157212C6B13}"/>
              </a:ext>
            </a:extLst>
          </p:cNvPr>
          <p:cNvSpPr txBox="1"/>
          <p:nvPr/>
        </p:nvSpPr>
        <p:spPr>
          <a:xfrm>
            <a:off x="1567542" y="4104466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large weight</a:t>
            </a:r>
            <a:endParaRPr kumimoji="1" lang="ja-JP" altLang="en-US" sz="2400" dirty="0" err="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D8C841-4075-0649-9D83-E358687E96E8}"/>
              </a:ext>
            </a:extLst>
          </p:cNvPr>
          <p:cNvSpPr txBox="1"/>
          <p:nvPr/>
        </p:nvSpPr>
        <p:spPr>
          <a:xfrm>
            <a:off x="774450" y="344483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１</a:t>
            </a:r>
            <a:r>
              <a:rPr kumimoji="1" lang="en-US" altLang="ja-JP" sz="2400" dirty="0"/>
              <a:t>.</a:t>
            </a:r>
            <a:endParaRPr kumimoji="1" lang="ja-JP" altLang="en-US" sz="2400" dirty="0" err="1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E2AE5AB-888F-3A43-8B69-74B6DE8B0564}"/>
              </a:ext>
            </a:extLst>
          </p:cNvPr>
          <p:cNvCxnSpPr/>
          <p:nvPr/>
        </p:nvCxnSpPr>
        <p:spPr>
          <a:xfrm>
            <a:off x="4403919" y="4061188"/>
            <a:ext cx="0" cy="25831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641BAA-9D9A-F748-94FE-0EC29FCE1E0B}"/>
              </a:ext>
            </a:extLst>
          </p:cNvPr>
          <p:cNvSpPr txBox="1"/>
          <p:nvPr/>
        </p:nvSpPr>
        <p:spPr>
          <a:xfrm>
            <a:off x="1567542" y="5933446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small weight</a:t>
            </a:r>
            <a:endParaRPr kumimoji="1" lang="ja-JP" altLang="en-US" sz="2400" dirty="0" err="1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5C31C00-E602-DD43-865E-BC1BE3206D4C}"/>
              </a:ext>
            </a:extLst>
          </p:cNvPr>
          <p:cNvCxnSpPr>
            <a:cxnSpLocks/>
          </p:cNvCxnSpPr>
          <p:nvPr/>
        </p:nvCxnSpPr>
        <p:spPr>
          <a:xfrm>
            <a:off x="5058059" y="5988472"/>
            <a:ext cx="1497121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8796AE2-3EA0-9C45-B326-16A6B4113A0D}"/>
              </a:ext>
            </a:extLst>
          </p:cNvPr>
          <p:cNvCxnSpPr>
            <a:cxnSpLocks/>
          </p:cNvCxnSpPr>
          <p:nvPr/>
        </p:nvCxnSpPr>
        <p:spPr>
          <a:xfrm>
            <a:off x="6555180" y="5988472"/>
            <a:ext cx="1497121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三角形 21">
            <a:extLst>
              <a:ext uri="{FF2B5EF4-FFF2-40B4-BE49-F238E27FC236}">
                <a16:creationId xmlns:a16="http://schemas.microsoft.com/office/drawing/2014/main" id="{B28E238E-9D0C-C945-A475-18686488F0AB}"/>
              </a:ext>
            </a:extLst>
          </p:cNvPr>
          <p:cNvSpPr/>
          <p:nvPr/>
        </p:nvSpPr>
        <p:spPr>
          <a:xfrm rot="10800000">
            <a:off x="6432516" y="5145420"/>
            <a:ext cx="245327" cy="242284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1121D45-4055-3348-9B6E-C0350EDAE683}"/>
              </a:ext>
            </a:extLst>
          </p:cNvPr>
          <p:cNvCxnSpPr>
            <a:cxnSpLocks/>
          </p:cNvCxnSpPr>
          <p:nvPr/>
        </p:nvCxnSpPr>
        <p:spPr>
          <a:xfrm>
            <a:off x="5058059" y="4731828"/>
            <a:ext cx="2994242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0E2DC53-2952-D845-B0EC-D86153007050}"/>
                  </a:ext>
                </a:extLst>
              </p:cNvPr>
              <p:cNvSpPr/>
              <p:nvPr/>
            </p:nvSpPr>
            <p:spPr>
              <a:xfrm>
                <a:off x="7097045" y="4230511"/>
                <a:ext cx="548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0E2DC53-2952-D845-B0EC-D86153007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045" y="4230511"/>
                <a:ext cx="548355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EB0D5F0F-9015-8840-A457-B8815128C2AD}"/>
                  </a:ext>
                </a:extLst>
              </p:cNvPr>
              <p:cNvSpPr/>
              <p:nvPr/>
            </p:nvSpPr>
            <p:spPr>
              <a:xfrm>
                <a:off x="5532441" y="5526807"/>
                <a:ext cx="555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EB0D5F0F-9015-8840-A457-B8815128C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41" y="5526807"/>
                <a:ext cx="5554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CB4BD34-E786-DA45-93C7-37024C58CF15}"/>
                  </a:ext>
                </a:extLst>
              </p:cNvPr>
              <p:cNvSpPr/>
              <p:nvPr/>
            </p:nvSpPr>
            <p:spPr>
              <a:xfrm>
                <a:off x="6948747" y="5534659"/>
                <a:ext cx="555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CB4BD34-E786-DA45-93C7-37024C58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47" y="5534659"/>
                <a:ext cx="5554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52C088B-91AD-7946-BD3E-05B24BA8391C}"/>
                  </a:ext>
                </a:extLst>
              </p:cNvPr>
              <p:cNvSpPr/>
              <p:nvPr/>
            </p:nvSpPr>
            <p:spPr>
              <a:xfrm>
                <a:off x="4994978" y="6182683"/>
                <a:ext cx="34517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52C088B-91AD-7946-BD3E-05B24BA83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978" y="6182683"/>
                <a:ext cx="3451714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FB3C8B2-8D32-9941-BEA1-5F02EB21F8FD}"/>
              </a:ext>
            </a:extLst>
          </p:cNvPr>
          <p:cNvSpPr txBox="1"/>
          <p:nvPr/>
        </p:nvSpPr>
        <p:spPr>
          <a:xfrm>
            <a:off x="4633621" y="344484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2.</a:t>
            </a:r>
            <a:endParaRPr kumimoji="1" lang="ja-JP" altLang="en-US" sz="2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9CD20A1-D4DF-194D-8767-4083DA408295}"/>
                  </a:ext>
                </a:extLst>
              </p:cNvPr>
              <p:cNvSpPr txBox="1"/>
              <p:nvPr/>
            </p:nvSpPr>
            <p:spPr>
              <a:xfrm>
                <a:off x="1847511" y="5386838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9CD20A1-D4DF-194D-8767-4083DA408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11" y="5386838"/>
                <a:ext cx="530402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6F246A4-4A89-FB44-8666-0F3947342580}"/>
                  </a:ext>
                </a:extLst>
              </p:cNvPr>
              <p:cNvSpPr txBox="1"/>
              <p:nvPr/>
            </p:nvSpPr>
            <p:spPr>
              <a:xfrm>
                <a:off x="6538556" y="5119767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6F246A4-4A89-FB44-8666-0F3947342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56" y="5119767"/>
                <a:ext cx="530402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スライド番号プレースホルダー 33">
            <a:extLst>
              <a:ext uri="{FF2B5EF4-FFF2-40B4-BE49-F238E27FC236}">
                <a16:creationId xmlns:a16="http://schemas.microsoft.com/office/drawing/2014/main" id="{73DA4E0E-5D0E-0E44-9904-6D6F7B26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14</a:t>
            </a:fld>
            <a:endParaRPr lang="en-US" altLang="ja-JP"/>
          </a:p>
        </p:txBody>
      </p:sp>
      <p:sp>
        <p:nvSpPr>
          <p:cNvPr id="25" name="三角形 24">
            <a:extLst>
              <a:ext uri="{FF2B5EF4-FFF2-40B4-BE49-F238E27FC236}">
                <a16:creationId xmlns:a16="http://schemas.microsoft.com/office/drawing/2014/main" id="{26DDAABF-FC49-F74F-83D4-160E349DB29C}"/>
              </a:ext>
            </a:extLst>
          </p:cNvPr>
          <p:cNvSpPr/>
          <p:nvPr/>
        </p:nvSpPr>
        <p:spPr>
          <a:xfrm rot="10800000">
            <a:off x="6354020" y="3896327"/>
            <a:ext cx="245327" cy="242284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2249858-2C5E-4743-8F4F-B4275857CE29}"/>
                  </a:ext>
                </a:extLst>
              </p:cNvPr>
              <p:cNvSpPr txBox="1"/>
              <p:nvPr/>
            </p:nvSpPr>
            <p:spPr>
              <a:xfrm>
                <a:off x="6455634" y="4016214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2249858-2C5E-4743-8F4F-B4275857C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634" y="4016214"/>
                <a:ext cx="530402" cy="461665"/>
              </a:xfrm>
              <a:prstGeom prst="rect">
                <a:avLst/>
              </a:prstGeom>
              <a:blipFill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069D64-AE0D-2A41-AB15-0B681F61BD8B}"/>
              </a:ext>
            </a:extLst>
          </p:cNvPr>
          <p:cNvCxnSpPr>
            <a:cxnSpLocks/>
          </p:cNvCxnSpPr>
          <p:nvPr/>
        </p:nvCxnSpPr>
        <p:spPr>
          <a:xfrm flipV="1">
            <a:off x="2360238" y="5647600"/>
            <a:ext cx="291715" cy="1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B11C920C-093E-7746-AA68-4C44B7F39D4D}"/>
              </a:ext>
            </a:extLst>
          </p:cNvPr>
          <p:cNvSpPr/>
          <p:nvPr/>
        </p:nvSpPr>
        <p:spPr>
          <a:xfrm>
            <a:off x="2649678" y="4738062"/>
            <a:ext cx="198118" cy="869539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中かっこ 36">
            <a:extLst>
              <a:ext uri="{FF2B5EF4-FFF2-40B4-BE49-F238E27FC236}">
                <a16:creationId xmlns:a16="http://schemas.microsoft.com/office/drawing/2014/main" id="{4BA77C97-1C96-A84E-98AD-FFEEF67D4BB2}"/>
              </a:ext>
            </a:extLst>
          </p:cNvPr>
          <p:cNvSpPr>
            <a:spLocks/>
          </p:cNvSpPr>
          <p:nvPr/>
        </p:nvSpPr>
        <p:spPr>
          <a:xfrm>
            <a:off x="2646262" y="5647777"/>
            <a:ext cx="206033" cy="148766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503339-9EF7-9545-B1BD-92E8CB955A42}"/>
              </a:ext>
            </a:extLst>
          </p:cNvPr>
          <p:cNvSpPr txBox="1"/>
          <p:nvPr/>
        </p:nvSpPr>
        <p:spPr>
          <a:xfrm>
            <a:off x="2904446" y="48986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far</a:t>
            </a:r>
            <a:endParaRPr kumimoji="1" lang="ja-JP" altLang="en-US" sz="2400" dirty="0" err="1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D02D984-A8CA-2D47-A705-281982085A9F}"/>
              </a:ext>
            </a:extLst>
          </p:cNvPr>
          <p:cNvSpPr txBox="1"/>
          <p:nvPr/>
        </p:nvSpPr>
        <p:spPr>
          <a:xfrm>
            <a:off x="2837284" y="5448476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close</a:t>
            </a:r>
            <a:endParaRPr kumimoji="1" lang="ja-JP" altLang="en-US" sz="2400" dirty="0" err="1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3B51EDB-9987-E74D-96CB-24F616839D2C}"/>
              </a:ext>
            </a:extLst>
          </p:cNvPr>
          <p:cNvCxnSpPr>
            <a:stCxn id="25" idx="0"/>
          </p:cNvCxnSpPr>
          <p:nvPr/>
        </p:nvCxnSpPr>
        <p:spPr>
          <a:xfrm>
            <a:off x="6476683" y="4138611"/>
            <a:ext cx="0" cy="593217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0CF746D-2BDE-C84D-8937-E54CCDC5E85E}"/>
              </a:ext>
            </a:extLst>
          </p:cNvPr>
          <p:cNvCxnSpPr/>
          <p:nvPr/>
        </p:nvCxnSpPr>
        <p:spPr>
          <a:xfrm>
            <a:off x="6555179" y="5395255"/>
            <a:ext cx="0" cy="593217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8A95C27-00FB-4C48-90B5-23E4C78994D9}"/>
              </a:ext>
            </a:extLst>
          </p:cNvPr>
          <p:cNvSpPr txBox="1"/>
          <p:nvPr/>
        </p:nvSpPr>
        <p:spPr>
          <a:xfrm rot="2700000">
            <a:off x="6277787" y="42501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/>
              <a:t>ー</a:t>
            </a:r>
            <a:endParaRPr kumimoji="1" lang="ja-JP" altLang="en-US" sz="2400" dirty="0" err="1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7F1C1B4-F097-3242-952C-DA0DBE50E003}"/>
              </a:ext>
            </a:extLst>
          </p:cNvPr>
          <p:cNvSpPr txBox="1"/>
          <p:nvPr/>
        </p:nvSpPr>
        <p:spPr>
          <a:xfrm rot="2700000">
            <a:off x="6317983" y="5518358"/>
            <a:ext cx="44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/>
              <a:t>ー</a:t>
            </a:r>
            <a:endParaRPr kumimoji="1" lang="ja-JP" alt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30510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140">
        <p:fade/>
      </p:transition>
    </mc:Choice>
    <mc:Fallback xmlns="">
      <p:transition spd="med" advTm="15414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BF9DCDF6-B0F9-5C46-9D57-090A8A734490}"/>
              </a:ext>
            </a:extLst>
          </p:cNvPr>
          <p:cNvCxnSpPr/>
          <p:nvPr/>
        </p:nvCxnSpPr>
        <p:spPr>
          <a:xfrm>
            <a:off x="6335547" y="3337307"/>
            <a:ext cx="0" cy="867596"/>
          </a:xfrm>
          <a:prstGeom prst="straightConnector1">
            <a:avLst/>
          </a:prstGeom>
          <a:ln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三角形 43">
            <a:extLst>
              <a:ext uri="{FF2B5EF4-FFF2-40B4-BE49-F238E27FC236}">
                <a16:creationId xmlns:a16="http://schemas.microsoft.com/office/drawing/2014/main" id="{17A9CEA4-950C-4D4C-80BE-CD15019A2DAF}"/>
              </a:ext>
            </a:extLst>
          </p:cNvPr>
          <p:cNvSpPr/>
          <p:nvPr/>
        </p:nvSpPr>
        <p:spPr>
          <a:xfrm flipH="1">
            <a:off x="4480909" y="5383288"/>
            <a:ext cx="1490004" cy="576000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  <a:alpha val="2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三角形 42">
            <a:extLst>
              <a:ext uri="{FF2B5EF4-FFF2-40B4-BE49-F238E27FC236}">
                <a16:creationId xmlns:a16="http://schemas.microsoft.com/office/drawing/2014/main" id="{2B2405C2-9230-0A43-8BD1-76686A4C07E5}"/>
              </a:ext>
            </a:extLst>
          </p:cNvPr>
          <p:cNvSpPr/>
          <p:nvPr/>
        </p:nvSpPr>
        <p:spPr>
          <a:xfrm>
            <a:off x="2976673" y="5366094"/>
            <a:ext cx="1497121" cy="612000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  <a:alpha val="2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三角形 40">
            <a:extLst>
              <a:ext uri="{FF2B5EF4-FFF2-40B4-BE49-F238E27FC236}">
                <a16:creationId xmlns:a16="http://schemas.microsoft.com/office/drawing/2014/main" id="{1A527483-7C37-9149-8FDC-AC1DA5BAF374}"/>
              </a:ext>
            </a:extLst>
          </p:cNvPr>
          <p:cNvSpPr/>
          <p:nvPr/>
        </p:nvSpPr>
        <p:spPr>
          <a:xfrm>
            <a:off x="411758" y="4234834"/>
            <a:ext cx="1943468" cy="200902"/>
          </a:xfrm>
          <a:prstGeom prst="triangle">
            <a:avLst>
              <a:gd name="adj" fmla="val 46855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E26C17-34DE-CF4F-AE91-C4354AC4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Weight of the Time-Expanded Graph</a:t>
            </a:r>
            <a:endParaRPr kumimoji="1" lang="ja-JP" altLang="en-US"/>
          </a:p>
        </p:txBody>
      </p:sp>
      <p:sp>
        <p:nvSpPr>
          <p:cNvPr id="10" name="三角形 9">
            <a:extLst>
              <a:ext uri="{FF2B5EF4-FFF2-40B4-BE49-F238E27FC236}">
                <a16:creationId xmlns:a16="http://schemas.microsoft.com/office/drawing/2014/main" id="{BE3D320D-FE12-6144-AAEC-C839D2CD13A7}"/>
              </a:ext>
            </a:extLst>
          </p:cNvPr>
          <p:cNvSpPr/>
          <p:nvPr/>
        </p:nvSpPr>
        <p:spPr>
          <a:xfrm rot="10800000">
            <a:off x="1217051" y="3983311"/>
            <a:ext cx="245327" cy="242284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D532161-21CF-6B4D-A09F-5B2C17FB04FC}"/>
              </a:ext>
            </a:extLst>
          </p:cNvPr>
          <p:cNvCxnSpPr/>
          <p:nvPr/>
        </p:nvCxnSpPr>
        <p:spPr>
          <a:xfrm>
            <a:off x="411757" y="3238307"/>
            <a:ext cx="195942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C667C75-93F3-F143-92AE-8DB2396BE3F2}"/>
              </a:ext>
            </a:extLst>
          </p:cNvPr>
          <p:cNvCxnSpPr/>
          <p:nvPr/>
        </p:nvCxnSpPr>
        <p:spPr>
          <a:xfrm>
            <a:off x="411758" y="4435737"/>
            <a:ext cx="195942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8E69FE-4FE4-034B-9A07-7157212C6B13}"/>
              </a:ext>
            </a:extLst>
          </p:cNvPr>
          <p:cNvSpPr txBox="1"/>
          <p:nvPr/>
        </p:nvSpPr>
        <p:spPr>
          <a:xfrm>
            <a:off x="607441" y="2700365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large weight</a:t>
            </a:r>
            <a:endParaRPr kumimoji="1" lang="ja-JP" altLang="en-US" sz="2000" dirty="0" err="1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641BAA-9D9A-F748-94FE-0EC29FCE1E0B}"/>
              </a:ext>
            </a:extLst>
          </p:cNvPr>
          <p:cNvSpPr txBox="1"/>
          <p:nvPr/>
        </p:nvSpPr>
        <p:spPr>
          <a:xfrm>
            <a:off x="593013" y="4508933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small weight</a:t>
            </a:r>
            <a:endParaRPr kumimoji="1" lang="ja-JP" altLang="en-US" sz="2000" dirty="0" err="1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5C31C00-E602-DD43-865E-BC1BE3206D4C}"/>
              </a:ext>
            </a:extLst>
          </p:cNvPr>
          <p:cNvCxnSpPr>
            <a:cxnSpLocks/>
          </p:cNvCxnSpPr>
          <p:nvPr/>
        </p:nvCxnSpPr>
        <p:spPr>
          <a:xfrm>
            <a:off x="2976673" y="5966862"/>
            <a:ext cx="1497121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8796AE2-3EA0-9C45-B326-16A6B4113A0D}"/>
              </a:ext>
            </a:extLst>
          </p:cNvPr>
          <p:cNvCxnSpPr>
            <a:cxnSpLocks/>
          </p:cNvCxnSpPr>
          <p:nvPr/>
        </p:nvCxnSpPr>
        <p:spPr>
          <a:xfrm>
            <a:off x="4473794" y="5966862"/>
            <a:ext cx="1497121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三角形 21">
            <a:extLst>
              <a:ext uri="{FF2B5EF4-FFF2-40B4-BE49-F238E27FC236}">
                <a16:creationId xmlns:a16="http://schemas.microsoft.com/office/drawing/2014/main" id="{B28E238E-9D0C-C945-A475-18686488F0AB}"/>
              </a:ext>
            </a:extLst>
          </p:cNvPr>
          <p:cNvSpPr/>
          <p:nvPr/>
        </p:nvSpPr>
        <p:spPr>
          <a:xfrm rot="10800000">
            <a:off x="4351130" y="5123810"/>
            <a:ext cx="245327" cy="242284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1121D45-4055-3348-9B6E-C0350EDAE683}"/>
              </a:ext>
            </a:extLst>
          </p:cNvPr>
          <p:cNvCxnSpPr>
            <a:cxnSpLocks/>
          </p:cNvCxnSpPr>
          <p:nvPr/>
        </p:nvCxnSpPr>
        <p:spPr>
          <a:xfrm>
            <a:off x="2976673" y="4710218"/>
            <a:ext cx="2994242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0E2DC53-2952-D845-B0EC-D86153007050}"/>
                  </a:ext>
                </a:extLst>
              </p:cNvPr>
              <p:cNvSpPr/>
              <p:nvPr/>
            </p:nvSpPr>
            <p:spPr>
              <a:xfrm>
                <a:off x="4199615" y="4206595"/>
                <a:ext cx="548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0E2DC53-2952-D845-B0EC-D86153007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15" y="4206595"/>
                <a:ext cx="54835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EB0D5F0F-9015-8840-A457-B8815128C2AD}"/>
                  </a:ext>
                </a:extLst>
              </p:cNvPr>
              <p:cNvSpPr/>
              <p:nvPr/>
            </p:nvSpPr>
            <p:spPr>
              <a:xfrm>
                <a:off x="3608540" y="5539529"/>
                <a:ext cx="555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EB0D5F0F-9015-8840-A457-B8815128C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40" y="5539529"/>
                <a:ext cx="5554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CB4BD34-E786-DA45-93C7-37024C58CF15}"/>
                  </a:ext>
                </a:extLst>
              </p:cNvPr>
              <p:cNvSpPr/>
              <p:nvPr/>
            </p:nvSpPr>
            <p:spPr>
              <a:xfrm>
                <a:off x="4923770" y="5523199"/>
                <a:ext cx="555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CB4BD34-E786-DA45-93C7-37024C58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70" y="5523199"/>
                <a:ext cx="555472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52C088B-91AD-7946-BD3E-05B24BA8391C}"/>
                  </a:ext>
                </a:extLst>
              </p:cNvPr>
              <p:cNvSpPr/>
              <p:nvPr/>
            </p:nvSpPr>
            <p:spPr>
              <a:xfrm>
                <a:off x="2886834" y="6136742"/>
                <a:ext cx="3095527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ja-JP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ja-JP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52C088B-91AD-7946-BD3E-05B24BA83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834" y="6136742"/>
                <a:ext cx="3095527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9CD20A1-D4DF-194D-8767-4083DA408295}"/>
                  </a:ext>
                </a:extLst>
              </p:cNvPr>
              <p:cNvSpPr txBox="1"/>
              <p:nvPr/>
            </p:nvSpPr>
            <p:spPr>
              <a:xfrm>
                <a:off x="1369871" y="3974072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9CD20A1-D4DF-194D-8767-4083DA408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71" y="3974072"/>
                <a:ext cx="530402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6F246A4-4A89-FB44-8666-0F3947342580}"/>
                  </a:ext>
                </a:extLst>
              </p:cNvPr>
              <p:cNvSpPr txBox="1"/>
              <p:nvPr/>
            </p:nvSpPr>
            <p:spPr>
              <a:xfrm>
                <a:off x="4457170" y="5098157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6F246A4-4A89-FB44-8666-0F3947342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70" y="5098157"/>
                <a:ext cx="530402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D2206F-1976-6C4D-AB69-4B782CF62D7F}"/>
                  </a:ext>
                </a:extLst>
              </p:cNvPr>
              <p:cNvSpPr txBox="1"/>
              <p:nvPr/>
            </p:nvSpPr>
            <p:spPr>
              <a:xfrm>
                <a:off x="332303" y="1699954"/>
                <a:ext cx="1235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D2206F-1976-6C4D-AB69-4B782CF62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3" y="1699954"/>
                <a:ext cx="123546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0BD52F0-5A2B-2849-944F-D7170CDC5361}"/>
                  </a:ext>
                </a:extLst>
              </p:cNvPr>
              <p:cNvSpPr/>
              <p:nvPr/>
            </p:nvSpPr>
            <p:spPr>
              <a:xfrm>
                <a:off x="7315262" y="1456499"/>
                <a:ext cx="13232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kumimoji="1" lang="en-US" altLang="ja-JP" sz="2400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0BD52F0-5A2B-2849-944F-D7170CDC5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62" y="1456499"/>
                <a:ext cx="1323247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C836575-97E5-2941-850E-36A5D628DB94}"/>
                  </a:ext>
                </a:extLst>
              </p:cNvPr>
              <p:cNvSpPr/>
              <p:nvPr/>
            </p:nvSpPr>
            <p:spPr>
              <a:xfrm>
                <a:off x="4990276" y="1930785"/>
                <a:ext cx="4102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smtClean="0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tail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head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solidFill>
                                <a:srgbClr val="514843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kumimoji="1" lang="en-US" altLang="ja-JP" sz="2400">
                          <a:solidFill>
                            <a:srgbClr val="51484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C836575-97E5-2941-850E-36A5D628D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276" y="1930785"/>
                <a:ext cx="4102854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D259631-F4AE-234E-80D2-BF7AF344DD7C}"/>
                  </a:ext>
                </a:extLst>
              </p:cNvPr>
              <p:cNvSpPr txBox="1"/>
              <p:nvPr/>
            </p:nvSpPr>
            <p:spPr>
              <a:xfrm>
                <a:off x="1676221" y="1456500"/>
                <a:ext cx="5697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Area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triangle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consisting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edge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D259631-F4AE-234E-80D2-BF7AF344D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21" y="1456500"/>
                <a:ext cx="5697714" cy="461665"/>
              </a:xfrm>
              <a:prstGeom prst="rect">
                <a:avLst/>
              </a:prstGeom>
              <a:blipFill>
                <a:blip r:embed="rId1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71AFC149-2EB8-FF4F-A321-5124AB130989}"/>
              </a:ext>
            </a:extLst>
          </p:cNvPr>
          <p:cNvSpPr/>
          <p:nvPr/>
        </p:nvSpPr>
        <p:spPr>
          <a:xfrm>
            <a:off x="1459692" y="1573533"/>
            <a:ext cx="215700" cy="758055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83952554-841B-C243-B20B-70B37F24C56F}"/>
                  </a:ext>
                </a:extLst>
              </p:cNvPr>
              <p:cNvSpPr/>
              <p:nvPr/>
            </p:nvSpPr>
            <p:spPr>
              <a:xfrm>
                <a:off x="3279947" y="1965346"/>
                <a:ext cx="439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83952554-841B-C243-B20B-70B37F24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947" y="1965346"/>
                <a:ext cx="43954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三角形 41">
            <a:extLst>
              <a:ext uri="{FF2B5EF4-FFF2-40B4-BE49-F238E27FC236}">
                <a16:creationId xmlns:a16="http://schemas.microsoft.com/office/drawing/2014/main" id="{EA7B8CE6-E288-DE48-B654-D24555BA6266}"/>
              </a:ext>
            </a:extLst>
          </p:cNvPr>
          <p:cNvSpPr/>
          <p:nvPr/>
        </p:nvSpPr>
        <p:spPr>
          <a:xfrm flipV="1">
            <a:off x="425479" y="3247546"/>
            <a:ext cx="1943468" cy="957357"/>
          </a:xfrm>
          <a:prstGeom prst="triangle">
            <a:avLst>
              <a:gd name="adj" fmla="val 46855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三角形 44">
            <a:extLst>
              <a:ext uri="{FF2B5EF4-FFF2-40B4-BE49-F238E27FC236}">
                <a16:creationId xmlns:a16="http://schemas.microsoft.com/office/drawing/2014/main" id="{4DC89126-02D5-FA45-8FAE-DC2BA805C60F}"/>
              </a:ext>
            </a:extLst>
          </p:cNvPr>
          <p:cNvSpPr/>
          <p:nvPr/>
        </p:nvSpPr>
        <p:spPr>
          <a:xfrm flipH="1">
            <a:off x="2969710" y="4086691"/>
            <a:ext cx="3025095" cy="612000"/>
          </a:xfrm>
          <a:prstGeom prst="triangle">
            <a:avLst>
              <a:gd name="adj" fmla="val 50565"/>
            </a:avLst>
          </a:prstGeom>
          <a:solidFill>
            <a:schemeClr val="accent1">
              <a:lumMod val="40000"/>
              <a:lumOff val="60000"/>
              <a:alpha val="2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>
            <a:extLst>
              <a:ext uri="{FF2B5EF4-FFF2-40B4-BE49-F238E27FC236}">
                <a16:creationId xmlns:a16="http://schemas.microsoft.com/office/drawing/2014/main" id="{DEAA0120-964F-6241-97D3-62DC6F5930AF}"/>
              </a:ext>
            </a:extLst>
          </p:cNvPr>
          <p:cNvSpPr/>
          <p:nvPr/>
        </p:nvSpPr>
        <p:spPr>
          <a:xfrm flipV="1">
            <a:off x="5970913" y="3202228"/>
            <a:ext cx="2527539" cy="401283"/>
          </a:xfrm>
          <a:prstGeom prst="parallelogram">
            <a:avLst>
              <a:gd name="adj" fmla="val 9585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平行四辺形 48">
            <a:extLst>
              <a:ext uri="{FF2B5EF4-FFF2-40B4-BE49-F238E27FC236}">
                <a16:creationId xmlns:a16="http://schemas.microsoft.com/office/drawing/2014/main" id="{57F776B1-4DA4-6849-A702-EA6E6BA13A42}"/>
              </a:ext>
            </a:extLst>
          </p:cNvPr>
          <p:cNvSpPr/>
          <p:nvPr/>
        </p:nvSpPr>
        <p:spPr>
          <a:xfrm flipV="1">
            <a:off x="5974608" y="4080279"/>
            <a:ext cx="2527539" cy="401283"/>
          </a:xfrm>
          <a:prstGeom prst="parallelogram">
            <a:avLst>
              <a:gd name="adj" fmla="val 9585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F72B98C-3588-FD46-A9E2-D85634E9637F}"/>
              </a:ext>
            </a:extLst>
          </p:cNvPr>
          <p:cNvCxnSpPr>
            <a:cxnSpLocks/>
          </p:cNvCxnSpPr>
          <p:nvPr/>
        </p:nvCxnSpPr>
        <p:spPr>
          <a:xfrm>
            <a:off x="6335547" y="3337307"/>
            <a:ext cx="798498" cy="1736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2CBB421-3D15-314E-AAD5-34C6D7FD00E1}"/>
              </a:ext>
            </a:extLst>
          </p:cNvPr>
          <p:cNvCxnSpPr>
            <a:cxnSpLocks/>
          </p:cNvCxnSpPr>
          <p:nvPr/>
        </p:nvCxnSpPr>
        <p:spPr>
          <a:xfrm flipH="1">
            <a:off x="7134045" y="3337307"/>
            <a:ext cx="871268" cy="1736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7627C9E-CFB6-E644-8096-4313DB68C469}"/>
              </a:ext>
            </a:extLst>
          </p:cNvPr>
          <p:cNvCxnSpPr>
            <a:cxnSpLocks/>
          </p:cNvCxnSpPr>
          <p:nvPr/>
        </p:nvCxnSpPr>
        <p:spPr>
          <a:xfrm>
            <a:off x="6335547" y="4194098"/>
            <a:ext cx="798498" cy="173644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1170275-76BD-3047-9C7F-6025FD216481}"/>
              </a:ext>
            </a:extLst>
          </p:cNvPr>
          <p:cNvCxnSpPr>
            <a:cxnSpLocks/>
          </p:cNvCxnSpPr>
          <p:nvPr/>
        </p:nvCxnSpPr>
        <p:spPr>
          <a:xfrm>
            <a:off x="7134045" y="3510951"/>
            <a:ext cx="0" cy="856791"/>
          </a:xfrm>
          <a:prstGeom prst="straightConnector1">
            <a:avLst/>
          </a:prstGeom>
          <a:ln w="127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9F37E6E-749A-4240-BDEC-F7541E0819F3}"/>
                  </a:ext>
                </a:extLst>
              </p:cNvPr>
              <p:cNvSpPr txBox="1"/>
              <p:nvPr/>
            </p:nvSpPr>
            <p:spPr>
              <a:xfrm>
                <a:off x="7115333" y="3741314"/>
                <a:ext cx="138191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kumimoji="1" lang="en-US" altLang="ja-JP" sz="2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kumimoji="1" lang="en-US" altLang="ja-JP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200" dirty="0" err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9F37E6E-749A-4240-BDEC-F7541E08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33" y="3741314"/>
                <a:ext cx="138191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FFE7D5-BD45-B547-B2E5-0BF0B6654E2D}"/>
                  </a:ext>
                </a:extLst>
              </p:cNvPr>
              <p:cNvSpPr txBox="1"/>
              <p:nvPr/>
            </p:nvSpPr>
            <p:spPr>
              <a:xfrm>
                <a:off x="7233098" y="2937197"/>
                <a:ext cx="12745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FFE7D5-BD45-B547-B2E5-0BF0B665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098" y="2937197"/>
                <a:ext cx="127451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三角形 64">
            <a:extLst>
              <a:ext uri="{FF2B5EF4-FFF2-40B4-BE49-F238E27FC236}">
                <a16:creationId xmlns:a16="http://schemas.microsoft.com/office/drawing/2014/main" id="{572B3E8A-83A3-0F4A-BE92-89970D78ABA5}"/>
              </a:ext>
            </a:extLst>
          </p:cNvPr>
          <p:cNvSpPr/>
          <p:nvPr/>
        </p:nvSpPr>
        <p:spPr>
          <a:xfrm rot="10800000">
            <a:off x="7013126" y="3240689"/>
            <a:ext cx="183278" cy="193236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三角形 65">
            <a:extLst>
              <a:ext uri="{FF2B5EF4-FFF2-40B4-BE49-F238E27FC236}">
                <a16:creationId xmlns:a16="http://schemas.microsoft.com/office/drawing/2014/main" id="{2DD20849-038F-054C-B747-6370461139BA}"/>
              </a:ext>
            </a:extLst>
          </p:cNvPr>
          <p:cNvSpPr/>
          <p:nvPr/>
        </p:nvSpPr>
        <p:spPr>
          <a:xfrm rot="10800000">
            <a:off x="6526153" y="4171136"/>
            <a:ext cx="183278" cy="193236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15617E1-4E99-2746-AB19-3547EC79D9CD}"/>
                  </a:ext>
                </a:extLst>
              </p:cNvPr>
              <p:cNvSpPr txBox="1"/>
              <p:nvPr/>
            </p:nvSpPr>
            <p:spPr>
              <a:xfrm>
                <a:off x="7101068" y="3394824"/>
                <a:ext cx="472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15617E1-4E99-2746-AB19-3547EC79D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68" y="3394824"/>
                <a:ext cx="472502" cy="400110"/>
              </a:xfrm>
              <a:prstGeom prst="rect">
                <a:avLst/>
              </a:prstGeom>
              <a:blipFill>
                <a:blip r:embed="rId1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9942365-DA22-8A45-8A40-A4762AE8E4EB}"/>
                  </a:ext>
                </a:extLst>
              </p:cNvPr>
              <p:cNvSpPr txBox="1"/>
              <p:nvPr/>
            </p:nvSpPr>
            <p:spPr>
              <a:xfrm>
                <a:off x="6478643" y="4253923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9942365-DA22-8A45-8A40-A4762AE8E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43" y="4253923"/>
                <a:ext cx="717761" cy="400110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スライド番号プレースホルダー 69">
            <a:extLst>
              <a:ext uri="{FF2B5EF4-FFF2-40B4-BE49-F238E27FC236}">
                <a16:creationId xmlns:a16="http://schemas.microsoft.com/office/drawing/2014/main" id="{7108DD43-531B-7F4F-B65E-271B0759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15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468D795-1C30-C840-BA8A-5E4594E51C31}"/>
                  </a:ext>
                </a:extLst>
              </p:cNvPr>
              <p:cNvSpPr txBox="1"/>
              <p:nvPr/>
            </p:nvSpPr>
            <p:spPr>
              <a:xfrm>
                <a:off x="-48778" y="5034584"/>
                <a:ext cx="29356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Edge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 are close</a:t>
                </a:r>
                <a:br>
                  <a:rPr kumimoji="1" lang="en-US" altLang="ja-JP" sz="2200" dirty="0"/>
                </a:br>
                <a:r>
                  <a:rPr kumimoji="1" lang="en-US" altLang="ja-JP" sz="2200" dirty="0"/>
                  <a:t>→</a:t>
                </a:r>
                <a:r>
                  <a:rPr kumimoji="1" lang="ja-JP" altLang="en-US" sz="2200"/>
                  <a:t> </a:t>
                </a:r>
                <a:r>
                  <a:rPr kumimoji="1" lang="en-US" altLang="ja-JP" sz="2200" dirty="0"/>
                  <a:t>Weight is small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468D795-1C30-C840-BA8A-5E4594E51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78" y="5034584"/>
                <a:ext cx="2935612" cy="769441"/>
              </a:xfrm>
              <a:prstGeom prst="rect">
                <a:avLst/>
              </a:prstGeom>
              <a:blipFill>
                <a:blip r:embed="rId18"/>
                <a:stretch>
                  <a:fillRect l="-2597" t="-4918" r="-1299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98398F-C204-AE4C-BEE0-6FA263BA4D2A}"/>
              </a:ext>
            </a:extLst>
          </p:cNvPr>
          <p:cNvSpPr txBox="1"/>
          <p:nvPr/>
        </p:nvSpPr>
        <p:spPr>
          <a:xfrm>
            <a:off x="6191192" y="4822041"/>
            <a:ext cx="2900153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200" dirty="0"/>
              <a:t>Weight of edge </a:t>
            </a:r>
            <a:br>
              <a:rPr kumimoji="1" lang="en-US" altLang="ja-JP" sz="2200" dirty="0"/>
            </a:br>
            <a:r>
              <a:rPr kumimoji="1" lang="en-US" altLang="ja-JP" sz="2200" dirty="0"/>
              <a:t>connecting layers is 0</a:t>
            </a:r>
            <a:endParaRPr kumimoji="1" lang="ja-JP" altLang="en-US" sz="2200" dirty="0" err="1"/>
          </a:p>
        </p:txBody>
      </p:sp>
      <p:sp>
        <p:nvSpPr>
          <p:cNvPr id="46" name="三角形 45">
            <a:extLst>
              <a:ext uri="{FF2B5EF4-FFF2-40B4-BE49-F238E27FC236}">
                <a16:creationId xmlns:a16="http://schemas.microsoft.com/office/drawing/2014/main" id="{AAE7A560-8403-F141-8273-ED4D2529115F}"/>
              </a:ext>
            </a:extLst>
          </p:cNvPr>
          <p:cNvSpPr/>
          <p:nvPr/>
        </p:nvSpPr>
        <p:spPr>
          <a:xfrm rot="10800000">
            <a:off x="4349573" y="3824372"/>
            <a:ext cx="245327" cy="242284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6">
        <p:fade/>
      </p:transition>
    </mc:Choice>
    <mc:Fallback xmlns="">
      <p:transition spd="med" advTm="160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DCA436D-7CF3-A64C-9EEB-4D6613A38A6C}"/>
              </a:ext>
            </a:extLst>
          </p:cNvPr>
          <p:cNvCxnSpPr>
            <a:cxnSpLocks/>
          </p:cNvCxnSpPr>
          <p:nvPr/>
        </p:nvCxnSpPr>
        <p:spPr>
          <a:xfrm>
            <a:off x="1029925" y="2883332"/>
            <a:ext cx="379562" cy="170768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FB9239-C900-B94E-A81F-37827A7C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Appropriate Size of Neighborhood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898826-751B-7144-BA20-37B519186A1C}"/>
              </a:ext>
            </a:extLst>
          </p:cNvPr>
          <p:cNvSpPr txBox="1"/>
          <p:nvPr/>
        </p:nvSpPr>
        <p:spPr>
          <a:xfrm>
            <a:off x="569344" y="1483743"/>
            <a:ext cx="782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Too small neighborhood causes disconnection of layers</a:t>
            </a:r>
            <a:br>
              <a:rPr kumimoji="1" lang="en-US" altLang="ja-JP" sz="2400" dirty="0"/>
            </a:br>
            <a:r>
              <a:rPr kumimoji="1" lang="en-US" altLang="ja-JP" sz="2400" dirty="0"/>
              <a:t>→ Obtain no matching path</a:t>
            </a:r>
            <a:endParaRPr kumimoji="1" lang="ja-JP" altLang="en-US" sz="2400" dirty="0" err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8B1F302-7A8B-0249-AC54-827FB9BBFB0D}"/>
              </a:ext>
            </a:extLst>
          </p:cNvPr>
          <p:cNvCxnSpPr>
            <a:cxnSpLocks/>
          </p:cNvCxnSpPr>
          <p:nvPr/>
        </p:nvCxnSpPr>
        <p:spPr>
          <a:xfrm>
            <a:off x="475524" y="2883332"/>
            <a:ext cx="554401" cy="0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1FD682-4548-1549-AFEC-C683725E33D5}"/>
              </a:ext>
            </a:extLst>
          </p:cNvPr>
          <p:cNvCxnSpPr>
            <a:cxnSpLocks/>
          </p:cNvCxnSpPr>
          <p:nvPr/>
        </p:nvCxnSpPr>
        <p:spPr>
          <a:xfrm>
            <a:off x="1409487" y="3054100"/>
            <a:ext cx="1285336" cy="353683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A417540-2D11-7846-86F6-3CF19ACFC0FB}"/>
              </a:ext>
            </a:extLst>
          </p:cNvPr>
          <p:cNvCxnSpPr>
            <a:cxnSpLocks/>
          </p:cNvCxnSpPr>
          <p:nvPr/>
        </p:nvCxnSpPr>
        <p:spPr>
          <a:xfrm flipV="1">
            <a:off x="1029925" y="3407786"/>
            <a:ext cx="1664898" cy="170765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0B15230-2F78-7249-AC0E-C1D04A6DB07C}"/>
              </a:ext>
            </a:extLst>
          </p:cNvPr>
          <p:cNvCxnSpPr>
            <a:cxnSpLocks/>
          </p:cNvCxnSpPr>
          <p:nvPr/>
        </p:nvCxnSpPr>
        <p:spPr>
          <a:xfrm flipV="1">
            <a:off x="546845" y="3578552"/>
            <a:ext cx="483080" cy="157035"/>
          </a:xfrm>
          <a:prstGeom prst="line">
            <a:avLst/>
          </a:prstGeom>
          <a:ln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三角形 35">
            <a:extLst>
              <a:ext uri="{FF2B5EF4-FFF2-40B4-BE49-F238E27FC236}">
                <a16:creationId xmlns:a16="http://schemas.microsoft.com/office/drawing/2014/main" id="{3D80A883-1358-7847-993C-E539A949B6D3}"/>
              </a:ext>
            </a:extLst>
          </p:cNvPr>
          <p:cNvSpPr/>
          <p:nvPr/>
        </p:nvSpPr>
        <p:spPr>
          <a:xfrm rot="10800000">
            <a:off x="475524" y="2640565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AE0D32A-D1F9-404A-921B-F66F6EBAED86}"/>
              </a:ext>
            </a:extLst>
          </p:cNvPr>
          <p:cNvSpPr/>
          <p:nvPr/>
        </p:nvSpPr>
        <p:spPr>
          <a:xfrm>
            <a:off x="326871" y="2578326"/>
            <a:ext cx="439947" cy="41472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三角形 46">
            <a:extLst>
              <a:ext uri="{FF2B5EF4-FFF2-40B4-BE49-F238E27FC236}">
                <a16:creationId xmlns:a16="http://schemas.microsoft.com/office/drawing/2014/main" id="{7FB14B28-9D56-474C-9032-A19CC81C4966}"/>
              </a:ext>
            </a:extLst>
          </p:cNvPr>
          <p:cNvSpPr/>
          <p:nvPr/>
        </p:nvSpPr>
        <p:spPr>
          <a:xfrm rot="10800000">
            <a:off x="2750667" y="315894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三角形 47">
            <a:extLst>
              <a:ext uri="{FF2B5EF4-FFF2-40B4-BE49-F238E27FC236}">
                <a16:creationId xmlns:a16="http://schemas.microsoft.com/office/drawing/2014/main" id="{1B50E641-A1F6-5E43-BC96-7B154A2DA883}"/>
              </a:ext>
            </a:extLst>
          </p:cNvPr>
          <p:cNvSpPr/>
          <p:nvPr/>
        </p:nvSpPr>
        <p:spPr>
          <a:xfrm rot="10800000">
            <a:off x="2465712" y="3440727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D42C47B-B00B-3942-A86C-B09381648ADB}"/>
              </a:ext>
            </a:extLst>
          </p:cNvPr>
          <p:cNvSpPr/>
          <p:nvPr/>
        </p:nvSpPr>
        <p:spPr>
          <a:xfrm>
            <a:off x="2317737" y="3310470"/>
            <a:ext cx="439947" cy="414729"/>
          </a:xfrm>
          <a:prstGeom prst="rect">
            <a:avLst/>
          </a:prstGeom>
          <a:noFill/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4A6844B-D363-414C-BE75-D6B6C1259257}"/>
              </a:ext>
            </a:extLst>
          </p:cNvPr>
          <p:cNvSpPr/>
          <p:nvPr/>
        </p:nvSpPr>
        <p:spPr>
          <a:xfrm>
            <a:off x="2587634" y="3086046"/>
            <a:ext cx="439947" cy="414729"/>
          </a:xfrm>
          <a:prstGeom prst="rect">
            <a:avLst/>
          </a:prstGeom>
          <a:noFill/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019D042-486B-EE48-8C80-FC972805DC04}"/>
                  </a:ext>
                </a:extLst>
              </p:cNvPr>
              <p:cNvSpPr txBox="1"/>
              <p:nvPr/>
            </p:nvSpPr>
            <p:spPr>
              <a:xfrm>
                <a:off x="2791330" y="3158941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019D042-486B-EE48-8C80-FC972805D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0" y="3158941"/>
                <a:ext cx="717761" cy="400110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C141D02-296F-7D47-BF6B-18DC5D0878AB}"/>
                  </a:ext>
                </a:extLst>
              </p:cNvPr>
              <p:cNvSpPr txBox="1"/>
              <p:nvPr/>
            </p:nvSpPr>
            <p:spPr>
              <a:xfrm>
                <a:off x="2376606" y="3472643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C141D02-296F-7D47-BF6B-18DC5D08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606" y="3472643"/>
                <a:ext cx="717761" cy="40011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6B34044-7D5C-D44A-9E2B-84B7984DF6FA}"/>
                  </a:ext>
                </a:extLst>
              </p:cNvPr>
              <p:cNvSpPr txBox="1"/>
              <p:nvPr/>
            </p:nvSpPr>
            <p:spPr>
              <a:xfrm>
                <a:off x="280234" y="3610712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6B34044-7D5C-D44A-9E2B-84B7984D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4" y="3610712"/>
                <a:ext cx="717761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三角形 56">
            <a:extLst>
              <a:ext uri="{FF2B5EF4-FFF2-40B4-BE49-F238E27FC236}">
                <a16:creationId xmlns:a16="http://schemas.microsoft.com/office/drawing/2014/main" id="{58550C6B-252B-1A46-BE52-70D9DD18DD02}"/>
              </a:ext>
            </a:extLst>
          </p:cNvPr>
          <p:cNvSpPr/>
          <p:nvPr/>
        </p:nvSpPr>
        <p:spPr>
          <a:xfrm rot="10800000">
            <a:off x="403524" y="352869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8592C4C-381F-714F-B155-1987E1370088}"/>
              </a:ext>
            </a:extLst>
          </p:cNvPr>
          <p:cNvSpPr/>
          <p:nvPr/>
        </p:nvSpPr>
        <p:spPr>
          <a:xfrm>
            <a:off x="323366" y="3528698"/>
            <a:ext cx="439947" cy="41472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3BB3A338-8C3A-EE44-A8A4-9F675FA5956F}"/>
              </a:ext>
            </a:extLst>
          </p:cNvPr>
          <p:cNvSpPr/>
          <p:nvPr/>
        </p:nvSpPr>
        <p:spPr>
          <a:xfrm>
            <a:off x="-1665225" y="2674804"/>
            <a:ext cx="5769861" cy="1465957"/>
          </a:xfrm>
          <a:prstGeom prst="arc">
            <a:avLst>
              <a:gd name="adj1" fmla="val 15582767"/>
              <a:gd name="adj2" fmla="val 5713334"/>
            </a:avLst>
          </a:prstGeom>
          <a:ln w="25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285A407-4551-6546-80F8-D04180A416D8}"/>
              </a:ext>
            </a:extLst>
          </p:cNvPr>
          <p:cNvSpPr txBox="1"/>
          <p:nvPr/>
        </p:nvSpPr>
        <p:spPr>
          <a:xfrm>
            <a:off x="2253534" y="4010822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Actual Path</a:t>
            </a:r>
            <a:endParaRPr kumimoji="1" lang="ja-JP" altLang="en-US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F02CB07-9AE3-F348-8995-4959326ED822}"/>
                  </a:ext>
                </a:extLst>
              </p:cNvPr>
              <p:cNvSpPr txBox="1"/>
              <p:nvPr/>
            </p:nvSpPr>
            <p:spPr>
              <a:xfrm>
                <a:off x="484098" y="2592945"/>
                <a:ext cx="472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F02CB07-9AE3-F348-8995-4959326E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8" y="2592945"/>
                <a:ext cx="472502" cy="4001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スライド番号プレースホルダー 158">
            <a:extLst>
              <a:ext uri="{FF2B5EF4-FFF2-40B4-BE49-F238E27FC236}">
                <a16:creationId xmlns:a16="http://schemas.microsoft.com/office/drawing/2014/main" id="{87FE5E8D-A1C3-CA49-A39A-6B210A73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39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967">
        <p:fade/>
      </p:transition>
    </mc:Choice>
    <mc:Fallback xmlns="">
      <p:transition spd="med" advTm="100967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DCA436D-7CF3-A64C-9EEB-4D6613A38A6C}"/>
              </a:ext>
            </a:extLst>
          </p:cNvPr>
          <p:cNvCxnSpPr>
            <a:cxnSpLocks/>
          </p:cNvCxnSpPr>
          <p:nvPr/>
        </p:nvCxnSpPr>
        <p:spPr>
          <a:xfrm>
            <a:off x="1029925" y="2883332"/>
            <a:ext cx="379562" cy="170768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FB9239-C900-B94E-A81F-37827A7C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Appropriate Size of Neighborhood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898826-751B-7144-BA20-37B519186A1C}"/>
              </a:ext>
            </a:extLst>
          </p:cNvPr>
          <p:cNvSpPr txBox="1"/>
          <p:nvPr/>
        </p:nvSpPr>
        <p:spPr>
          <a:xfrm>
            <a:off x="569344" y="1483743"/>
            <a:ext cx="7737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Too small neighborhood causes disconnection of layers</a:t>
            </a:r>
            <a:br>
              <a:rPr kumimoji="1" lang="en-US" altLang="ja-JP" sz="2400" dirty="0"/>
            </a:br>
            <a:r>
              <a:rPr kumimoji="1" lang="en-US" altLang="ja-JP" sz="2400" dirty="0"/>
              <a:t>→ Obtain no matching path</a:t>
            </a:r>
            <a:endParaRPr kumimoji="1" lang="ja-JP" altLang="en-US" sz="2400" dirty="0" err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8B1F302-7A8B-0249-AC54-827FB9BBFB0D}"/>
              </a:ext>
            </a:extLst>
          </p:cNvPr>
          <p:cNvCxnSpPr>
            <a:cxnSpLocks/>
          </p:cNvCxnSpPr>
          <p:nvPr/>
        </p:nvCxnSpPr>
        <p:spPr>
          <a:xfrm>
            <a:off x="475524" y="2883332"/>
            <a:ext cx="554401" cy="0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1FD682-4548-1549-AFEC-C683725E33D5}"/>
              </a:ext>
            </a:extLst>
          </p:cNvPr>
          <p:cNvCxnSpPr>
            <a:cxnSpLocks/>
          </p:cNvCxnSpPr>
          <p:nvPr/>
        </p:nvCxnSpPr>
        <p:spPr>
          <a:xfrm>
            <a:off x="1409487" y="3054100"/>
            <a:ext cx="1285336" cy="353683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A417540-2D11-7846-86F6-3CF19ACFC0FB}"/>
              </a:ext>
            </a:extLst>
          </p:cNvPr>
          <p:cNvCxnSpPr>
            <a:cxnSpLocks/>
          </p:cNvCxnSpPr>
          <p:nvPr/>
        </p:nvCxnSpPr>
        <p:spPr>
          <a:xfrm flipV="1">
            <a:off x="1029925" y="3407786"/>
            <a:ext cx="1664898" cy="170765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0B15230-2F78-7249-AC0E-C1D04A6DB07C}"/>
              </a:ext>
            </a:extLst>
          </p:cNvPr>
          <p:cNvCxnSpPr>
            <a:cxnSpLocks/>
          </p:cNvCxnSpPr>
          <p:nvPr/>
        </p:nvCxnSpPr>
        <p:spPr>
          <a:xfrm flipV="1">
            <a:off x="546845" y="3578552"/>
            <a:ext cx="483080" cy="157035"/>
          </a:xfrm>
          <a:prstGeom prst="line">
            <a:avLst/>
          </a:prstGeom>
          <a:ln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三角形 35">
            <a:extLst>
              <a:ext uri="{FF2B5EF4-FFF2-40B4-BE49-F238E27FC236}">
                <a16:creationId xmlns:a16="http://schemas.microsoft.com/office/drawing/2014/main" id="{3D80A883-1358-7847-993C-E539A949B6D3}"/>
              </a:ext>
            </a:extLst>
          </p:cNvPr>
          <p:cNvSpPr/>
          <p:nvPr/>
        </p:nvSpPr>
        <p:spPr>
          <a:xfrm rot="10800000">
            <a:off x="475524" y="2640565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AE0D32A-D1F9-404A-921B-F66F6EBAED86}"/>
              </a:ext>
            </a:extLst>
          </p:cNvPr>
          <p:cNvSpPr/>
          <p:nvPr/>
        </p:nvSpPr>
        <p:spPr>
          <a:xfrm>
            <a:off x="326871" y="2578326"/>
            <a:ext cx="439947" cy="41472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三角形 46">
            <a:extLst>
              <a:ext uri="{FF2B5EF4-FFF2-40B4-BE49-F238E27FC236}">
                <a16:creationId xmlns:a16="http://schemas.microsoft.com/office/drawing/2014/main" id="{7FB14B28-9D56-474C-9032-A19CC81C4966}"/>
              </a:ext>
            </a:extLst>
          </p:cNvPr>
          <p:cNvSpPr/>
          <p:nvPr/>
        </p:nvSpPr>
        <p:spPr>
          <a:xfrm rot="10800000">
            <a:off x="2750667" y="315894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三角形 47">
            <a:extLst>
              <a:ext uri="{FF2B5EF4-FFF2-40B4-BE49-F238E27FC236}">
                <a16:creationId xmlns:a16="http://schemas.microsoft.com/office/drawing/2014/main" id="{1B50E641-A1F6-5E43-BC96-7B154A2DA883}"/>
              </a:ext>
            </a:extLst>
          </p:cNvPr>
          <p:cNvSpPr/>
          <p:nvPr/>
        </p:nvSpPr>
        <p:spPr>
          <a:xfrm rot="10800000">
            <a:off x="2465712" y="3440727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D42C47B-B00B-3942-A86C-B09381648ADB}"/>
              </a:ext>
            </a:extLst>
          </p:cNvPr>
          <p:cNvSpPr/>
          <p:nvPr/>
        </p:nvSpPr>
        <p:spPr>
          <a:xfrm>
            <a:off x="2317737" y="3310470"/>
            <a:ext cx="439947" cy="414729"/>
          </a:xfrm>
          <a:prstGeom prst="rect">
            <a:avLst/>
          </a:prstGeom>
          <a:noFill/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4A6844B-D363-414C-BE75-D6B6C1259257}"/>
              </a:ext>
            </a:extLst>
          </p:cNvPr>
          <p:cNvSpPr/>
          <p:nvPr/>
        </p:nvSpPr>
        <p:spPr>
          <a:xfrm>
            <a:off x="2587634" y="3086046"/>
            <a:ext cx="439947" cy="414729"/>
          </a:xfrm>
          <a:prstGeom prst="rect">
            <a:avLst/>
          </a:prstGeom>
          <a:noFill/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019D042-486B-EE48-8C80-FC972805DC04}"/>
                  </a:ext>
                </a:extLst>
              </p:cNvPr>
              <p:cNvSpPr txBox="1"/>
              <p:nvPr/>
            </p:nvSpPr>
            <p:spPr>
              <a:xfrm>
                <a:off x="2791330" y="3158941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019D042-486B-EE48-8C80-FC972805D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0" y="3158941"/>
                <a:ext cx="717761" cy="400110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C141D02-296F-7D47-BF6B-18DC5D0878AB}"/>
                  </a:ext>
                </a:extLst>
              </p:cNvPr>
              <p:cNvSpPr txBox="1"/>
              <p:nvPr/>
            </p:nvSpPr>
            <p:spPr>
              <a:xfrm>
                <a:off x="2376606" y="3472643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C141D02-296F-7D47-BF6B-18DC5D08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606" y="3472643"/>
                <a:ext cx="717761" cy="40011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6B34044-7D5C-D44A-9E2B-84B7984DF6FA}"/>
                  </a:ext>
                </a:extLst>
              </p:cNvPr>
              <p:cNvSpPr txBox="1"/>
              <p:nvPr/>
            </p:nvSpPr>
            <p:spPr>
              <a:xfrm>
                <a:off x="280234" y="3610712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6B34044-7D5C-D44A-9E2B-84B7984D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4" y="3610712"/>
                <a:ext cx="717761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三角形 56">
            <a:extLst>
              <a:ext uri="{FF2B5EF4-FFF2-40B4-BE49-F238E27FC236}">
                <a16:creationId xmlns:a16="http://schemas.microsoft.com/office/drawing/2014/main" id="{58550C6B-252B-1A46-BE52-70D9DD18DD02}"/>
              </a:ext>
            </a:extLst>
          </p:cNvPr>
          <p:cNvSpPr/>
          <p:nvPr/>
        </p:nvSpPr>
        <p:spPr>
          <a:xfrm rot="10800000">
            <a:off x="403524" y="352869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8592C4C-381F-714F-B155-1987E1370088}"/>
              </a:ext>
            </a:extLst>
          </p:cNvPr>
          <p:cNvSpPr/>
          <p:nvPr/>
        </p:nvSpPr>
        <p:spPr>
          <a:xfrm>
            <a:off x="323366" y="3528698"/>
            <a:ext cx="439947" cy="41472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3BB3A338-8C3A-EE44-A8A4-9F675FA5956F}"/>
              </a:ext>
            </a:extLst>
          </p:cNvPr>
          <p:cNvSpPr/>
          <p:nvPr/>
        </p:nvSpPr>
        <p:spPr>
          <a:xfrm>
            <a:off x="-1665225" y="2674804"/>
            <a:ext cx="5769861" cy="1465957"/>
          </a:xfrm>
          <a:prstGeom prst="arc">
            <a:avLst>
              <a:gd name="adj1" fmla="val 15582767"/>
              <a:gd name="adj2" fmla="val 5713334"/>
            </a:avLst>
          </a:prstGeom>
          <a:ln w="25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285A407-4551-6546-80F8-D04180A416D8}"/>
              </a:ext>
            </a:extLst>
          </p:cNvPr>
          <p:cNvSpPr txBox="1"/>
          <p:nvPr/>
        </p:nvSpPr>
        <p:spPr>
          <a:xfrm>
            <a:off x="2253534" y="4010822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Actual Path</a:t>
            </a:r>
            <a:endParaRPr kumimoji="1" lang="ja-JP" altLang="en-US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F02CB07-9AE3-F348-8995-4959326ED822}"/>
                  </a:ext>
                </a:extLst>
              </p:cNvPr>
              <p:cNvSpPr txBox="1"/>
              <p:nvPr/>
            </p:nvSpPr>
            <p:spPr>
              <a:xfrm>
                <a:off x="484098" y="2592945"/>
                <a:ext cx="472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F02CB07-9AE3-F348-8995-4959326E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8" y="2592945"/>
                <a:ext cx="472502" cy="4001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三角形 109">
            <a:extLst>
              <a:ext uri="{FF2B5EF4-FFF2-40B4-BE49-F238E27FC236}">
                <a16:creationId xmlns:a16="http://schemas.microsoft.com/office/drawing/2014/main" id="{189D1011-ADC6-384F-94C4-A4B57E519FCF}"/>
              </a:ext>
            </a:extLst>
          </p:cNvPr>
          <p:cNvSpPr/>
          <p:nvPr/>
        </p:nvSpPr>
        <p:spPr>
          <a:xfrm rot="10800000">
            <a:off x="7929336" y="3655843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平行四辺形 110">
            <a:extLst>
              <a:ext uri="{FF2B5EF4-FFF2-40B4-BE49-F238E27FC236}">
                <a16:creationId xmlns:a16="http://schemas.microsoft.com/office/drawing/2014/main" id="{1CCFE3E5-AD0D-EE40-913C-CCEE2A993FC9}"/>
              </a:ext>
            </a:extLst>
          </p:cNvPr>
          <p:cNvSpPr/>
          <p:nvPr/>
        </p:nvSpPr>
        <p:spPr>
          <a:xfrm>
            <a:off x="4934082" y="2210563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5" name="平行四辺形 114">
            <a:extLst>
              <a:ext uri="{FF2B5EF4-FFF2-40B4-BE49-F238E27FC236}">
                <a16:creationId xmlns:a16="http://schemas.microsoft.com/office/drawing/2014/main" id="{320C1977-5A45-F545-B517-D0C2D05F9005}"/>
              </a:ext>
            </a:extLst>
          </p:cNvPr>
          <p:cNvSpPr/>
          <p:nvPr/>
        </p:nvSpPr>
        <p:spPr>
          <a:xfrm>
            <a:off x="4934081" y="3349532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平行四辺形 115">
            <a:extLst>
              <a:ext uri="{FF2B5EF4-FFF2-40B4-BE49-F238E27FC236}">
                <a16:creationId xmlns:a16="http://schemas.microsoft.com/office/drawing/2014/main" id="{97BAD6AD-80BE-3D4F-9AEE-45F5EBB82C2D}"/>
              </a:ext>
            </a:extLst>
          </p:cNvPr>
          <p:cNvSpPr/>
          <p:nvPr/>
        </p:nvSpPr>
        <p:spPr>
          <a:xfrm>
            <a:off x="4934080" y="4510740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平行四辺形 116">
            <a:extLst>
              <a:ext uri="{FF2B5EF4-FFF2-40B4-BE49-F238E27FC236}">
                <a16:creationId xmlns:a16="http://schemas.microsoft.com/office/drawing/2014/main" id="{BA2104E2-882D-5741-82C4-6202504405C1}"/>
              </a:ext>
            </a:extLst>
          </p:cNvPr>
          <p:cNvSpPr/>
          <p:nvPr/>
        </p:nvSpPr>
        <p:spPr>
          <a:xfrm>
            <a:off x="4934079" y="5649709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1519B50F-F0A1-4749-A28F-11CA1DE73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017" y="3309250"/>
            <a:ext cx="2603500" cy="9271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9D9AA69C-3249-E242-8BDB-F36B9806F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742" y="2005837"/>
            <a:ext cx="2413000" cy="12065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sp>
        <p:nvSpPr>
          <p:cNvPr id="101" name="三角形 100">
            <a:extLst>
              <a:ext uri="{FF2B5EF4-FFF2-40B4-BE49-F238E27FC236}">
                <a16:creationId xmlns:a16="http://schemas.microsoft.com/office/drawing/2014/main" id="{4F67C7EA-1325-864F-A463-A2918DC97403}"/>
              </a:ext>
            </a:extLst>
          </p:cNvPr>
          <p:cNvSpPr/>
          <p:nvPr/>
        </p:nvSpPr>
        <p:spPr>
          <a:xfrm rot="10800000">
            <a:off x="5718311" y="2263562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三角形 132">
            <a:extLst>
              <a:ext uri="{FF2B5EF4-FFF2-40B4-BE49-F238E27FC236}">
                <a16:creationId xmlns:a16="http://schemas.microsoft.com/office/drawing/2014/main" id="{F2767E55-E498-984A-85D1-4D2DFD7FE408}"/>
              </a:ext>
            </a:extLst>
          </p:cNvPr>
          <p:cNvSpPr/>
          <p:nvPr/>
        </p:nvSpPr>
        <p:spPr>
          <a:xfrm rot="10800000">
            <a:off x="7682258" y="493162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4" name="図 133">
            <a:extLst>
              <a:ext uri="{FF2B5EF4-FFF2-40B4-BE49-F238E27FC236}">
                <a16:creationId xmlns:a16="http://schemas.microsoft.com/office/drawing/2014/main" id="{D86FFFCD-685E-B54F-9625-FCAF6A67DA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4536" y="4480141"/>
            <a:ext cx="2336800" cy="9271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47B6EEB8-B5F9-9542-B9B9-396C1CD413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4742" y="5530199"/>
            <a:ext cx="2425700" cy="11176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26B5DD8D-E91F-494E-BAE7-6B642B695DE3}"/>
              </a:ext>
            </a:extLst>
          </p:cNvPr>
          <p:cNvCxnSpPr>
            <a:cxnSpLocks/>
          </p:cNvCxnSpPr>
          <p:nvPr/>
        </p:nvCxnSpPr>
        <p:spPr>
          <a:xfrm>
            <a:off x="6642340" y="3727843"/>
            <a:ext cx="0" cy="105119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円弧 141">
            <a:extLst>
              <a:ext uri="{FF2B5EF4-FFF2-40B4-BE49-F238E27FC236}">
                <a16:creationId xmlns:a16="http://schemas.microsoft.com/office/drawing/2014/main" id="{0AEE97A7-1BF2-614C-96FF-6F5770258923}"/>
              </a:ext>
            </a:extLst>
          </p:cNvPr>
          <p:cNvSpPr/>
          <p:nvPr/>
        </p:nvSpPr>
        <p:spPr>
          <a:xfrm flipH="1">
            <a:off x="6118286" y="3688222"/>
            <a:ext cx="714650" cy="1541284"/>
          </a:xfrm>
          <a:prstGeom prst="arc">
            <a:avLst>
              <a:gd name="adj1" fmla="val 17901775"/>
              <a:gd name="adj2" fmla="val 3824245"/>
            </a:avLst>
          </a:prstGeom>
          <a:ln w="190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弧 142">
            <a:extLst>
              <a:ext uri="{FF2B5EF4-FFF2-40B4-BE49-F238E27FC236}">
                <a16:creationId xmlns:a16="http://schemas.microsoft.com/office/drawing/2014/main" id="{CB260DCE-AFAA-0442-8D8A-FFD7FD128BA5}"/>
              </a:ext>
            </a:extLst>
          </p:cNvPr>
          <p:cNvSpPr/>
          <p:nvPr/>
        </p:nvSpPr>
        <p:spPr>
          <a:xfrm flipH="1">
            <a:off x="6093174" y="4821613"/>
            <a:ext cx="714650" cy="1541284"/>
          </a:xfrm>
          <a:prstGeom prst="arc">
            <a:avLst>
              <a:gd name="adj1" fmla="val 17901775"/>
              <a:gd name="adj2" fmla="val 3824245"/>
            </a:avLst>
          </a:prstGeom>
          <a:ln w="190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弧 143">
            <a:extLst>
              <a:ext uri="{FF2B5EF4-FFF2-40B4-BE49-F238E27FC236}">
                <a16:creationId xmlns:a16="http://schemas.microsoft.com/office/drawing/2014/main" id="{D6070C41-8C2A-FD40-937C-0BA16B80487E}"/>
              </a:ext>
            </a:extLst>
          </p:cNvPr>
          <p:cNvSpPr/>
          <p:nvPr/>
        </p:nvSpPr>
        <p:spPr>
          <a:xfrm flipH="1">
            <a:off x="6115646" y="2239317"/>
            <a:ext cx="714650" cy="1541284"/>
          </a:xfrm>
          <a:prstGeom prst="arc">
            <a:avLst>
              <a:gd name="adj1" fmla="val 17901775"/>
              <a:gd name="adj2" fmla="val 3824245"/>
            </a:avLst>
          </a:prstGeom>
          <a:ln w="19050">
            <a:solidFill>
              <a:srgbClr val="7030A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3568147D-BB3C-5B4B-8DBF-31348F2FD108}"/>
              </a:ext>
            </a:extLst>
          </p:cNvPr>
          <p:cNvSpPr txBox="1"/>
          <p:nvPr/>
        </p:nvSpPr>
        <p:spPr>
          <a:xfrm>
            <a:off x="6064432" y="293208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u="sng" dirty="0">
                <a:uFill>
                  <a:solidFill>
                    <a:srgbClr val="7030A0"/>
                  </a:solidFill>
                </a:uFill>
              </a:rPr>
              <a:t>disconnection</a:t>
            </a:r>
            <a:endParaRPr kumimoji="1" lang="ja-JP" altLang="en-US" u="sng" dirty="0" err="1">
              <a:uFill>
                <a:solidFill>
                  <a:srgbClr val="7030A0"/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97335DC9-2CBE-334C-890B-B412B461F08A}"/>
                  </a:ext>
                </a:extLst>
              </p:cNvPr>
              <p:cNvSpPr txBox="1"/>
              <p:nvPr/>
            </p:nvSpPr>
            <p:spPr>
              <a:xfrm>
                <a:off x="8211853" y="2674804"/>
                <a:ext cx="474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97335DC9-2CBE-334C-890B-B412B461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53" y="2674804"/>
                <a:ext cx="47423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0A627770-2230-AB47-8CD0-90A3D1D8A702}"/>
                  </a:ext>
                </a:extLst>
              </p:cNvPr>
              <p:cNvSpPr txBox="1"/>
              <p:nvPr/>
            </p:nvSpPr>
            <p:spPr>
              <a:xfrm>
                <a:off x="8219763" y="3773944"/>
                <a:ext cx="719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0A627770-2230-AB47-8CD0-90A3D1D8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763" y="3773944"/>
                <a:ext cx="71949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2B34C89-48AD-434E-9572-300B73CD225C}"/>
                  </a:ext>
                </a:extLst>
              </p:cNvPr>
              <p:cNvSpPr txBox="1"/>
              <p:nvPr/>
            </p:nvSpPr>
            <p:spPr>
              <a:xfrm>
                <a:off x="8314187" y="4943691"/>
                <a:ext cx="719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2B34C89-48AD-434E-9572-300B73CD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87" y="4943691"/>
                <a:ext cx="71949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48D44EB6-9FBE-FE4E-B024-20FF8EC9135C}"/>
                  </a:ext>
                </a:extLst>
              </p:cNvPr>
              <p:cNvSpPr txBox="1"/>
              <p:nvPr/>
            </p:nvSpPr>
            <p:spPr>
              <a:xfrm>
                <a:off x="8314187" y="6078516"/>
                <a:ext cx="719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48D44EB6-9FBE-FE4E-B024-20FF8EC9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87" y="6078516"/>
                <a:ext cx="71949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右矢印 150">
            <a:extLst>
              <a:ext uri="{FF2B5EF4-FFF2-40B4-BE49-F238E27FC236}">
                <a16:creationId xmlns:a16="http://schemas.microsoft.com/office/drawing/2014/main" id="{62D5CA16-476C-E942-A31E-9EAC60D25EC1}"/>
              </a:ext>
            </a:extLst>
          </p:cNvPr>
          <p:cNvSpPr/>
          <p:nvPr/>
        </p:nvSpPr>
        <p:spPr>
          <a:xfrm rot="1915607">
            <a:off x="3941693" y="3984428"/>
            <a:ext cx="575668" cy="371603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>
                <a:extLst>
                  <a:ext uri="{FF2B5EF4-FFF2-40B4-BE49-F238E27FC236}">
                    <a16:creationId xmlns:a16="http://schemas.microsoft.com/office/drawing/2014/main" id="{901A80F7-5F9D-6546-8D1D-B4ACA0E27302}"/>
                  </a:ext>
                </a:extLst>
              </p:cNvPr>
              <p:cNvSpPr txBox="1"/>
              <p:nvPr/>
            </p:nvSpPr>
            <p:spPr>
              <a:xfrm>
                <a:off x="5718311" y="2228917"/>
                <a:ext cx="472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54" name="テキスト ボックス 153">
                <a:extLst>
                  <a:ext uri="{FF2B5EF4-FFF2-40B4-BE49-F238E27FC236}">
                    <a16:creationId xmlns:a16="http://schemas.microsoft.com/office/drawing/2014/main" id="{901A80F7-5F9D-6546-8D1D-B4ACA0E2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11" y="2228917"/>
                <a:ext cx="472502" cy="400110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AAABB56E-CEC5-354D-864E-6055972ABD47}"/>
                  </a:ext>
                </a:extLst>
              </p:cNvPr>
              <p:cNvSpPr txBox="1"/>
              <p:nvPr/>
            </p:nvSpPr>
            <p:spPr>
              <a:xfrm>
                <a:off x="7526745" y="3691534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AAABB56E-CEC5-354D-864E-6055972AB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745" y="3691534"/>
                <a:ext cx="717761" cy="400110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19FAC0C1-0AE9-FE4A-837F-FC3B72A70D75}"/>
                  </a:ext>
                </a:extLst>
              </p:cNvPr>
              <p:cNvSpPr txBox="1"/>
              <p:nvPr/>
            </p:nvSpPr>
            <p:spPr>
              <a:xfrm>
                <a:off x="7686217" y="4915686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19FAC0C1-0AE9-FE4A-837F-FC3B72A7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17" y="4915686"/>
                <a:ext cx="717761" cy="400110"/>
              </a:xfrm>
              <a:prstGeom prst="rect">
                <a:avLst/>
              </a:prstGeom>
              <a:blipFill>
                <a:blip r:embed="rId1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156">
                <a:extLst>
                  <a:ext uri="{FF2B5EF4-FFF2-40B4-BE49-F238E27FC236}">
                    <a16:creationId xmlns:a16="http://schemas.microsoft.com/office/drawing/2014/main" id="{728C6D60-027C-794B-8805-1924980571D8}"/>
                  </a:ext>
                </a:extLst>
              </p:cNvPr>
              <p:cNvSpPr txBox="1"/>
              <p:nvPr/>
            </p:nvSpPr>
            <p:spPr>
              <a:xfrm>
                <a:off x="5595681" y="6165152"/>
                <a:ext cx="71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57" name="テキスト ボックス 156">
                <a:extLst>
                  <a:ext uri="{FF2B5EF4-FFF2-40B4-BE49-F238E27FC236}">
                    <a16:creationId xmlns:a16="http://schemas.microsoft.com/office/drawing/2014/main" id="{728C6D60-027C-794B-8805-192498057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681" y="6165152"/>
                <a:ext cx="717761" cy="400110"/>
              </a:xfrm>
              <a:prstGeom prst="rect">
                <a:avLst/>
              </a:prstGeom>
              <a:blipFill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三角形 157">
            <a:extLst>
              <a:ext uri="{FF2B5EF4-FFF2-40B4-BE49-F238E27FC236}">
                <a16:creationId xmlns:a16="http://schemas.microsoft.com/office/drawing/2014/main" id="{36FA39C4-99F2-6F4E-9582-211932E63D40}"/>
              </a:ext>
            </a:extLst>
          </p:cNvPr>
          <p:cNvSpPr/>
          <p:nvPr/>
        </p:nvSpPr>
        <p:spPr>
          <a:xfrm rot="10800000">
            <a:off x="5622363" y="6072973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スライド番号プレースホルダー 158">
            <a:extLst>
              <a:ext uri="{FF2B5EF4-FFF2-40B4-BE49-F238E27FC236}">
                <a16:creationId xmlns:a16="http://schemas.microsoft.com/office/drawing/2014/main" id="{87FE5E8D-A1C3-CA49-A39A-6B210A73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17</a:t>
            </a:fld>
            <a:endParaRPr lang="en-US" altLang="ja-JP"/>
          </a:p>
        </p:txBody>
      </p:sp>
      <p:sp>
        <p:nvSpPr>
          <p:cNvPr id="59" name="右矢印 58">
            <a:extLst>
              <a:ext uri="{FF2B5EF4-FFF2-40B4-BE49-F238E27FC236}">
                <a16:creationId xmlns:a16="http://schemas.microsoft.com/office/drawing/2014/main" id="{62019CB7-E4AB-DC44-9F35-09AEFA0A6E31}"/>
              </a:ext>
            </a:extLst>
          </p:cNvPr>
          <p:cNvSpPr/>
          <p:nvPr/>
        </p:nvSpPr>
        <p:spPr>
          <a:xfrm rot="8717722">
            <a:off x="3948863" y="5183913"/>
            <a:ext cx="575668" cy="371603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BE4E62C-1514-4E48-A7D5-0C1C5F7DCF2E}"/>
                  </a:ext>
                </a:extLst>
              </p:cNvPr>
              <p:cNvSpPr txBox="1"/>
              <p:nvPr/>
            </p:nvSpPr>
            <p:spPr>
              <a:xfrm>
                <a:off x="524636" y="5500572"/>
                <a:ext cx="3378682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No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BE4E62C-1514-4E48-A7D5-0C1C5F7DC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36" y="5500572"/>
                <a:ext cx="3378682" cy="461665"/>
              </a:xfrm>
              <a:prstGeom prst="rect">
                <a:avLst/>
              </a:prstGeom>
              <a:blipFill>
                <a:blip r:embed="rId19"/>
                <a:stretch>
                  <a:fillRect l="-2612" t="-7895" b="-2368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0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921">
        <p:fade/>
      </p:transition>
    </mc:Choice>
    <mc:Fallback xmlns="">
      <p:transition spd="med" advTm="3892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三角形 282">
            <a:extLst>
              <a:ext uri="{FF2B5EF4-FFF2-40B4-BE49-F238E27FC236}">
                <a16:creationId xmlns:a16="http://schemas.microsoft.com/office/drawing/2014/main" id="{26B684B3-9245-A749-BF09-C3576DAB2015}"/>
              </a:ext>
            </a:extLst>
          </p:cNvPr>
          <p:cNvSpPr/>
          <p:nvPr/>
        </p:nvSpPr>
        <p:spPr>
          <a:xfrm rot="-120000" flipV="1">
            <a:off x="6648230" y="5064766"/>
            <a:ext cx="1294670" cy="133552"/>
          </a:xfrm>
          <a:prstGeom prst="triangle">
            <a:avLst>
              <a:gd name="adj" fmla="val 88610"/>
            </a:avLst>
          </a:prstGeom>
          <a:solidFill>
            <a:srgbClr val="0070C0">
              <a:alpha val="2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9CB46761-EA76-B949-B0F1-7200BFB4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32" y="3348281"/>
            <a:ext cx="2311400" cy="762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3FB9239-C900-B94E-A81F-37827A7C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Appropriate Size of Neighborhood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898826-751B-7144-BA20-37B519186A1C}"/>
              </a:ext>
            </a:extLst>
          </p:cNvPr>
          <p:cNvSpPr txBox="1"/>
          <p:nvPr/>
        </p:nvSpPr>
        <p:spPr>
          <a:xfrm>
            <a:off x="569344" y="1483743"/>
            <a:ext cx="634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Too large neighborhood causes </a:t>
            </a:r>
            <a:r>
              <a:rPr kumimoji="1" lang="en-US" altLang="ja-JP" sz="2400" u="sng" dirty="0"/>
              <a:t>shortcut path</a:t>
            </a:r>
            <a:br>
              <a:rPr kumimoji="1" lang="en-US" altLang="ja-JP" sz="2400" dirty="0"/>
            </a:br>
            <a:r>
              <a:rPr kumimoji="1" lang="en-US" altLang="ja-JP" sz="2400" dirty="0"/>
              <a:t>→ Obtain inappropriate path</a:t>
            </a:r>
            <a:endParaRPr kumimoji="1" lang="ja-JP" altLang="en-US" sz="2400" dirty="0" err="1"/>
          </a:p>
        </p:txBody>
      </p:sp>
      <p:sp>
        <p:nvSpPr>
          <p:cNvPr id="111" name="平行四辺形 110">
            <a:extLst>
              <a:ext uri="{FF2B5EF4-FFF2-40B4-BE49-F238E27FC236}">
                <a16:creationId xmlns:a16="http://schemas.microsoft.com/office/drawing/2014/main" id="{1CCFE3E5-AD0D-EE40-913C-CCEE2A993FC9}"/>
              </a:ext>
            </a:extLst>
          </p:cNvPr>
          <p:cNvSpPr/>
          <p:nvPr/>
        </p:nvSpPr>
        <p:spPr>
          <a:xfrm>
            <a:off x="4934082" y="2210563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5" name="平行四辺形 114">
            <a:extLst>
              <a:ext uri="{FF2B5EF4-FFF2-40B4-BE49-F238E27FC236}">
                <a16:creationId xmlns:a16="http://schemas.microsoft.com/office/drawing/2014/main" id="{320C1977-5A45-F545-B517-D0C2D05F9005}"/>
              </a:ext>
            </a:extLst>
          </p:cNvPr>
          <p:cNvSpPr/>
          <p:nvPr/>
        </p:nvSpPr>
        <p:spPr>
          <a:xfrm>
            <a:off x="4934081" y="3349532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平行四辺形 115">
            <a:extLst>
              <a:ext uri="{FF2B5EF4-FFF2-40B4-BE49-F238E27FC236}">
                <a16:creationId xmlns:a16="http://schemas.microsoft.com/office/drawing/2014/main" id="{97BAD6AD-80BE-3D4F-9AEE-45F5EBB82C2D}"/>
              </a:ext>
            </a:extLst>
          </p:cNvPr>
          <p:cNvSpPr/>
          <p:nvPr/>
        </p:nvSpPr>
        <p:spPr>
          <a:xfrm>
            <a:off x="4934080" y="4510740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平行四辺形 116">
            <a:extLst>
              <a:ext uri="{FF2B5EF4-FFF2-40B4-BE49-F238E27FC236}">
                <a16:creationId xmlns:a16="http://schemas.microsoft.com/office/drawing/2014/main" id="{BA2104E2-882D-5741-82C4-6202504405C1}"/>
              </a:ext>
            </a:extLst>
          </p:cNvPr>
          <p:cNvSpPr/>
          <p:nvPr/>
        </p:nvSpPr>
        <p:spPr>
          <a:xfrm>
            <a:off x="4934079" y="5649709"/>
            <a:ext cx="3700789" cy="824298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26B5DD8D-E91F-494E-BAE7-6B642B695DE3}"/>
              </a:ext>
            </a:extLst>
          </p:cNvPr>
          <p:cNvCxnSpPr>
            <a:cxnSpLocks/>
          </p:cNvCxnSpPr>
          <p:nvPr/>
        </p:nvCxnSpPr>
        <p:spPr>
          <a:xfrm>
            <a:off x="5703589" y="3033610"/>
            <a:ext cx="0" cy="49240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97335DC9-2CBE-334C-890B-B412B461F08A}"/>
                  </a:ext>
                </a:extLst>
              </p:cNvPr>
              <p:cNvSpPr txBox="1"/>
              <p:nvPr/>
            </p:nvSpPr>
            <p:spPr>
              <a:xfrm>
                <a:off x="8211853" y="2674804"/>
                <a:ext cx="505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97335DC9-2CBE-334C-890B-B412B461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53" y="2674804"/>
                <a:ext cx="50513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0A627770-2230-AB47-8CD0-90A3D1D8A702}"/>
                  </a:ext>
                </a:extLst>
              </p:cNvPr>
              <p:cNvSpPr txBox="1"/>
              <p:nvPr/>
            </p:nvSpPr>
            <p:spPr>
              <a:xfrm>
                <a:off x="8219763" y="3773944"/>
                <a:ext cx="5111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0A627770-2230-AB47-8CD0-90A3D1D8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763" y="3773944"/>
                <a:ext cx="51110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2B34C89-48AD-434E-9572-300B73CD225C}"/>
                  </a:ext>
                </a:extLst>
              </p:cNvPr>
              <p:cNvSpPr txBox="1"/>
              <p:nvPr/>
            </p:nvSpPr>
            <p:spPr>
              <a:xfrm>
                <a:off x="8314187" y="4943691"/>
                <a:ext cx="5111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2B34C89-48AD-434E-9572-300B73CD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87" y="4943691"/>
                <a:ext cx="51110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48D44EB6-9FBE-FE4E-B024-20FF8EC9135C}"/>
                  </a:ext>
                </a:extLst>
              </p:cNvPr>
              <p:cNvSpPr txBox="1"/>
              <p:nvPr/>
            </p:nvSpPr>
            <p:spPr>
              <a:xfrm>
                <a:off x="8314187" y="6078516"/>
                <a:ext cx="5111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48D44EB6-9FBE-FE4E-B024-20FF8EC9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87" y="6078516"/>
                <a:ext cx="51110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右矢印 150">
            <a:extLst>
              <a:ext uri="{FF2B5EF4-FFF2-40B4-BE49-F238E27FC236}">
                <a16:creationId xmlns:a16="http://schemas.microsoft.com/office/drawing/2014/main" id="{62D5CA16-476C-E942-A31E-9EAC60D25EC1}"/>
              </a:ext>
            </a:extLst>
          </p:cNvPr>
          <p:cNvSpPr/>
          <p:nvPr/>
        </p:nvSpPr>
        <p:spPr>
          <a:xfrm rot="1915607">
            <a:off x="3941693" y="3984428"/>
            <a:ext cx="575668" cy="371603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" name="右矢印 151">
            <a:extLst>
              <a:ext uri="{FF2B5EF4-FFF2-40B4-BE49-F238E27FC236}">
                <a16:creationId xmlns:a16="http://schemas.microsoft.com/office/drawing/2014/main" id="{BAA8C2E6-BB95-624E-95D2-810B916BADAE}"/>
              </a:ext>
            </a:extLst>
          </p:cNvPr>
          <p:cNvSpPr/>
          <p:nvPr/>
        </p:nvSpPr>
        <p:spPr>
          <a:xfrm rot="10800000">
            <a:off x="3940213" y="4912366"/>
            <a:ext cx="575668" cy="371603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1BF561F5-B729-6A4C-8E43-DB0B70924743}"/>
              </a:ext>
            </a:extLst>
          </p:cNvPr>
          <p:cNvCxnSpPr>
            <a:cxnSpLocks/>
          </p:cNvCxnSpPr>
          <p:nvPr/>
        </p:nvCxnSpPr>
        <p:spPr>
          <a:xfrm>
            <a:off x="5703589" y="2424273"/>
            <a:ext cx="0" cy="60933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535D9B05-21B2-1B4E-90DC-2E2640E9FD7A}"/>
              </a:ext>
            </a:extLst>
          </p:cNvPr>
          <p:cNvCxnSpPr>
            <a:cxnSpLocks/>
          </p:cNvCxnSpPr>
          <p:nvPr/>
        </p:nvCxnSpPr>
        <p:spPr>
          <a:xfrm>
            <a:off x="5979631" y="3033610"/>
            <a:ext cx="8626" cy="80009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E78F6376-EDF5-9041-8D10-BCA3B9142E8F}"/>
              </a:ext>
            </a:extLst>
          </p:cNvPr>
          <p:cNvCxnSpPr>
            <a:cxnSpLocks/>
          </p:cNvCxnSpPr>
          <p:nvPr/>
        </p:nvCxnSpPr>
        <p:spPr>
          <a:xfrm>
            <a:off x="5979631" y="2728941"/>
            <a:ext cx="0" cy="304669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589250E9-CB55-0E43-953E-ABCD170AB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32" y="2211119"/>
            <a:ext cx="2311400" cy="762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C341FF26-6CA5-0646-A433-FF8529CB6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32" y="4541889"/>
            <a:ext cx="2311400" cy="762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9C0A5858-ADAF-FE4A-A1B0-43F039FD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62" y="5684175"/>
            <a:ext cx="2311400" cy="7620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FF290DD5-73FD-294F-9C7C-E1E614919937}"/>
              </a:ext>
            </a:extLst>
          </p:cNvPr>
          <p:cNvCxnSpPr>
            <a:cxnSpLocks/>
          </p:cNvCxnSpPr>
          <p:nvPr/>
        </p:nvCxnSpPr>
        <p:spPr>
          <a:xfrm>
            <a:off x="6261427" y="3033610"/>
            <a:ext cx="0" cy="49240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810C98F9-0848-3D48-A82A-35F1F733A22C}"/>
              </a:ext>
            </a:extLst>
          </p:cNvPr>
          <p:cNvCxnSpPr>
            <a:cxnSpLocks/>
          </p:cNvCxnSpPr>
          <p:nvPr/>
        </p:nvCxnSpPr>
        <p:spPr>
          <a:xfrm>
            <a:off x="6260077" y="2450151"/>
            <a:ext cx="0" cy="57358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89915D56-8E5C-684F-B791-E5C66411B4FA}"/>
              </a:ext>
            </a:extLst>
          </p:cNvPr>
          <p:cNvCxnSpPr>
            <a:cxnSpLocks/>
          </p:cNvCxnSpPr>
          <p:nvPr/>
        </p:nvCxnSpPr>
        <p:spPr>
          <a:xfrm>
            <a:off x="6396574" y="3038591"/>
            <a:ext cx="0" cy="62763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49A9D8DC-6B78-BE4F-B6FE-807AF76DD493}"/>
              </a:ext>
            </a:extLst>
          </p:cNvPr>
          <p:cNvCxnSpPr>
            <a:cxnSpLocks/>
          </p:cNvCxnSpPr>
          <p:nvPr/>
        </p:nvCxnSpPr>
        <p:spPr>
          <a:xfrm>
            <a:off x="6396574" y="2622712"/>
            <a:ext cx="0" cy="416701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2AF2E5DD-8F33-C24C-9A3C-8262E994F786}"/>
              </a:ext>
            </a:extLst>
          </p:cNvPr>
          <p:cNvCxnSpPr>
            <a:cxnSpLocks/>
          </p:cNvCxnSpPr>
          <p:nvPr/>
        </p:nvCxnSpPr>
        <p:spPr>
          <a:xfrm>
            <a:off x="6661116" y="3047217"/>
            <a:ext cx="0" cy="79584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CD2547E4-D946-B547-935F-7104B5661900}"/>
              </a:ext>
            </a:extLst>
          </p:cNvPr>
          <p:cNvCxnSpPr>
            <a:cxnSpLocks/>
          </p:cNvCxnSpPr>
          <p:nvPr/>
        </p:nvCxnSpPr>
        <p:spPr>
          <a:xfrm>
            <a:off x="6661116" y="2785678"/>
            <a:ext cx="0" cy="25531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4437E634-8A43-6A40-AAEA-DE66213C1AC7}"/>
              </a:ext>
            </a:extLst>
          </p:cNvPr>
          <p:cNvCxnSpPr>
            <a:cxnSpLocks/>
          </p:cNvCxnSpPr>
          <p:nvPr/>
        </p:nvCxnSpPr>
        <p:spPr>
          <a:xfrm>
            <a:off x="7934948" y="3047217"/>
            <a:ext cx="0" cy="71982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E74C8E48-5506-AF49-A402-396D9145A355}"/>
              </a:ext>
            </a:extLst>
          </p:cNvPr>
          <p:cNvCxnSpPr>
            <a:cxnSpLocks/>
          </p:cNvCxnSpPr>
          <p:nvPr/>
        </p:nvCxnSpPr>
        <p:spPr>
          <a:xfrm flipH="1">
            <a:off x="7933596" y="2728941"/>
            <a:ext cx="1352" cy="312049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6F3B85C2-FEF7-EC48-8B9C-3FB2AFCF2EDB}"/>
              </a:ext>
            </a:extLst>
          </p:cNvPr>
          <p:cNvCxnSpPr>
            <a:cxnSpLocks/>
          </p:cNvCxnSpPr>
          <p:nvPr/>
        </p:nvCxnSpPr>
        <p:spPr>
          <a:xfrm>
            <a:off x="5703589" y="3574509"/>
            <a:ext cx="0" cy="60933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16162647-81F6-774E-9C07-01B296B8E9A2}"/>
              </a:ext>
            </a:extLst>
          </p:cNvPr>
          <p:cNvCxnSpPr>
            <a:cxnSpLocks/>
          </p:cNvCxnSpPr>
          <p:nvPr/>
        </p:nvCxnSpPr>
        <p:spPr>
          <a:xfrm>
            <a:off x="5703589" y="4183846"/>
            <a:ext cx="0" cy="54349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451C3D32-AE6A-4841-A0F0-56C1E757BE69}"/>
              </a:ext>
            </a:extLst>
          </p:cNvPr>
          <p:cNvCxnSpPr>
            <a:cxnSpLocks/>
          </p:cNvCxnSpPr>
          <p:nvPr/>
        </p:nvCxnSpPr>
        <p:spPr>
          <a:xfrm>
            <a:off x="5978283" y="4175220"/>
            <a:ext cx="9974" cy="85138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A56CF0C4-6220-0D4D-97C9-27D19CC6F25F}"/>
              </a:ext>
            </a:extLst>
          </p:cNvPr>
          <p:cNvCxnSpPr>
            <a:cxnSpLocks/>
          </p:cNvCxnSpPr>
          <p:nvPr/>
        </p:nvCxnSpPr>
        <p:spPr>
          <a:xfrm>
            <a:off x="5978283" y="3879177"/>
            <a:ext cx="0" cy="304669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>
            <a:extLst>
              <a:ext uri="{FF2B5EF4-FFF2-40B4-BE49-F238E27FC236}">
                <a16:creationId xmlns:a16="http://schemas.microsoft.com/office/drawing/2014/main" id="{E1FB847A-19D2-5E45-BE87-F111F967107D}"/>
              </a:ext>
            </a:extLst>
          </p:cNvPr>
          <p:cNvCxnSpPr>
            <a:cxnSpLocks/>
          </p:cNvCxnSpPr>
          <p:nvPr/>
        </p:nvCxnSpPr>
        <p:spPr>
          <a:xfrm>
            <a:off x="6260077" y="4178855"/>
            <a:ext cx="0" cy="53156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5402C5C6-2B81-DB4E-8AB0-9BF34CD207B7}"/>
              </a:ext>
            </a:extLst>
          </p:cNvPr>
          <p:cNvCxnSpPr>
            <a:cxnSpLocks/>
          </p:cNvCxnSpPr>
          <p:nvPr/>
        </p:nvCxnSpPr>
        <p:spPr>
          <a:xfrm>
            <a:off x="6260077" y="3574509"/>
            <a:ext cx="0" cy="604346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727B6F5B-24F0-164F-8462-C539ABE93EAB}"/>
              </a:ext>
            </a:extLst>
          </p:cNvPr>
          <p:cNvCxnSpPr>
            <a:cxnSpLocks/>
          </p:cNvCxnSpPr>
          <p:nvPr/>
        </p:nvCxnSpPr>
        <p:spPr>
          <a:xfrm>
            <a:off x="6396574" y="4178855"/>
            <a:ext cx="1525" cy="67406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6DE32D3F-C22A-254B-81DB-41ACF36449C3}"/>
              </a:ext>
            </a:extLst>
          </p:cNvPr>
          <p:cNvCxnSpPr>
            <a:cxnSpLocks/>
          </p:cNvCxnSpPr>
          <p:nvPr/>
        </p:nvCxnSpPr>
        <p:spPr>
          <a:xfrm>
            <a:off x="6396574" y="3729281"/>
            <a:ext cx="0" cy="449574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5578338F-613F-4D44-8476-E9BF4EC2BCB1}"/>
              </a:ext>
            </a:extLst>
          </p:cNvPr>
          <p:cNvCxnSpPr>
            <a:cxnSpLocks/>
          </p:cNvCxnSpPr>
          <p:nvPr/>
        </p:nvCxnSpPr>
        <p:spPr>
          <a:xfrm>
            <a:off x="6651138" y="4178855"/>
            <a:ext cx="0" cy="86343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D6A9A97A-DC69-C741-B90E-2ED8FAE2CD1B}"/>
              </a:ext>
            </a:extLst>
          </p:cNvPr>
          <p:cNvCxnSpPr>
            <a:cxnSpLocks/>
          </p:cNvCxnSpPr>
          <p:nvPr/>
        </p:nvCxnSpPr>
        <p:spPr>
          <a:xfrm>
            <a:off x="6652490" y="3923542"/>
            <a:ext cx="0" cy="25531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F22D505F-71B1-4A4B-854D-9CA16B1895DD}"/>
              </a:ext>
            </a:extLst>
          </p:cNvPr>
          <p:cNvCxnSpPr>
            <a:cxnSpLocks/>
          </p:cNvCxnSpPr>
          <p:nvPr/>
        </p:nvCxnSpPr>
        <p:spPr>
          <a:xfrm>
            <a:off x="7929366" y="4178855"/>
            <a:ext cx="0" cy="80025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2ADCB0B5-9598-684A-BB2E-44FAEBEE24DC}"/>
              </a:ext>
            </a:extLst>
          </p:cNvPr>
          <p:cNvCxnSpPr>
            <a:cxnSpLocks/>
          </p:cNvCxnSpPr>
          <p:nvPr/>
        </p:nvCxnSpPr>
        <p:spPr>
          <a:xfrm>
            <a:off x="7929366" y="3842178"/>
            <a:ext cx="1352" cy="3518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>
            <a:extLst>
              <a:ext uri="{FF2B5EF4-FFF2-40B4-BE49-F238E27FC236}">
                <a16:creationId xmlns:a16="http://schemas.microsoft.com/office/drawing/2014/main" id="{6BC42E9D-B396-C046-AD9F-DDB58C2C1EF6}"/>
              </a:ext>
            </a:extLst>
          </p:cNvPr>
          <p:cNvCxnSpPr>
            <a:cxnSpLocks/>
          </p:cNvCxnSpPr>
          <p:nvPr/>
        </p:nvCxnSpPr>
        <p:spPr>
          <a:xfrm>
            <a:off x="5703589" y="5343801"/>
            <a:ext cx="0" cy="51353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>
            <a:extLst>
              <a:ext uri="{FF2B5EF4-FFF2-40B4-BE49-F238E27FC236}">
                <a16:creationId xmlns:a16="http://schemas.microsoft.com/office/drawing/2014/main" id="{065CDC68-B25D-4A4A-9B6D-93D23D02D046}"/>
              </a:ext>
            </a:extLst>
          </p:cNvPr>
          <p:cNvCxnSpPr>
            <a:cxnSpLocks/>
          </p:cNvCxnSpPr>
          <p:nvPr/>
        </p:nvCxnSpPr>
        <p:spPr>
          <a:xfrm>
            <a:off x="5703589" y="4792425"/>
            <a:ext cx="0" cy="528716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740A77AE-3A31-8E48-A8F3-82D956EBE3D4}"/>
              </a:ext>
            </a:extLst>
          </p:cNvPr>
          <p:cNvCxnSpPr>
            <a:cxnSpLocks/>
          </p:cNvCxnSpPr>
          <p:nvPr/>
        </p:nvCxnSpPr>
        <p:spPr>
          <a:xfrm>
            <a:off x="5978283" y="5318885"/>
            <a:ext cx="9974" cy="84900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>
            <a:extLst>
              <a:ext uri="{FF2B5EF4-FFF2-40B4-BE49-F238E27FC236}">
                <a16:creationId xmlns:a16="http://schemas.microsoft.com/office/drawing/2014/main" id="{6A39BFD0-842B-3749-9B82-BDA3C0D6ABCD}"/>
              </a:ext>
            </a:extLst>
          </p:cNvPr>
          <p:cNvCxnSpPr>
            <a:cxnSpLocks/>
          </p:cNvCxnSpPr>
          <p:nvPr/>
        </p:nvCxnSpPr>
        <p:spPr>
          <a:xfrm>
            <a:off x="6260077" y="4727338"/>
            <a:ext cx="0" cy="604346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59">
            <a:extLst>
              <a:ext uri="{FF2B5EF4-FFF2-40B4-BE49-F238E27FC236}">
                <a16:creationId xmlns:a16="http://schemas.microsoft.com/office/drawing/2014/main" id="{7739C8B2-694F-274C-81A4-019EA1F76800}"/>
              </a:ext>
            </a:extLst>
          </p:cNvPr>
          <p:cNvCxnSpPr>
            <a:cxnSpLocks/>
          </p:cNvCxnSpPr>
          <p:nvPr/>
        </p:nvCxnSpPr>
        <p:spPr>
          <a:xfrm>
            <a:off x="6260077" y="5331684"/>
            <a:ext cx="0" cy="53156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BE20E0D2-CFED-1D4A-A736-48587F3A5584}"/>
              </a:ext>
            </a:extLst>
          </p:cNvPr>
          <p:cNvCxnSpPr>
            <a:cxnSpLocks/>
          </p:cNvCxnSpPr>
          <p:nvPr/>
        </p:nvCxnSpPr>
        <p:spPr>
          <a:xfrm>
            <a:off x="6396574" y="4882110"/>
            <a:ext cx="0" cy="449574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>
            <a:extLst>
              <a:ext uri="{FF2B5EF4-FFF2-40B4-BE49-F238E27FC236}">
                <a16:creationId xmlns:a16="http://schemas.microsoft.com/office/drawing/2014/main" id="{EB1D2569-704D-6041-980D-A0D701F05448}"/>
              </a:ext>
            </a:extLst>
          </p:cNvPr>
          <p:cNvCxnSpPr>
            <a:cxnSpLocks/>
          </p:cNvCxnSpPr>
          <p:nvPr/>
        </p:nvCxnSpPr>
        <p:spPr>
          <a:xfrm>
            <a:off x="6402495" y="5331783"/>
            <a:ext cx="1525" cy="67406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62">
            <a:extLst>
              <a:ext uri="{FF2B5EF4-FFF2-40B4-BE49-F238E27FC236}">
                <a16:creationId xmlns:a16="http://schemas.microsoft.com/office/drawing/2014/main" id="{2F1078C1-B318-0141-B6F1-FAAF7FA60100}"/>
              </a:ext>
            </a:extLst>
          </p:cNvPr>
          <p:cNvCxnSpPr>
            <a:cxnSpLocks/>
          </p:cNvCxnSpPr>
          <p:nvPr/>
        </p:nvCxnSpPr>
        <p:spPr>
          <a:xfrm>
            <a:off x="6651138" y="5088488"/>
            <a:ext cx="0" cy="25531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>
            <a:extLst>
              <a:ext uri="{FF2B5EF4-FFF2-40B4-BE49-F238E27FC236}">
                <a16:creationId xmlns:a16="http://schemas.microsoft.com/office/drawing/2014/main" id="{AA7534DD-1A1A-A841-8650-211497D20D0F}"/>
              </a:ext>
            </a:extLst>
          </p:cNvPr>
          <p:cNvCxnSpPr>
            <a:cxnSpLocks/>
          </p:cNvCxnSpPr>
          <p:nvPr/>
        </p:nvCxnSpPr>
        <p:spPr>
          <a:xfrm>
            <a:off x="6651138" y="5343801"/>
            <a:ext cx="0" cy="86343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115161C9-A6C1-C347-8A07-775A8FE9805C}"/>
              </a:ext>
            </a:extLst>
          </p:cNvPr>
          <p:cNvCxnSpPr>
            <a:cxnSpLocks/>
          </p:cNvCxnSpPr>
          <p:nvPr/>
        </p:nvCxnSpPr>
        <p:spPr>
          <a:xfrm>
            <a:off x="7927579" y="4978195"/>
            <a:ext cx="1352" cy="3518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0705DB23-E439-5545-9CE2-3490CEA54B2E}"/>
              </a:ext>
            </a:extLst>
          </p:cNvPr>
          <p:cNvCxnSpPr>
            <a:cxnSpLocks/>
          </p:cNvCxnSpPr>
          <p:nvPr/>
        </p:nvCxnSpPr>
        <p:spPr>
          <a:xfrm>
            <a:off x="7926394" y="5330042"/>
            <a:ext cx="0" cy="80025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342223BA-A4E8-334E-9B0F-87968F7199B2}"/>
              </a:ext>
            </a:extLst>
          </p:cNvPr>
          <p:cNvCxnSpPr>
            <a:cxnSpLocks/>
          </p:cNvCxnSpPr>
          <p:nvPr/>
        </p:nvCxnSpPr>
        <p:spPr>
          <a:xfrm flipH="1">
            <a:off x="5771074" y="2073084"/>
            <a:ext cx="1337092" cy="314195"/>
          </a:xfrm>
          <a:prstGeom prst="straightConnector1">
            <a:avLst/>
          </a:prstGeom>
          <a:ln w="12700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正方形/長方形 173">
                <a:extLst>
                  <a:ext uri="{FF2B5EF4-FFF2-40B4-BE49-F238E27FC236}">
                    <a16:creationId xmlns:a16="http://schemas.microsoft.com/office/drawing/2014/main" id="{BB09A93B-09F3-1048-BDDC-767766A33E94}"/>
                  </a:ext>
                </a:extLst>
              </p:cNvPr>
              <p:cNvSpPr/>
              <p:nvPr/>
            </p:nvSpPr>
            <p:spPr>
              <a:xfrm>
                <a:off x="7038877" y="1706619"/>
                <a:ext cx="365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174" name="正方形/長方形 173">
                <a:extLst>
                  <a:ext uri="{FF2B5EF4-FFF2-40B4-BE49-F238E27FC236}">
                    <a16:creationId xmlns:a16="http://schemas.microsoft.com/office/drawing/2014/main" id="{BB09A93B-09F3-1048-BDDC-767766A33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77" y="1706619"/>
                <a:ext cx="36580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D0FBB2C4-801C-754C-89CA-57DEE45499AF}"/>
                  </a:ext>
                </a:extLst>
              </p:cNvPr>
              <p:cNvSpPr txBox="1"/>
              <p:nvPr/>
            </p:nvSpPr>
            <p:spPr>
              <a:xfrm>
                <a:off x="5094228" y="6501020"/>
                <a:ext cx="362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D0FBB2C4-801C-754C-89CA-57DEE4549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228" y="6501020"/>
                <a:ext cx="36247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EA67DF5E-844A-2742-857D-23CCCF4184E7}"/>
              </a:ext>
            </a:extLst>
          </p:cNvPr>
          <p:cNvCxnSpPr>
            <a:cxnSpLocks/>
          </p:cNvCxnSpPr>
          <p:nvPr/>
        </p:nvCxnSpPr>
        <p:spPr>
          <a:xfrm flipH="1">
            <a:off x="5413572" y="6203217"/>
            <a:ext cx="564711" cy="411598"/>
          </a:xfrm>
          <a:prstGeom prst="straightConnector1">
            <a:avLst/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円/楕円 180">
            <a:extLst>
              <a:ext uri="{FF2B5EF4-FFF2-40B4-BE49-F238E27FC236}">
                <a16:creationId xmlns:a16="http://schemas.microsoft.com/office/drawing/2014/main" id="{2FC7A99C-D929-2D4A-8F1C-42C915A44915}"/>
              </a:ext>
            </a:extLst>
          </p:cNvPr>
          <p:cNvSpPr/>
          <p:nvPr/>
        </p:nvSpPr>
        <p:spPr>
          <a:xfrm>
            <a:off x="5341570" y="6614815"/>
            <a:ext cx="72000" cy="72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6" name="三角形 185">
            <a:extLst>
              <a:ext uri="{FF2B5EF4-FFF2-40B4-BE49-F238E27FC236}">
                <a16:creationId xmlns:a16="http://schemas.microsoft.com/office/drawing/2014/main" id="{D574B429-306E-3A4F-B766-8065D2672117}"/>
              </a:ext>
            </a:extLst>
          </p:cNvPr>
          <p:cNvSpPr/>
          <p:nvPr/>
        </p:nvSpPr>
        <p:spPr>
          <a:xfrm rot="10800000">
            <a:off x="5881753" y="222367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三角形 187">
            <a:extLst>
              <a:ext uri="{FF2B5EF4-FFF2-40B4-BE49-F238E27FC236}">
                <a16:creationId xmlns:a16="http://schemas.microsoft.com/office/drawing/2014/main" id="{7A2220EF-B222-DB4D-A966-C6CDBE3D8B62}"/>
              </a:ext>
            </a:extLst>
          </p:cNvPr>
          <p:cNvSpPr/>
          <p:nvPr/>
        </p:nvSpPr>
        <p:spPr>
          <a:xfrm rot="10800000">
            <a:off x="7718272" y="344514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三角形 189">
            <a:extLst>
              <a:ext uri="{FF2B5EF4-FFF2-40B4-BE49-F238E27FC236}">
                <a16:creationId xmlns:a16="http://schemas.microsoft.com/office/drawing/2014/main" id="{ABAC81F3-AFCE-1444-8B43-FDE05EAD9DAF}"/>
              </a:ext>
            </a:extLst>
          </p:cNvPr>
          <p:cNvSpPr/>
          <p:nvPr/>
        </p:nvSpPr>
        <p:spPr>
          <a:xfrm rot="10800000">
            <a:off x="7686624" y="5064622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三角形 190">
            <a:extLst>
              <a:ext uri="{FF2B5EF4-FFF2-40B4-BE49-F238E27FC236}">
                <a16:creationId xmlns:a16="http://schemas.microsoft.com/office/drawing/2014/main" id="{ABF3CCF9-213C-0245-9D57-6DCE717E1C95}"/>
              </a:ext>
            </a:extLst>
          </p:cNvPr>
          <p:cNvSpPr/>
          <p:nvPr/>
        </p:nvSpPr>
        <p:spPr>
          <a:xfrm rot="10800000">
            <a:off x="6138247" y="603059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0" name="直線矢印コネクタ 199">
            <a:extLst>
              <a:ext uri="{FF2B5EF4-FFF2-40B4-BE49-F238E27FC236}">
                <a16:creationId xmlns:a16="http://schemas.microsoft.com/office/drawing/2014/main" id="{40E56AC3-771B-9C40-A1C6-416F89400766}"/>
              </a:ext>
            </a:extLst>
          </p:cNvPr>
          <p:cNvCxnSpPr>
            <a:cxnSpLocks/>
          </p:cNvCxnSpPr>
          <p:nvPr/>
        </p:nvCxnSpPr>
        <p:spPr>
          <a:xfrm flipH="1">
            <a:off x="5809690" y="2063776"/>
            <a:ext cx="1337092" cy="314195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9659509B-67E3-EA4B-A72B-84FB69C70AF3}"/>
              </a:ext>
            </a:extLst>
          </p:cNvPr>
          <p:cNvCxnSpPr>
            <a:cxnSpLocks/>
          </p:cNvCxnSpPr>
          <p:nvPr/>
        </p:nvCxnSpPr>
        <p:spPr>
          <a:xfrm flipH="1">
            <a:off x="5864501" y="2094085"/>
            <a:ext cx="1247205" cy="292517"/>
          </a:xfrm>
          <a:prstGeom prst="straightConnector1">
            <a:avLst/>
          </a:prstGeom>
          <a:ln w="19050">
            <a:solidFill>
              <a:srgbClr val="EE7D3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矢印コネクタ 203">
            <a:extLst>
              <a:ext uri="{FF2B5EF4-FFF2-40B4-BE49-F238E27FC236}">
                <a16:creationId xmlns:a16="http://schemas.microsoft.com/office/drawing/2014/main" id="{F94AB189-22DA-3A4E-92D7-F278D9AF59A3}"/>
              </a:ext>
            </a:extLst>
          </p:cNvPr>
          <p:cNvCxnSpPr>
            <a:cxnSpLocks/>
          </p:cNvCxnSpPr>
          <p:nvPr/>
        </p:nvCxnSpPr>
        <p:spPr>
          <a:xfrm flipH="1" flipV="1">
            <a:off x="5703589" y="2417588"/>
            <a:ext cx="506657" cy="348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>
            <a:extLst>
              <a:ext uri="{FF2B5EF4-FFF2-40B4-BE49-F238E27FC236}">
                <a16:creationId xmlns:a16="http://schemas.microsoft.com/office/drawing/2014/main" id="{52CEED61-9510-9C43-ADBD-713891A5203B}"/>
              </a:ext>
            </a:extLst>
          </p:cNvPr>
          <p:cNvCxnSpPr>
            <a:cxnSpLocks/>
          </p:cNvCxnSpPr>
          <p:nvPr/>
        </p:nvCxnSpPr>
        <p:spPr>
          <a:xfrm rot="60000" flipH="1">
            <a:off x="5721209" y="2457084"/>
            <a:ext cx="503999" cy="0"/>
          </a:xfrm>
          <a:prstGeom prst="straightConnector1">
            <a:avLst/>
          </a:prstGeom>
          <a:ln w="19050">
            <a:solidFill>
              <a:srgbClr val="EE7D3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>
            <a:extLst>
              <a:ext uri="{FF2B5EF4-FFF2-40B4-BE49-F238E27FC236}">
                <a16:creationId xmlns:a16="http://schemas.microsoft.com/office/drawing/2014/main" id="{15E36F68-92DC-5C48-91B4-222EE1D5E238}"/>
              </a:ext>
            </a:extLst>
          </p:cNvPr>
          <p:cNvCxnSpPr>
            <a:cxnSpLocks/>
          </p:cNvCxnSpPr>
          <p:nvPr/>
        </p:nvCxnSpPr>
        <p:spPr>
          <a:xfrm flipH="1" flipV="1">
            <a:off x="6225170" y="2458761"/>
            <a:ext cx="152401" cy="155121"/>
          </a:xfrm>
          <a:prstGeom prst="straightConnector1">
            <a:avLst/>
          </a:prstGeom>
          <a:ln w="19050">
            <a:solidFill>
              <a:srgbClr val="EE7D3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>
            <a:extLst>
              <a:ext uri="{FF2B5EF4-FFF2-40B4-BE49-F238E27FC236}">
                <a16:creationId xmlns:a16="http://schemas.microsoft.com/office/drawing/2014/main" id="{FDD16667-26B3-184F-A049-4BD36197A575}"/>
              </a:ext>
            </a:extLst>
          </p:cNvPr>
          <p:cNvCxnSpPr>
            <a:cxnSpLocks/>
          </p:cNvCxnSpPr>
          <p:nvPr/>
        </p:nvCxnSpPr>
        <p:spPr>
          <a:xfrm flipH="1" flipV="1">
            <a:off x="6304366" y="2441071"/>
            <a:ext cx="73205" cy="101803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220">
            <a:extLst>
              <a:ext uri="{FF2B5EF4-FFF2-40B4-BE49-F238E27FC236}">
                <a16:creationId xmlns:a16="http://schemas.microsoft.com/office/drawing/2014/main" id="{4D29F45C-F1E2-9449-9A77-E120055F0610}"/>
              </a:ext>
            </a:extLst>
          </p:cNvPr>
          <p:cNvCxnSpPr>
            <a:cxnSpLocks/>
          </p:cNvCxnSpPr>
          <p:nvPr/>
        </p:nvCxnSpPr>
        <p:spPr>
          <a:xfrm flipV="1">
            <a:off x="6411918" y="2617354"/>
            <a:ext cx="0" cy="402943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A542EDAC-0A19-0441-8CB2-348E88DB24AA}"/>
              </a:ext>
            </a:extLst>
          </p:cNvPr>
          <p:cNvCxnSpPr>
            <a:cxnSpLocks/>
          </p:cNvCxnSpPr>
          <p:nvPr/>
        </p:nvCxnSpPr>
        <p:spPr>
          <a:xfrm flipV="1">
            <a:off x="6403257" y="3054158"/>
            <a:ext cx="8277" cy="526357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C5977889-33DF-494D-8FE4-B55748017CE3}"/>
              </a:ext>
            </a:extLst>
          </p:cNvPr>
          <p:cNvCxnSpPr>
            <a:cxnSpLocks/>
          </p:cNvCxnSpPr>
          <p:nvPr/>
        </p:nvCxnSpPr>
        <p:spPr>
          <a:xfrm flipV="1">
            <a:off x="6377571" y="2613882"/>
            <a:ext cx="0" cy="402943"/>
          </a:xfrm>
          <a:prstGeom prst="straightConnector1">
            <a:avLst/>
          </a:prstGeom>
          <a:ln w="19050">
            <a:solidFill>
              <a:srgbClr val="EE7D3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231">
            <a:extLst>
              <a:ext uri="{FF2B5EF4-FFF2-40B4-BE49-F238E27FC236}">
                <a16:creationId xmlns:a16="http://schemas.microsoft.com/office/drawing/2014/main" id="{18DE40BA-2879-7342-AA0A-0138899C71BE}"/>
              </a:ext>
            </a:extLst>
          </p:cNvPr>
          <p:cNvCxnSpPr>
            <a:cxnSpLocks/>
          </p:cNvCxnSpPr>
          <p:nvPr/>
        </p:nvCxnSpPr>
        <p:spPr>
          <a:xfrm flipH="1" flipV="1">
            <a:off x="6473099" y="3719048"/>
            <a:ext cx="1389173" cy="98465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矢印コネクタ 235">
            <a:extLst>
              <a:ext uri="{FF2B5EF4-FFF2-40B4-BE49-F238E27FC236}">
                <a16:creationId xmlns:a16="http://schemas.microsoft.com/office/drawing/2014/main" id="{6DD841CD-D665-C041-A7BA-DFA83F7F5C25}"/>
              </a:ext>
            </a:extLst>
          </p:cNvPr>
          <p:cNvCxnSpPr>
            <a:cxnSpLocks/>
          </p:cNvCxnSpPr>
          <p:nvPr/>
        </p:nvCxnSpPr>
        <p:spPr>
          <a:xfrm flipV="1">
            <a:off x="7933596" y="3825127"/>
            <a:ext cx="0" cy="356917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238">
            <a:extLst>
              <a:ext uri="{FF2B5EF4-FFF2-40B4-BE49-F238E27FC236}">
                <a16:creationId xmlns:a16="http://schemas.microsoft.com/office/drawing/2014/main" id="{2E1ED806-AE22-5442-86A7-7A2997FC80CA}"/>
              </a:ext>
            </a:extLst>
          </p:cNvPr>
          <p:cNvCxnSpPr>
            <a:cxnSpLocks/>
          </p:cNvCxnSpPr>
          <p:nvPr/>
        </p:nvCxnSpPr>
        <p:spPr>
          <a:xfrm flipV="1">
            <a:off x="7926394" y="4178855"/>
            <a:ext cx="7202" cy="720000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>
            <a:extLst>
              <a:ext uri="{FF2B5EF4-FFF2-40B4-BE49-F238E27FC236}">
                <a16:creationId xmlns:a16="http://schemas.microsoft.com/office/drawing/2014/main" id="{7FAF6939-4F8C-4A4A-8B18-1A7520CFC0D4}"/>
              </a:ext>
            </a:extLst>
          </p:cNvPr>
          <p:cNvCxnSpPr>
            <a:cxnSpLocks/>
          </p:cNvCxnSpPr>
          <p:nvPr/>
        </p:nvCxnSpPr>
        <p:spPr>
          <a:xfrm flipH="1">
            <a:off x="6688458" y="5033473"/>
            <a:ext cx="1237936" cy="53745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矢印コネクタ 243">
            <a:extLst>
              <a:ext uri="{FF2B5EF4-FFF2-40B4-BE49-F238E27FC236}">
                <a16:creationId xmlns:a16="http://schemas.microsoft.com/office/drawing/2014/main" id="{78ADA77C-C75E-4542-8833-C10D53BFF4C2}"/>
              </a:ext>
            </a:extLst>
          </p:cNvPr>
          <p:cNvCxnSpPr>
            <a:cxnSpLocks/>
          </p:cNvCxnSpPr>
          <p:nvPr/>
        </p:nvCxnSpPr>
        <p:spPr>
          <a:xfrm>
            <a:off x="6659764" y="5348334"/>
            <a:ext cx="0" cy="771517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矢印コネクタ 247">
            <a:extLst>
              <a:ext uri="{FF2B5EF4-FFF2-40B4-BE49-F238E27FC236}">
                <a16:creationId xmlns:a16="http://schemas.microsoft.com/office/drawing/2014/main" id="{132C3901-A905-4042-B75E-150C554EC34D}"/>
              </a:ext>
            </a:extLst>
          </p:cNvPr>
          <p:cNvCxnSpPr>
            <a:cxnSpLocks/>
          </p:cNvCxnSpPr>
          <p:nvPr/>
        </p:nvCxnSpPr>
        <p:spPr>
          <a:xfrm>
            <a:off x="6657060" y="5136692"/>
            <a:ext cx="0" cy="183441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249">
            <a:extLst>
              <a:ext uri="{FF2B5EF4-FFF2-40B4-BE49-F238E27FC236}">
                <a16:creationId xmlns:a16="http://schemas.microsoft.com/office/drawing/2014/main" id="{B7F93610-2BE8-AA4E-935B-6D0D8506DB17}"/>
              </a:ext>
            </a:extLst>
          </p:cNvPr>
          <p:cNvCxnSpPr>
            <a:cxnSpLocks/>
          </p:cNvCxnSpPr>
          <p:nvPr/>
        </p:nvCxnSpPr>
        <p:spPr>
          <a:xfrm rot="-120000" flipH="1" flipV="1">
            <a:off x="6025753" y="6246347"/>
            <a:ext cx="624201" cy="44820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矢印コネクタ 252">
            <a:extLst>
              <a:ext uri="{FF2B5EF4-FFF2-40B4-BE49-F238E27FC236}">
                <a16:creationId xmlns:a16="http://schemas.microsoft.com/office/drawing/2014/main" id="{453A2FE4-EE72-ED40-9E66-1508CD8F34D9}"/>
              </a:ext>
            </a:extLst>
          </p:cNvPr>
          <p:cNvCxnSpPr>
            <a:cxnSpLocks/>
          </p:cNvCxnSpPr>
          <p:nvPr/>
        </p:nvCxnSpPr>
        <p:spPr>
          <a:xfrm flipH="1">
            <a:off x="5512488" y="6254109"/>
            <a:ext cx="501647" cy="359208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矢印コネクタ 254">
            <a:extLst>
              <a:ext uri="{FF2B5EF4-FFF2-40B4-BE49-F238E27FC236}">
                <a16:creationId xmlns:a16="http://schemas.microsoft.com/office/drawing/2014/main" id="{C022CE72-57F0-B545-AF7F-359E6013C61B}"/>
              </a:ext>
            </a:extLst>
          </p:cNvPr>
          <p:cNvCxnSpPr>
            <a:cxnSpLocks/>
          </p:cNvCxnSpPr>
          <p:nvPr/>
        </p:nvCxnSpPr>
        <p:spPr>
          <a:xfrm flipV="1">
            <a:off x="6411534" y="3722070"/>
            <a:ext cx="0" cy="402943"/>
          </a:xfrm>
          <a:prstGeom prst="straightConnector1">
            <a:avLst/>
          </a:prstGeom>
          <a:ln w="19050">
            <a:solidFill>
              <a:srgbClr val="EE7D3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>
            <a:extLst>
              <a:ext uri="{FF2B5EF4-FFF2-40B4-BE49-F238E27FC236}">
                <a16:creationId xmlns:a16="http://schemas.microsoft.com/office/drawing/2014/main" id="{06AD971F-86CE-A24F-9EA0-3CF8283FC6E1}"/>
              </a:ext>
            </a:extLst>
          </p:cNvPr>
          <p:cNvCxnSpPr>
            <a:cxnSpLocks/>
          </p:cNvCxnSpPr>
          <p:nvPr/>
        </p:nvCxnSpPr>
        <p:spPr>
          <a:xfrm>
            <a:off x="6369980" y="3052403"/>
            <a:ext cx="0" cy="529865"/>
          </a:xfrm>
          <a:prstGeom prst="straightConnector1">
            <a:avLst/>
          </a:prstGeom>
          <a:ln w="19050">
            <a:solidFill>
              <a:srgbClr val="EE7D3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>
            <a:extLst>
              <a:ext uri="{FF2B5EF4-FFF2-40B4-BE49-F238E27FC236}">
                <a16:creationId xmlns:a16="http://schemas.microsoft.com/office/drawing/2014/main" id="{86029EAD-F3F2-1246-8FD8-41B127B73A8A}"/>
              </a:ext>
            </a:extLst>
          </p:cNvPr>
          <p:cNvCxnSpPr>
            <a:cxnSpLocks/>
          </p:cNvCxnSpPr>
          <p:nvPr/>
        </p:nvCxnSpPr>
        <p:spPr>
          <a:xfrm>
            <a:off x="6411534" y="4190658"/>
            <a:ext cx="0" cy="576000"/>
          </a:xfrm>
          <a:prstGeom prst="straightConnector1">
            <a:avLst/>
          </a:prstGeom>
          <a:ln w="19050">
            <a:solidFill>
              <a:srgbClr val="EE7D3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矢印コネクタ 262">
            <a:extLst>
              <a:ext uri="{FF2B5EF4-FFF2-40B4-BE49-F238E27FC236}">
                <a16:creationId xmlns:a16="http://schemas.microsoft.com/office/drawing/2014/main" id="{216FD6E4-B741-DB40-A8D2-C88E249F3663}"/>
              </a:ext>
            </a:extLst>
          </p:cNvPr>
          <p:cNvCxnSpPr>
            <a:cxnSpLocks/>
          </p:cNvCxnSpPr>
          <p:nvPr/>
        </p:nvCxnSpPr>
        <p:spPr>
          <a:xfrm flipV="1">
            <a:off x="6403257" y="4905425"/>
            <a:ext cx="0" cy="402943"/>
          </a:xfrm>
          <a:prstGeom prst="straightConnector1">
            <a:avLst/>
          </a:prstGeom>
          <a:ln w="19050">
            <a:solidFill>
              <a:srgbClr val="EE7D3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矢印コネクタ 263">
            <a:extLst>
              <a:ext uri="{FF2B5EF4-FFF2-40B4-BE49-F238E27FC236}">
                <a16:creationId xmlns:a16="http://schemas.microsoft.com/office/drawing/2014/main" id="{0B7C4594-1B7A-D043-B657-98AFA1492FDB}"/>
              </a:ext>
            </a:extLst>
          </p:cNvPr>
          <p:cNvCxnSpPr>
            <a:cxnSpLocks/>
          </p:cNvCxnSpPr>
          <p:nvPr/>
        </p:nvCxnSpPr>
        <p:spPr>
          <a:xfrm>
            <a:off x="6411534" y="5344457"/>
            <a:ext cx="0" cy="576000"/>
          </a:xfrm>
          <a:prstGeom prst="straightConnector1">
            <a:avLst/>
          </a:prstGeom>
          <a:ln w="19050">
            <a:solidFill>
              <a:srgbClr val="EE7D3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矢印コネクタ 264">
            <a:extLst>
              <a:ext uri="{FF2B5EF4-FFF2-40B4-BE49-F238E27FC236}">
                <a16:creationId xmlns:a16="http://schemas.microsoft.com/office/drawing/2014/main" id="{CB121501-298F-5146-B7A4-6C638D49B41B}"/>
              </a:ext>
            </a:extLst>
          </p:cNvPr>
          <p:cNvCxnSpPr>
            <a:cxnSpLocks/>
          </p:cNvCxnSpPr>
          <p:nvPr/>
        </p:nvCxnSpPr>
        <p:spPr>
          <a:xfrm rot="-3120000">
            <a:off x="6545055" y="6013281"/>
            <a:ext cx="0" cy="251999"/>
          </a:xfrm>
          <a:prstGeom prst="straightConnector1">
            <a:avLst/>
          </a:prstGeom>
          <a:ln w="19050">
            <a:solidFill>
              <a:srgbClr val="EE7D3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矢印コネクタ 265">
            <a:extLst>
              <a:ext uri="{FF2B5EF4-FFF2-40B4-BE49-F238E27FC236}">
                <a16:creationId xmlns:a16="http://schemas.microsoft.com/office/drawing/2014/main" id="{C05B087E-CA61-7B45-8664-5546417733DD}"/>
              </a:ext>
            </a:extLst>
          </p:cNvPr>
          <p:cNvCxnSpPr>
            <a:cxnSpLocks/>
          </p:cNvCxnSpPr>
          <p:nvPr/>
        </p:nvCxnSpPr>
        <p:spPr>
          <a:xfrm>
            <a:off x="6039873" y="6223241"/>
            <a:ext cx="601291" cy="2251"/>
          </a:xfrm>
          <a:prstGeom prst="straightConnector1">
            <a:avLst/>
          </a:prstGeom>
          <a:ln w="19050">
            <a:solidFill>
              <a:srgbClr val="EE7D3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矢印コネクタ 268">
            <a:extLst>
              <a:ext uri="{FF2B5EF4-FFF2-40B4-BE49-F238E27FC236}">
                <a16:creationId xmlns:a16="http://schemas.microsoft.com/office/drawing/2014/main" id="{2AA92737-05EA-9D41-8FD5-FC578E520052}"/>
              </a:ext>
            </a:extLst>
          </p:cNvPr>
          <p:cNvCxnSpPr>
            <a:cxnSpLocks/>
          </p:cNvCxnSpPr>
          <p:nvPr/>
        </p:nvCxnSpPr>
        <p:spPr>
          <a:xfrm flipV="1">
            <a:off x="5483187" y="6223241"/>
            <a:ext cx="468104" cy="344423"/>
          </a:xfrm>
          <a:prstGeom prst="straightConnector1">
            <a:avLst/>
          </a:prstGeom>
          <a:ln w="19050">
            <a:solidFill>
              <a:srgbClr val="EE7D3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3F92AE9C-FB65-4F45-B533-AB1E810C2D0A}"/>
              </a:ext>
            </a:extLst>
          </p:cNvPr>
          <p:cNvSpPr txBox="1"/>
          <p:nvPr/>
        </p:nvSpPr>
        <p:spPr>
          <a:xfrm>
            <a:off x="7307426" y="1445515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0070C0"/>
                </a:solidFill>
              </a:rPr>
              <a:t>Actual</a:t>
            </a:r>
            <a:endParaRPr kumimoji="1" lang="ja-JP" altLang="en-US" sz="2000" dirty="0" err="1">
              <a:solidFill>
                <a:srgbClr val="0070C0"/>
              </a:solidFill>
            </a:endParaRPr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06EC62E7-28CB-2B4A-952D-7721904151E9}"/>
              </a:ext>
            </a:extLst>
          </p:cNvPr>
          <p:cNvSpPr txBox="1"/>
          <p:nvPr/>
        </p:nvSpPr>
        <p:spPr>
          <a:xfrm>
            <a:off x="7302407" y="1780768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EE7D30"/>
                </a:solidFill>
              </a:rPr>
              <a:t>Shortest Path</a:t>
            </a:r>
            <a:endParaRPr kumimoji="1" lang="ja-JP" altLang="en-US" sz="2000" dirty="0" err="1">
              <a:solidFill>
                <a:srgbClr val="EE7D30"/>
              </a:solidFill>
            </a:endParaRPr>
          </a:p>
        </p:txBody>
      </p:sp>
      <p:sp>
        <p:nvSpPr>
          <p:cNvPr id="280" name="三角形 279">
            <a:extLst>
              <a:ext uri="{FF2B5EF4-FFF2-40B4-BE49-F238E27FC236}">
                <a16:creationId xmlns:a16="http://schemas.microsoft.com/office/drawing/2014/main" id="{085877C8-5693-C947-B2C4-CF265E3585CC}"/>
              </a:ext>
            </a:extLst>
          </p:cNvPr>
          <p:cNvSpPr/>
          <p:nvPr/>
        </p:nvSpPr>
        <p:spPr>
          <a:xfrm rot="271387">
            <a:off x="6434637" y="3579728"/>
            <a:ext cx="1503285" cy="185610"/>
          </a:xfrm>
          <a:prstGeom prst="triangle">
            <a:avLst>
              <a:gd name="adj" fmla="val 91275"/>
            </a:avLst>
          </a:prstGeom>
          <a:solidFill>
            <a:srgbClr val="0070C0">
              <a:alpha val="2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A8C5B8-99F2-3D4E-A78D-74BA1A272AB2}"/>
              </a:ext>
            </a:extLst>
          </p:cNvPr>
          <p:cNvSpPr txBox="1"/>
          <p:nvPr/>
        </p:nvSpPr>
        <p:spPr>
          <a:xfrm>
            <a:off x="2056324" y="2387279"/>
            <a:ext cx="231345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Every neighborhood </a:t>
            </a:r>
            <a:br>
              <a:rPr kumimoji="1" lang="en-US" altLang="ja-JP" dirty="0"/>
            </a:br>
            <a:r>
              <a:rPr kumimoji="1" lang="en-US" altLang="ja-JP" dirty="0"/>
              <a:t>contains all edges</a:t>
            </a:r>
            <a:endParaRPr kumimoji="1" lang="ja-JP" altLang="en-US" dirty="0" err="1"/>
          </a:p>
        </p:txBody>
      </p: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B7E19109-8465-6441-95B4-B359DB37A5AD}"/>
              </a:ext>
            </a:extLst>
          </p:cNvPr>
          <p:cNvSpPr txBox="1"/>
          <p:nvPr/>
        </p:nvSpPr>
        <p:spPr>
          <a:xfrm>
            <a:off x="738995" y="545531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0070C0"/>
                </a:solidFill>
              </a:rPr>
              <a:t>Actual</a:t>
            </a:r>
            <a:endParaRPr kumimoji="1" lang="ja-JP" altLang="en-US" sz="2000" dirty="0" err="1">
              <a:solidFill>
                <a:srgbClr val="0070C0"/>
              </a:solidFill>
            </a:endParaRPr>
          </a:p>
        </p:txBody>
      </p: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F5A9C760-E577-6045-95BF-723D1C73F2E2}"/>
              </a:ext>
            </a:extLst>
          </p:cNvPr>
          <p:cNvSpPr txBox="1"/>
          <p:nvPr/>
        </p:nvSpPr>
        <p:spPr>
          <a:xfrm>
            <a:off x="1698483" y="5456975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EE7D30"/>
                </a:solidFill>
              </a:rPr>
              <a:t>Shortest Path</a:t>
            </a:r>
            <a:endParaRPr kumimoji="1" lang="ja-JP" altLang="en-US" sz="2000" dirty="0" err="1">
              <a:solidFill>
                <a:srgbClr val="EE7D30"/>
              </a:solidFill>
            </a:endParaRPr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8BCF304D-7982-244C-BA7C-451F2B918F86}"/>
              </a:ext>
            </a:extLst>
          </p:cNvPr>
          <p:cNvSpPr txBox="1"/>
          <p:nvPr/>
        </p:nvSpPr>
        <p:spPr>
          <a:xfrm>
            <a:off x="35419" y="5909979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I</a:t>
            </a:r>
            <a:r>
              <a:rPr kumimoji="1" lang="en-US" altLang="ja-JP" sz="2000" u="sng" dirty="0"/>
              <a:t>f the current GPS is near the previous one, </a:t>
            </a:r>
            <a:br>
              <a:rPr kumimoji="1" lang="en-US" altLang="ja-JP" sz="2000" u="sng" dirty="0"/>
            </a:br>
            <a:r>
              <a:rPr kumimoji="1" lang="en-US" altLang="ja-JP" sz="2000" u="sng" dirty="0"/>
              <a:t>the previous neighborhood should be small</a:t>
            </a:r>
            <a:endParaRPr kumimoji="1" lang="ja-JP" altLang="en-US" sz="2000" u="sng" dirty="0" err="1"/>
          </a:p>
        </p:txBody>
      </p:sp>
      <p:sp>
        <p:nvSpPr>
          <p:cNvPr id="310" name="スライド番号プレースホルダー 309">
            <a:extLst>
              <a:ext uri="{FF2B5EF4-FFF2-40B4-BE49-F238E27FC236}">
                <a16:creationId xmlns:a16="http://schemas.microsoft.com/office/drawing/2014/main" id="{2F164DBC-AD1E-A24A-8B3B-480040C7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18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A2BEFA-C6E1-A84D-B155-F4A5CC63E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120" y="2712695"/>
            <a:ext cx="2951554" cy="13830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BF4EED-74D8-4E47-A43C-A572732F8F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445" y="3972911"/>
            <a:ext cx="3058311" cy="13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366">
        <p:fade/>
      </p:transition>
    </mc:Choice>
    <mc:Fallback xmlns="">
      <p:transition spd="med" advTm="145366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DC1C1B-E0E6-0145-9955-EC7040D94C8A}"/>
              </a:ext>
            </a:extLst>
          </p:cNvPr>
          <p:cNvSpPr txBox="1"/>
          <p:nvPr/>
        </p:nvSpPr>
        <p:spPr>
          <a:xfrm>
            <a:off x="4501396" y="4312977"/>
            <a:ext cx="435568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1700" dirty="0"/>
              <a:t>Neighborhood:</a:t>
            </a:r>
            <a:br>
              <a:rPr kumimoji="1" lang="en-US" altLang="ja-JP" sz="1700" dirty="0"/>
            </a:br>
            <a:r>
              <a:rPr kumimoji="1" lang="en-US" altLang="ja-JP" sz="1700" b="1" dirty="0"/>
              <a:t>Square 50m on a side </a:t>
            </a:r>
            <a:br>
              <a:rPr kumimoji="1" lang="en-US" altLang="ja-JP" sz="1700" b="1" dirty="0"/>
            </a:br>
            <a:r>
              <a:rPr kumimoji="1" lang="en-US" altLang="ja-JP" sz="1700" b="1" dirty="0"/>
              <a:t>if the current GPS is closer than 80m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1700" dirty="0"/>
              <a:t>Rule of connecting Layer:</a:t>
            </a:r>
            <a:br>
              <a:rPr kumimoji="1" lang="en-US" altLang="ja-JP" sz="1700" dirty="0"/>
            </a:br>
            <a:r>
              <a:rPr kumimoji="1" lang="en-US" altLang="ja-JP" sz="1700" b="1" dirty="0">
                <a:solidFill>
                  <a:srgbClr val="EE7D30"/>
                </a:solidFill>
              </a:rPr>
              <a:t>Neighborhood nodes</a:t>
            </a:r>
            <a:r>
              <a:rPr kumimoji="1" lang="en-US" altLang="ja-JP" sz="1700" dirty="0">
                <a:solidFill>
                  <a:srgbClr val="EE7D30"/>
                </a:solidFill>
              </a:rPr>
              <a:t>  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21A00D6-0F15-9046-B758-348C661B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Appropriate Size of Neighborhood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6977C9-1B44-EA4B-A3C8-EBB7165F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19</a:t>
            </a:fld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D57DF5-A6D6-3E40-BF51-61FD4D2C7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17372"/>
          <a:stretch/>
        </p:blipFill>
        <p:spPr>
          <a:xfrm>
            <a:off x="178676" y="1962471"/>
            <a:ext cx="3930869" cy="230637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783BD5-7A86-AD42-A796-0473806A8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187" b="34256"/>
          <a:stretch/>
        </p:blipFill>
        <p:spPr>
          <a:xfrm>
            <a:off x="4397619" y="1962471"/>
            <a:ext cx="4514278" cy="230637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EE6A1C-9C66-424E-B9E8-C2BD1E36E0E6}"/>
              </a:ext>
            </a:extLst>
          </p:cNvPr>
          <p:cNvSpPr txBox="1"/>
          <p:nvPr/>
        </p:nvSpPr>
        <p:spPr>
          <a:xfrm>
            <a:off x="1451242" y="1364392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Original</a:t>
            </a:r>
            <a:endParaRPr kumimoji="1" lang="ja-JP" altLang="en-US" sz="2800" dirty="0" err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0F2368-2330-E747-AA9F-611B7698541F}"/>
              </a:ext>
            </a:extLst>
          </p:cNvPr>
          <p:cNvSpPr txBox="1"/>
          <p:nvPr/>
        </p:nvSpPr>
        <p:spPr>
          <a:xfrm>
            <a:off x="5755825" y="1364392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Modified</a:t>
            </a:r>
            <a:endParaRPr kumimoji="1" lang="ja-JP" altLang="en-US" sz="2800" dirty="0" err="1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5ED7AC2-05FB-6942-9378-9CD3E6780383}"/>
              </a:ext>
            </a:extLst>
          </p:cNvPr>
          <p:cNvSpPr/>
          <p:nvPr/>
        </p:nvSpPr>
        <p:spPr>
          <a:xfrm>
            <a:off x="1976632" y="1946803"/>
            <a:ext cx="998482" cy="1587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3F6CC1-BCC7-5248-9759-41FC9D167A9D}"/>
              </a:ext>
            </a:extLst>
          </p:cNvPr>
          <p:cNvSpPr txBox="1"/>
          <p:nvPr/>
        </p:nvSpPr>
        <p:spPr>
          <a:xfrm>
            <a:off x="2758563" y="2199041"/>
            <a:ext cx="1736373" cy="40011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Shortcut Path</a:t>
            </a:r>
            <a:endParaRPr kumimoji="1" lang="ja-JP" altLang="en-US" sz="2000" dirty="0" err="1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D0C865-B117-1F4F-8535-5C7CDFF301D0}"/>
              </a:ext>
            </a:extLst>
          </p:cNvPr>
          <p:cNvSpPr txBox="1"/>
          <p:nvPr/>
        </p:nvSpPr>
        <p:spPr>
          <a:xfrm>
            <a:off x="39421" y="4328980"/>
            <a:ext cx="462979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1700" dirty="0"/>
              <a:t>Neighborhood</a:t>
            </a:r>
            <a:br>
              <a:rPr kumimoji="1" lang="en-US" altLang="ja-JP" sz="1700" dirty="0"/>
            </a:br>
            <a:r>
              <a:rPr kumimoji="1" lang="en-US" altLang="ja-JP" sz="1700" dirty="0"/>
              <a:t>→</a:t>
            </a:r>
            <a:r>
              <a:rPr kumimoji="1" lang="en-US" altLang="ja-JP" sz="1700" b="1" dirty="0"/>
              <a:t>Square 200m</a:t>
            </a:r>
            <a:r>
              <a:rPr kumimoji="1" lang="en-US" altLang="ja-JP" sz="1700" dirty="0"/>
              <a:t> on a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700" dirty="0"/>
              <a:t>Rule of connecting Layer:</a:t>
            </a:r>
            <a:br>
              <a:rPr kumimoji="1" lang="en-US" altLang="ja-JP" sz="1700" dirty="0"/>
            </a:br>
            <a:r>
              <a:rPr kumimoji="1" lang="en-US" altLang="ja-JP" sz="1700" b="1" dirty="0">
                <a:solidFill>
                  <a:srgbClr val="0070C0"/>
                </a:solidFill>
              </a:rPr>
              <a:t>Nodes induced by neighborhood edges</a:t>
            </a:r>
            <a:endParaRPr kumimoji="1" lang="en-US" altLang="ja-JP" sz="1700" dirty="0">
              <a:solidFill>
                <a:srgbClr val="0070C0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ADEC25C-59A2-B84F-A293-B39ACED5BFBF}"/>
              </a:ext>
            </a:extLst>
          </p:cNvPr>
          <p:cNvCxnSpPr/>
          <p:nvPr/>
        </p:nvCxnSpPr>
        <p:spPr>
          <a:xfrm>
            <a:off x="5412828" y="6369265"/>
            <a:ext cx="90388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199F051-6331-454D-8D5F-D93363DE84F5}"/>
              </a:ext>
            </a:extLst>
          </p:cNvPr>
          <p:cNvCxnSpPr/>
          <p:nvPr/>
        </p:nvCxnSpPr>
        <p:spPr>
          <a:xfrm>
            <a:off x="6316717" y="6369265"/>
            <a:ext cx="90388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0AD5D4-7136-7049-AE61-5AB76F2AA0FF}"/>
              </a:ext>
            </a:extLst>
          </p:cNvPr>
          <p:cNvSpPr/>
          <p:nvPr/>
        </p:nvSpPr>
        <p:spPr>
          <a:xfrm>
            <a:off x="6010717" y="6063265"/>
            <a:ext cx="612000" cy="612000"/>
          </a:xfrm>
          <a:prstGeom prst="rect">
            <a:avLst/>
          </a:prstGeom>
          <a:noFill/>
          <a:ln w="254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E53CC87-FE13-0148-B5C0-53D78AAEC774}"/>
              </a:ext>
            </a:extLst>
          </p:cNvPr>
          <p:cNvSpPr/>
          <p:nvPr/>
        </p:nvSpPr>
        <p:spPr>
          <a:xfrm>
            <a:off x="6242537" y="6315265"/>
            <a:ext cx="108000" cy="108000"/>
          </a:xfrm>
          <a:prstGeom prst="ellipse">
            <a:avLst/>
          </a:prstGeom>
          <a:solidFill>
            <a:srgbClr val="EE7D3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0293956-48DC-9F41-BE27-4081EB6A0024}"/>
              </a:ext>
            </a:extLst>
          </p:cNvPr>
          <p:cNvCxnSpPr/>
          <p:nvPr/>
        </p:nvCxnSpPr>
        <p:spPr>
          <a:xfrm>
            <a:off x="1018743" y="6369265"/>
            <a:ext cx="90388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8D0C42E-9799-B341-ADB8-07C8F99BFACE}"/>
              </a:ext>
            </a:extLst>
          </p:cNvPr>
          <p:cNvCxnSpPr/>
          <p:nvPr/>
        </p:nvCxnSpPr>
        <p:spPr>
          <a:xfrm>
            <a:off x="1922632" y="6369265"/>
            <a:ext cx="90388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DE47A72-42A2-AB4F-9807-BE214F38F790}"/>
              </a:ext>
            </a:extLst>
          </p:cNvPr>
          <p:cNvSpPr/>
          <p:nvPr/>
        </p:nvSpPr>
        <p:spPr>
          <a:xfrm>
            <a:off x="1476071" y="5916425"/>
            <a:ext cx="900000" cy="90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CEF8102F-5C7D-4344-B6A0-13A84AAA7CD6}"/>
              </a:ext>
            </a:extLst>
          </p:cNvPr>
          <p:cNvSpPr/>
          <p:nvPr/>
        </p:nvSpPr>
        <p:spPr>
          <a:xfrm>
            <a:off x="984923" y="6304138"/>
            <a:ext cx="108000" cy="108000"/>
          </a:xfrm>
          <a:prstGeom prst="ellipse">
            <a:avLst/>
          </a:prstGeom>
          <a:solidFill>
            <a:srgbClr val="0070C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500AD0A-B3F8-4D4B-B161-23854A672D8B}"/>
              </a:ext>
            </a:extLst>
          </p:cNvPr>
          <p:cNvSpPr/>
          <p:nvPr/>
        </p:nvSpPr>
        <p:spPr>
          <a:xfrm>
            <a:off x="1868632" y="6320735"/>
            <a:ext cx="108000" cy="108000"/>
          </a:xfrm>
          <a:prstGeom prst="ellipse">
            <a:avLst/>
          </a:prstGeom>
          <a:solidFill>
            <a:srgbClr val="0070C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80D07F5-E861-B743-B0B6-AA0D8AF10D95}"/>
              </a:ext>
            </a:extLst>
          </p:cNvPr>
          <p:cNvSpPr/>
          <p:nvPr/>
        </p:nvSpPr>
        <p:spPr>
          <a:xfrm>
            <a:off x="2768632" y="6320735"/>
            <a:ext cx="108000" cy="108000"/>
          </a:xfrm>
          <a:prstGeom prst="ellipse">
            <a:avLst/>
          </a:prstGeom>
          <a:solidFill>
            <a:srgbClr val="0070C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39132A-0C2C-9844-806E-C1C9563A24C2}"/>
              </a:ext>
            </a:extLst>
          </p:cNvPr>
          <p:cNvSpPr txBox="1"/>
          <p:nvPr/>
        </p:nvSpPr>
        <p:spPr>
          <a:xfrm>
            <a:off x="1543679" y="553142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200m</a:t>
            </a:r>
            <a:endParaRPr kumimoji="1" lang="ja-JP" altLang="en-US" dirty="0" err="1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C73D16-9DA9-1647-B7EC-F447E07E1314}"/>
              </a:ext>
            </a:extLst>
          </p:cNvPr>
          <p:cNvSpPr txBox="1"/>
          <p:nvPr/>
        </p:nvSpPr>
        <p:spPr>
          <a:xfrm>
            <a:off x="5971401" y="572697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50m</a:t>
            </a:r>
            <a:endParaRPr kumimoji="1" lang="ja-JP" altLang="en-US" dirty="0" err="1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08E95126-B745-734D-A3D3-BAB46A2E0111}"/>
              </a:ext>
            </a:extLst>
          </p:cNvPr>
          <p:cNvSpPr/>
          <p:nvPr/>
        </p:nvSpPr>
        <p:spPr>
          <a:xfrm>
            <a:off x="6737131" y="2013552"/>
            <a:ext cx="432000" cy="43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82575D3-8022-E441-BB51-33B731188C93}"/>
              </a:ext>
            </a:extLst>
          </p:cNvPr>
          <p:cNvSpPr txBox="1"/>
          <p:nvPr/>
        </p:nvSpPr>
        <p:spPr>
          <a:xfrm>
            <a:off x="5289271" y="3530901"/>
            <a:ext cx="3017173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Current GPS is closer to </a:t>
            </a:r>
            <a:br>
              <a:rPr kumimoji="1" lang="en-US" altLang="ja-JP" sz="2000" dirty="0"/>
            </a:br>
            <a:r>
              <a:rPr kumimoji="1" lang="en-US" altLang="ja-JP" sz="2000" dirty="0"/>
              <a:t>the previous one</a:t>
            </a:r>
            <a:endParaRPr kumimoji="1" lang="ja-JP" altLang="en-US" sz="2000" dirty="0" err="1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DD9081F-747B-6542-92D2-D0F3ABA1C0E2}"/>
              </a:ext>
            </a:extLst>
          </p:cNvPr>
          <p:cNvCxnSpPr>
            <a:stCxn id="29" idx="0"/>
          </p:cNvCxnSpPr>
          <p:nvPr/>
        </p:nvCxnSpPr>
        <p:spPr>
          <a:xfrm flipV="1">
            <a:off x="6797858" y="2445317"/>
            <a:ext cx="155273" cy="10855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AD4C2-7CB1-0D47-B2B9-2D6C9ECB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F4121B0-A0BD-194A-81AD-542B94C2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534C49-596B-7E44-8B9F-27A3949B9AB8}"/>
              </a:ext>
            </a:extLst>
          </p:cNvPr>
          <p:cNvSpPr txBox="1"/>
          <p:nvPr/>
        </p:nvSpPr>
        <p:spPr>
          <a:xfrm>
            <a:off x="828675" y="1329747"/>
            <a:ext cx="430919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What is Map-Matching?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Dataset / Formulation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Related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Motivation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800" u="sng" dirty="0"/>
              <a:t>Proposed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Experiment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Summary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B39AB98-8D87-B844-8354-6397472C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60" y="4909046"/>
            <a:ext cx="2961483" cy="13903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B8CDE5-C10F-374F-96A1-9FA60ED2D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402" y="4505829"/>
            <a:ext cx="2602813" cy="16237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ED5DDF-BB33-4147-B3BF-7D7FDE914A6E}"/>
              </a:ext>
            </a:extLst>
          </p:cNvPr>
          <p:cNvSpPr txBox="1"/>
          <p:nvPr/>
        </p:nvSpPr>
        <p:spPr>
          <a:xfrm>
            <a:off x="4753065" y="6048608"/>
            <a:ext cx="296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u="sng" dirty="0"/>
              <a:t>Solve shortest path</a:t>
            </a:r>
            <a:br>
              <a:rPr kumimoji="1" lang="en-US" altLang="ja-JP" sz="2000" u="sng" dirty="0"/>
            </a:br>
            <a:r>
              <a:rPr kumimoji="1" lang="en-US" altLang="ja-JP" sz="2000" u="sng" dirty="0"/>
              <a:t>on time-expanded graph</a:t>
            </a:r>
            <a:endParaRPr kumimoji="1" lang="ja-JP" altLang="en-US" sz="2000" u="sng" dirty="0" err="1"/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9C423D2D-6348-574A-8828-8786DE85B4F0}"/>
              </a:ext>
            </a:extLst>
          </p:cNvPr>
          <p:cNvSpPr/>
          <p:nvPr/>
        </p:nvSpPr>
        <p:spPr>
          <a:xfrm>
            <a:off x="4231562" y="5158989"/>
            <a:ext cx="564518" cy="358622"/>
          </a:xfrm>
          <a:prstGeom prst="right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952391-1952-6B40-9FAA-ED31DFFEFC85}"/>
              </a:ext>
            </a:extLst>
          </p:cNvPr>
          <p:cNvSpPr txBox="1"/>
          <p:nvPr/>
        </p:nvSpPr>
        <p:spPr>
          <a:xfrm>
            <a:off x="839420" y="5908444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u="sng" dirty="0"/>
              <a:t>Find Neighborhood</a:t>
            </a:r>
            <a:endParaRPr kumimoji="1" lang="ja-JP" altLang="en-US" sz="2000" u="sng" dirty="0" err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BF932E6-5902-F84B-8FD8-5507FD638A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23268" r="739" b="11046"/>
          <a:stretch/>
        </p:blipFill>
        <p:spPr>
          <a:xfrm>
            <a:off x="5270318" y="1370925"/>
            <a:ext cx="3746682" cy="2154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7BCB1-301E-1442-8222-F4695C3920A3}"/>
              </a:ext>
            </a:extLst>
          </p:cNvPr>
          <p:cNvSpPr txBox="1"/>
          <p:nvPr/>
        </p:nvSpPr>
        <p:spPr>
          <a:xfrm>
            <a:off x="6067082" y="3530326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Matching Path</a:t>
            </a:r>
            <a:endParaRPr kumimoji="1" lang="ja-JP" altLang="en-US" sz="2400" dirty="0" err="1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A4C20C-A1DD-9A4E-9448-6337F7649C2F}"/>
              </a:ext>
            </a:extLst>
          </p:cNvPr>
          <p:cNvSpPr/>
          <p:nvPr/>
        </p:nvSpPr>
        <p:spPr>
          <a:xfrm>
            <a:off x="864156" y="4388050"/>
            <a:ext cx="6921918" cy="2419710"/>
          </a:xfrm>
          <a:prstGeom prst="rect">
            <a:avLst/>
          </a:pr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カーブ矢印 17">
            <a:extLst>
              <a:ext uri="{FF2B5EF4-FFF2-40B4-BE49-F238E27FC236}">
                <a16:creationId xmlns:a16="http://schemas.microsoft.com/office/drawing/2014/main" id="{8367F596-3AD2-DF48-BFBF-A69DDC66D752}"/>
              </a:ext>
            </a:extLst>
          </p:cNvPr>
          <p:cNvSpPr/>
          <p:nvPr/>
        </p:nvSpPr>
        <p:spPr>
          <a:xfrm>
            <a:off x="4365808" y="3239759"/>
            <a:ext cx="558701" cy="1085239"/>
          </a:xfrm>
          <a:prstGeom prst="curvedLef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310">
        <p:fade/>
      </p:transition>
    </mc:Choice>
    <mc:Fallback xmlns="">
      <p:transition spd="med" advTm="4231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E26C17-34DE-CF4F-AE91-C4354AC4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ABB3E1-2C36-1549-A3BC-35F4B944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20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093878-531C-3A42-920A-A15B5420FF10}"/>
              </a:ext>
            </a:extLst>
          </p:cNvPr>
          <p:cNvSpPr txBox="1"/>
          <p:nvPr/>
        </p:nvSpPr>
        <p:spPr>
          <a:xfrm>
            <a:off x="708095" y="1346479"/>
            <a:ext cx="81883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b="1" dirty="0"/>
              <a:t>Fractional Cascading…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200" dirty="0"/>
              <a:t>Data structuring technique designed to speed up a search for points in the given rectangle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200" u="sng" dirty="0"/>
              <a:t>Binary search on the Y-axis is automatically achieved by implementing the binary search on the X-axis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D5B40702-0BBD-A149-BFEB-5AACD6B60D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760219"/>
                  </p:ext>
                </p:extLst>
              </p:nvPr>
            </p:nvGraphicFramePr>
            <p:xfrm>
              <a:off x="1255062" y="3234430"/>
              <a:ext cx="6096000" cy="895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1662463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531624129"/>
                        </a:ext>
                      </a:extLst>
                    </a:gridCol>
                  </a:tblGrid>
                  <a:tr h="34563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Computation Cost</a:t>
                          </a:r>
                          <a:endParaRPr kumimoji="1" lang="ja-JP" alt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Space Complexity</a:t>
                          </a:r>
                          <a:endParaRPr kumimoji="1" lang="ja-JP" alt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3571114"/>
                      </a:ext>
                    </a:extLst>
                  </a:tr>
                  <a:tr h="4995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kumimoji="1" lang="en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" altLang="ja-JP" sz="2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kumimoji="1" lang="en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1" lang="en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" altLang="ja-JP" sz="2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8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9409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D5B40702-0BBD-A149-BFEB-5AACD6B60D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760219"/>
                  </p:ext>
                </p:extLst>
              </p:nvPr>
            </p:nvGraphicFramePr>
            <p:xfrm>
              <a:off x="1255062" y="3234430"/>
              <a:ext cx="6096000" cy="895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1662463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53162412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Computation Cost</a:t>
                          </a:r>
                          <a:endParaRPr kumimoji="1" lang="ja-JP" alt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Space Complexity</a:t>
                          </a:r>
                          <a:endParaRPr kumimoji="1" lang="ja-JP" alt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3571114"/>
                      </a:ext>
                    </a:extLst>
                  </a:tr>
                  <a:tr h="49956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" t="-85000" r="-100415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33" t="-85000" r="-83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94095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6C7819D-E18F-3B48-88C9-092FB9018680}"/>
                  </a:ext>
                </a:extLst>
              </p:cNvPr>
              <p:cNvSpPr txBox="1"/>
              <p:nvPr/>
            </p:nvSpPr>
            <p:spPr>
              <a:xfrm>
                <a:off x="1255062" y="4200578"/>
                <a:ext cx="57826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200" dirty="0"/>
                  <a:t>:number of the data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200" dirty="0"/>
                  <a:t>:number of pints in the given rectangle area</a:t>
                </a:r>
                <a:endParaRPr kumimoji="1" lang="ja-JP" altLang="en-US" sz="2200" dirty="0" err="1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6C7819D-E18F-3B48-88C9-092FB901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62" y="4200578"/>
                <a:ext cx="5782609" cy="769441"/>
              </a:xfrm>
              <a:prstGeom prst="rect">
                <a:avLst/>
              </a:prstGeom>
              <a:blipFill>
                <a:blip r:embed="rId4"/>
                <a:stretch>
                  <a:fillRect t="-4918" r="-219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F73DB24D-206D-BF4F-9199-5E25B4E97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541" r="6322" b="6345"/>
          <a:stretch/>
        </p:blipFill>
        <p:spPr>
          <a:xfrm>
            <a:off x="1426866" y="4935366"/>
            <a:ext cx="2793441" cy="192263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39F65E2-1E5B-1C43-B822-6DDAEAC41DFB}"/>
              </a:ext>
            </a:extLst>
          </p:cNvPr>
          <p:cNvSpPr/>
          <p:nvPr/>
        </p:nvSpPr>
        <p:spPr>
          <a:xfrm>
            <a:off x="1747301" y="5704807"/>
            <a:ext cx="1538510" cy="942178"/>
          </a:xfrm>
          <a:prstGeom prst="rect">
            <a:avLst/>
          </a:prstGeom>
          <a:solidFill>
            <a:srgbClr val="92D050">
              <a:alpha val="33000"/>
            </a:srgb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EA42E613-ACD5-C04D-85D4-28242FD75411}"/>
              </a:ext>
            </a:extLst>
          </p:cNvPr>
          <p:cNvSpPr/>
          <p:nvPr/>
        </p:nvSpPr>
        <p:spPr>
          <a:xfrm>
            <a:off x="4392111" y="5704807"/>
            <a:ext cx="482321" cy="432079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970D47-B205-224A-B328-ADEFD096972C}"/>
              </a:ext>
            </a:extLst>
          </p:cNvPr>
          <p:cNvSpPr txBox="1"/>
          <p:nvPr/>
        </p:nvSpPr>
        <p:spPr>
          <a:xfrm>
            <a:off x="5144755" y="5652399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B,E</a:t>
            </a:r>
            <a:endParaRPr kumimoji="1" lang="ja-JP" altLang="en-US" sz="2800" dirty="0" err="1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CC04942-957F-8846-9954-C90C7DEBD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29" y="4669411"/>
            <a:ext cx="3314244" cy="22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757">
        <p:fade/>
      </p:transition>
    </mc:Choice>
    <mc:Fallback xmlns="">
      <p:transition spd="med" advTm="81757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21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E6DA0C6F-A62B-FD45-B0AE-DA71B2039BAD}"/>
              </a:ext>
            </a:extLst>
          </p:cNvPr>
          <p:cNvSpPr/>
          <p:nvPr/>
        </p:nvSpPr>
        <p:spPr>
          <a:xfrm>
            <a:off x="4339127" y="4479176"/>
            <a:ext cx="1868625" cy="828675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64913B9-24AD-E041-A4C5-3D0543315220}"/>
              </a:ext>
            </a:extLst>
          </p:cNvPr>
          <p:cNvCxnSpPr>
            <a:cxnSpLocks/>
          </p:cNvCxnSpPr>
          <p:nvPr/>
        </p:nvCxnSpPr>
        <p:spPr>
          <a:xfrm>
            <a:off x="6876418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C49BB55-E7D0-114B-886A-6735C39FDD78}"/>
              </a:ext>
            </a:extLst>
          </p:cNvPr>
          <p:cNvCxnSpPr>
            <a:cxnSpLocks/>
          </p:cNvCxnSpPr>
          <p:nvPr/>
        </p:nvCxnSpPr>
        <p:spPr>
          <a:xfrm flipH="1" flipV="1">
            <a:off x="5216134" y="2721950"/>
            <a:ext cx="734821" cy="4652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円/楕円 98">
            <a:extLst>
              <a:ext uri="{FF2B5EF4-FFF2-40B4-BE49-F238E27FC236}">
                <a16:creationId xmlns:a16="http://schemas.microsoft.com/office/drawing/2014/main" id="{4390E631-7C38-2742-AE94-2ADD1CF82D78}"/>
              </a:ext>
            </a:extLst>
          </p:cNvPr>
          <p:cNvSpPr/>
          <p:nvPr/>
        </p:nvSpPr>
        <p:spPr>
          <a:xfrm rot="1511599">
            <a:off x="5113747" y="1497883"/>
            <a:ext cx="1646135" cy="2154696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上矢印 99">
            <a:extLst>
              <a:ext uri="{FF2B5EF4-FFF2-40B4-BE49-F238E27FC236}">
                <a16:creationId xmlns:a16="http://schemas.microsoft.com/office/drawing/2014/main" id="{ADB69CC9-5D71-F14A-BB09-2368EA60C419}"/>
              </a:ext>
            </a:extLst>
          </p:cNvPr>
          <p:cNvSpPr/>
          <p:nvPr/>
        </p:nvSpPr>
        <p:spPr>
          <a:xfrm>
            <a:off x="4932198" y="3083260"/>
            <a:ext cx="322484" cy="400836"/>
          </a:xfrm>
          <a:prstGeom prst="upArrow">
            <a:avLst/>
          </a:prstGeom>
          <a:solidFill>
            <a:srgbClr val="00B05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D4834F1-C449-CE49-B2EC-6034A6DAA70F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/>
                  <a:t>Make a binary tree along x-axis, and for each internal vertex,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we sort points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D4834F1-C449-CE49-B2EC-6034A6DAA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blipFill>
                <a:blip r:embed="rId4"/>
                <a:stretch>
                  <a:fillRect l="-872" t="-2857" r="-29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71817A-BE52-294C-852A-4AEBC240F13C}"/>
              </a:ext>
            </a:extLst>
          </p:cNvPr>
          <p:cNvSpPr txBox="1"/>
          <p:nvPr/>
        </p:nvSpPr>
        <p:spPr>
          <a:xfrm>
            <a:off x="5305551" y="1444963"/>
            <a:ext cx="100700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points</a:t>
            </a:r>
            <a:endParaRPr kumimoji="1" lang="ja-JP" altLang="en-US" sz="2400" dirty="0" err="1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B6E19B5-057C-2D43-BE8F-E16BFD52D8FE}"/>
              </a:ext>
            </a:extLst>
          </p:cNvPr>
          <p:cNvCxnSpPr/>
          <p:nvPr/>
        </p:nvCxnSpPr>
        <p:spPr>
          <a:xfrm>
            <a:off x="5950955" y="1930536"/>
            <a:ext cx="553859" cy="14947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A8252AC-A019-D14F-A8DB-3866FDB37096}"/>
              </a:ext>
            </a:extLst>
          </p:cNvPr>
          <p:cNvCxnSpPr>
            <a:cxnSpLocks/>
          </p:cNvCxnSpPr>
          <p:nvPr/>
        </p:nvCxnSpPr>
        <p:spPr>
          <a:xfrm>
            <a:off x="5950955" y="1929149"/>
            <a:ext cx="38100" cy="70015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17EEFE-7027-A141-9A5A-1C9448E6D8AD}"/>
              </a:ext>
            </a:extLst>
          </p:cNvPr>
          <p:cNvSpPr txBox="1"/>
          <p:nvPr/>
        </p:nvSpPr>
        <p:spPr>
          <a:xfrm>
            <a:off x="5583544" y="566783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internal vertex</a:t>
            </a:r>
            <a:endParaRPr kumimoji="1" lang="ja-JP" altLang="en-US" sz="2400" dirty="0" err="1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CF5738E-79A2-8745-8172-1A2AA423A30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970006" y="5273654"/>
            <a:ext cx="673284" cy="3941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F9D4064-653B-284A-BD7F-27CE59B58ED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643290" y="5163602"/>
            <a:ext cx="1196050" cy="5042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410">
        <p:fade/>
      </p:transition>
    </mc:Choice>
    <mc:Fallback xmlns="">
      <p:transition spd="med" advTm="2641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22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64913B9-24AD-E041-A4C5-3D0543315220}"/>
              </a:ext>
            </a:extLst>
          </p:cNvPr>
          <p:cNvCxnSpPr>
            <a:cxnSpLocks/>
          </p:cNvCxnSpPr>
          <p:nvPr/>
        </p:nvCxnSpPr>
        <p:spPr>
          <a:xfrm>
            <a:off x="6876418" y="1457938"/>
            <a:ext cx="29" cy="2165383"/>
          </a:xfrm>
          <a:prstGeom prst="line">
            <a:avLst/>
          </a:prstGeom>
          <a:ln w="19050">
            <a:solidFill>
              <a:srgbClr val="00B050">
                <a:alpha val="3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FB8BB74-CAE1-2443-8B65-81ECB3502506}"/>
              </a:ext>
            </a:extLst>
          </p:cNvPr>
          <p:cNvCxnSpPr>
            <a:cxnSpLocks/>
          </p:cNvCxnSpPr>
          <p:nvPr/>
        </p:nvCxnSpPr>
        <p:spPr>
          <a:xfrm>
            <a:off x="5818580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F2DFA18-F8FE-7D47-9781-00CCC293A110}"/>
              </a:ext>
            </a:extLst>
          </p:cNvPr>
          <p:cNvCxnSpPr>
            <a:cxnSpLocks/>
          </p:cNvCxnSpPr>
          <p:nvPr/>
        </p:nvCxnSpPr>
        <p:spPr>
          <a:xfrm>
            <a:off x="7775267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3FE31FE-0376-4C43-AB09-AB393A80930D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/>
                  <a:t>Make a binary tree along x-axis, and for each internal vertex,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3FE31FE-0376-4C43-AB09-AB393A80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blipFill>
                <a:blip r:embed="rId4"/>
                <a:stretch>
                  <a:fillRect l="-872" t="-2857" r="-29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/楕円 37">
            <a:extLst>
              <a:ext uri="{FF2B5EF4-FFF2-40B4-BE49-F238E27FC236}">
                <a16:creationId xmlns:a16="http://schemas.microsoft.com/office/drawing/2014/main" id="{63EBA6D3-0A40-CF43-B405-E8975B7353C3}"/>
              </a:ext>
            </a:extLst>
          </p:cNvPr>
          <p:cNvSpPr/>
          <p:nvPr/>
        </p:nvSpPr>
        <p:spPr>
          <a:xfrm>
            <a:off x="3883382" y="5359660"/>
            <a:ext cx="5173810" cy="699493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36">
        <p:fade/>
      </p:transition>
    </mc:Choice>
    <mc:Fallback xmlns="">
      <p:transition spd="med" advTm="2053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23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64913B9-24AD-E041-A4C5-3D0543315220}"/>
              </a:ext>
            </a:extLst>
          </p:cNvPr>
          <p:cNvCxnSpPr>
            <a:cxnSpLocks/>
          </p:cNvCxnSpPr>
          <p:nvPr/>
        </p:nvCxnSpPr>
        <p:spPr>
          <a:xfrm>
            <a:off x="6876418" y="1457938"/>
            <a:ext cx="29" cy="2165383"/>
          </a:xfrm>
          <a:prstGeom prst="line">
            <a:avLst/>
          </a:prstGeom>
          <a:ln w="19050">
            <a:solidFill>
              <a:srgbClr val="00B050">
                <a:alpha val="3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FB8BB74-CAE1-2443-8B65-81ECB3502506}"/>
              </a:ext>
            </a:extLst>
          </p:cNvPr>
          <p:cNvCxnSpPr>
            <a:cxnSpLocks/>
          </p:cNvCxnSpPr>
          <p:nvPr/>
        </p:nvCxnSpPr>
        <p:spPr>
          <a:xfrm>
            <a:off x="5818580" y="1457938"/>
            <a:ext cx="29" cy="2165383"/>
          </a:xfrm>
          <a:prstGeom prst="line">
            <a:avLst/>
          </a:prstGeom>
          <a:ln w="19050">
            <a:solidFill>
              <a:srgbClr val="00B050">
                <a:alpha val="3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F2DFA18-F8FE-7D47-9781-00CCC293A110}"/>
              </a:ext>
            </a:extLst>
          </p:cNvPr>
          <p:cNvCxnSpPr>
            <a:cxnSpLocks/>
          </p:cNvCxnSpPr>
          <p:nvPr/>
        </p:nvCxnSpPr>
        <p:spPr>
          <a:xfrm>
            <a:off x="7775267" y="1457938"/>
            <a:ext cx="29" cy="2165383"/>
          </a:xfrm>
          <a:prstGeom prst="line">
            <a:avLst/>
          </a:prstGeom>
          <a:ln w="19050">
            <a:solidFill>
              <a:srgbClr val="00B050">
                <a:alpha val="3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D404D8B-F87E-B44D-8647-7A8B8BD9E09C}"/>
              </a:ext>
            </a:extLst>
          </p:cNvPr>
          <p:cNvCxnSpPr>
            <a:cxnSpLocks/>
          </p:cNvCxnSpPr>
          <p:nvPr/>
        </p:nvCxnSpPr>
        <p:spPr>
          <a:xfrm>
            <a:off x="5441745" y="1469783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FC05C8E-5F6E-EE4E-B9D2-DC340BFF5B31}"/>
              </a:ext>
            </a:extLst>
          </p:cNvPr>
          <p:cNvCxnSpPr>
            <a:cxnSpLocks/>
          </p:cNvCxnSpPr>
          <p:nvPr/>
        </p:nvCxnSpPr>
        <p:spPr>
          <a:xfrm>
            <a:off x="6347470" y="1469783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598FACF-42FD-114E-917F-DFC6CD6BB87D}"/>
              </a:ext>
            </a:extLst>
          </p:cNvPr>
          <p:cNvCxnSpPr>
            <a:cxnSpLocks/>
          </p:cNvCxnSpPr>
          <p:nvPr/>
        </p:nvCxnSpPr>
        <p:spPr>
          <a:xfrm>
            <a:off x="7425086" y="1469783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2EC837A-BC0C-024B-8A22-BA7BB072A409}"/>
              </a:ext>
            </a:extLst>
          </p:cNvPr>
          <p:cNvCxnSpPr>
            <a:cxnSpLocks/>
          </p:cNvCxnSpPr>
          <p:nvPr/>
        </p:nvCxnSpPr>
        <p:spPr>
          <a:xfrm>
            <a:off x="8125448" y="1469783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441B161-A3BE-2D4A-96EC-1B9591FE33B1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/>
                  <a:t>Make a binary tree along x-axis, and for each internal vertex,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441B161-A3BE-2D4A-96EC-1B9591FE3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blipFill>
                <a:blip r:embed="rId4"/>
                <a:stretch>
                  <a:fillRect l="-872" t="-2857" r="-29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円/楕円 49">
            <a:extLst>
              <a:ext uri="{FF2B5EF4-FFF2-40B4-BE49-F238E27FC236}">
                <a16:creationId xmlns:a16="http://schemas.microsoft.com/office/drawing/2014/main" id="{3262AB18-E490-074A-A84A-8D6BCD40EE29}"/>
              </a:ext>
            </a:extLst>
          </p:cNvPr>
          <p:cNvSpPr/>
          <p:nvPr/>
        </p:nvSpPr>
        <p:spPr>
          <a:xfrm>
            <a:off x="3870134" y="6216618"/>
            <a:ext cx="5173810" cy="525823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1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11">
        <p:fade/>
      </p:transition>
    </mc:Choice>
    <mc:Fallback xmlns="">
      <p:transition spd="med" advTm="571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24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027154-D20E-E045-83D1-6C38956017F9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/>
                  <a:t>Make a binary tree along x-axis, and for each internal vertex,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027154-D20E-E045-83D1-6C3895601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1323439"/>
              </a:xfrm>
              <a:prstGeom prst="rect">
                <a:avLst/>
              </a:prstGeom>
              <a:blipFill>
                <a:blip r:embed="rId4"/>
                <a:stretch>
                  <a:fillRect l="-872" t="-2857" r="-29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E5750B6-C3A3-7541-BCFA-3AC19FF55A5F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E9FC36-845D-BB43-8EA9-B623E515DF3C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41FCF56C-A6CC-6945-A75A-62987811DD9B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9D459EF-CDF8-4140-850E-79314147DE81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845C3B8-49A6-7948-AAD2-0C1D1E7AC061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866A1E6-BEF1-8341-AC30-68919A4ED57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D90C7F68-435D-4947-8676-2B2FA62E90A4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85CC375-773B-9341-A010-C4B03455CD3F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</p:spTree>
    <p:extLst>
      <p:ext uri="{BB962C8B-B14F-4D97-AF65-F5344CB8AC3E}">
        <p14:creationId xmlns:p14="http://schemas.microsoft.com/office/powerpoint/2010/main" val="39395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76">
        <p:fade/>
      </p:transition>
    </mc:Choice>
    <mc:Fallback xmlns="">
      <p:transition spd="med" advTm="2867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93E00F7-5568-AD42-8527-44CBADA5F18C}"/>
              </a:ext>
            </a:extLst>
          </p:cNvPr>
          <p:cNvSpPr/>
          <p:nvPr/>
        </p:nvSpPr>
        <p:spPr>
          <a:xfrm>
            <a:off x="5117410" y="2071526"/>
            <a:ext cx="3152730" cy="69315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25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BD12C-8745-154F-9AA4-AF56DCC06CF0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64E0A-6D94-6042-98A3-D802CC406505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9935201-8029-B24D-B246-AA42BFFDB998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F9BE8-9EB9-1942-B099-481C1A41F05B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DAF5A61-8981-1A4D-A1A7-47861927AA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8E46417-F562-9242-91C3-1D28D445538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3F5AF0-D581-444C-8727-2B4825B09B9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78DC651-1928-4145-8BFD-852F3C3DCF03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D555118-CEEC-5246-959B-D4F1CF183430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Make a binary tree along x-axis, and for each internal vertex,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/>
                  <a:t>Pick up the 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minimum (lower left) </a:t>
                </a:r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and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points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in [ymin, ymax]</a:t>
                </a:r>
                <a:br>
                  <a:rPr kumimoji="1" lang="en-US" altLang="ja-JP" sz="2000" dirty="0">
                    <a:solidFill>
                      <a:schemeClr val="accent1"/>
                    </a:solidFill>
                  </a:rPr>
                </a:br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D555118-CEEC-5246-959B-D4F1CF183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2554545"/>
              </a:xfrm>
              <a:prstGeom prst="rect">
                <a:avLst/>
              </a:prstGeom>
              <a:blipFill>
                <a:blip r:embed="rId4"/>
                <a:stretch>
                  <a:fillRect l="-872" t="-1485" r="-581" b="-2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>
            <a:extLst>
              <a:ext uri="{FF2B5EF4-FFF2-40B4-BE49-F238E27FC236}">
                <a16:creationId xmlns:a16="http://schemas.microsoft.com/office/drawing/2014/main" id="{A45A556A-A493-4643-BF8B-E97F137E62BB}"/>
              </a:ext>
            </a:extLst>
          </p:cNvPr>
          <p:cNvSpPr/>
          <p:nvPr/>
        </p:nvSpPr>
        <p:spPr>
          <a:xfrm>
            <a:off x="5098540" y="2663258"/>
            <a:ext cx="108000" cy="108000"/>
          </a:xfrm>
          <a:prstGeom prst="ellipse">
            <a:avLst/>
          </a:prstGeom>
          <a:solidFill>
            <a:srgbClr val="0070C0"/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4E4C893E-DC4F-CE4C-8B6B-F5D73FE31989}"/>
              </a:ext>
            </a:extLst>
          </p:cNvPr>
          <p:cNvSpPr/>
          <p:nvPr/>
        </p:nvSpPr>
        <p:spPr>
          <a:xfrm>
            <a:off x="6469770" y="2039107"/>
            <a:ext cx="108000" cy="108000"/>
          </a:xfrm>
          <a:prstGeom prst="ellipse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F7DDD59-729E-3A4E-9718-0E7516C6C204}"/>
              </a:ext>
            </a:extLst>
          </p:cNvPr>
          <p:cNvSpPr/>
          <p:nvPr/>
        </p:nvSpPr>
        <p:spPr>
          <a:xfrm>
            <a:off x="5342065" y="4009123"/>
            <a:ext cx="1799419" cy="360000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7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131">
        <p:fade/>
      </p:transition>
    </mc:Choice>
    <mc:Fallback xmlns="">
      <p:transition spd="med" advTm="64131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DBFE41-4E21-854D-9C7E-24748AE75655}"/>
              </a:ext>
            </a:extLst>
          </p:cNvPr>
          <p:cNvSpPr/>
          <p:nvPr/>
        </p:nvSpPr>
        <p:spPr>
          <a:xfrm>
            <a:off x="6885114" y="2062979"/>
            <a:ext cx="1385025" cy="690597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930B752-D8BE-EF45-BED8-7FA61164904C}"/>
              </a:ext>
            </a:extLst>
          </p:cNvPr>
          <p:cNvSpPr/>
          <p:nvPr/>
        </p:nvSpPr>
        <p:spPr>
          <a:xfrm>
            <a:off x="5117410" y="2071526"/>
            <a:ext cx="3152730" cy="69315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26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0070C0"/>
                </a:solidFill>
              </a:rPr>
              <a:t>D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G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BD12C-8745-154F-9AA4-AF56DCC06CF0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64E0A-6D94-6042-98A3-D802CC406505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9935201-8029-B24D-B246-AA42BFFDB998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F9BE8-9EB9-1942-B099-481C1A41F05B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DAF5A61-8981-1A4D-A1A7-47861927AA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8E46417-F562-9242-91C3-1D28D445538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3F5AF0-D581-444C-8727-2B4825B09B9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78DC651-1928-4145-8BFD-852F3C3DCF03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A45A556A-A493-4643-BF8B-E97F137E62BB}"/>
              </a:ext>
            </a:extLst>
          </p:cNvPr>
          <p:cNvSpPr/>
          <p:nvPr/>
        </p:nvSpPr>
        <p:spPr>
          <a:xfrm>
            <a:off x="5069965" y="2644208"/>
            <a:ext cx="144000" cy="144000"/>
          </a:xfrm>
          <a:prstGeom prst="ellipse">
            <a:avLst/>
          </a:prstGeom>
          <a:noFill/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D4022C-F9C8-9C47-8DC4-9850E7B7C48A}"/>
              </a:ext>
            </a:extLst>
          </p:cNvPr>
          <p:cNvSpPr/>
          <p:nvPr/>
        </p:nvSpPr>
        <p:spPr>
          <a:xfrm>
            <a:off x="5342065" y="4009123"/>
            <a:ext cx="1799419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490C9B-B86B-314F-AABA-A322A025F8B8}"/>
              </a:ext>
            </a:extLst>
          </p:cNvPr>
          <p:cNvCxnSpPr>
            <a:cxnSpLocks/>
          </p:cNvCxnSpPr>
          <p:nvPr/>
        </p:nvCxnSpPr>
        <p:spPr>
          <a:xfrm>
            <a:off x="6876418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3E73FBD-0D85-684C-9AD0-6105ABBD136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522065" y="4370510"/>
            <a:ext cx="1777275" cy="3430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A011E40-F296-234E-B383-518D7773277F}"/>
              </a:ext>
            </a:extLst>
          </p:cNvPr>
          <p:cNvCxnSpPr>
            <a:cxnSpLocks/>
          </p:cNvCxnSpPr>
          <p:nvPr/>
        </p:nvCxnSpPr>
        <p:spPr>
          <a:xfrm>
            <a:off x="6962776" y="4369123"/>
            <a:ext cx="1124939" cy="339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/楕円 62">
            <a:extLst>
              <a:ext uri="{FF2B5EF4-FFF2-40B4-BE49-F238E27FC236}">
                <a16:creationId xmlns:a16="http://schemas.microsoft.com/office/drawing/2014/main" id="{91E59026-409E-8949-B2FC-E132B0D9EC6A}"/>
              </a:ext>
            </a:extLst>
          </p:cNvPr>
          <p:cNvSpPr/>
          <p:nvPr/>
        </p:nvSpPr>
        <p:spPr>
          <a:xfrm>
            <a:off x="6436013" y="2015437"/>
            <a:ext cx="144000" cy="1440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Make a binary tree along x-axis, and for each internal vertex,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Pick up the </a:t>
                </a:r>
                <a:r>
                  <a:rPr kumimoji="1" lang="en-US" altLang="ja-JP" sz="2000" dirty="0">
                    <a:solidFill>
                      <a:srgbClr val="0070C0">
                        <a:alpha val="50000"/>
                      </a:srgbClr>
                    </a:solidFill>
                  </a:rPr>
                  <a:t>minimum (lower left)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and </a:t>
                </a:r>
                <a:r>
                  <a:rPr kumimoji="1" lang="en-US" altLang="ja-JP" sz="2000" dirty="0">
                    <a:solidFill>
                      <a:srgbClr val="FF0000">
                        <a:alpha val="50000"/>
                      </a:srgbClr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points in [ymin, ymax]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/>
                  <a:t>Every time we go down in tree, we pick up the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minimum (lower left)</a:t>
                </a:r>
                <a:r>
                  <a:rPr kumimoji="1" lang="en-US" altLang="ja-JP" sz="2000" dirty="0"/>
                  <a:t> and 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/>
                  <a:t>point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s in restricted area</a:t>
                </a:r>
                <a:endParaRPr kumimoji="1" lang="ja-JP" altLang="en-US" sz="2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blipFill>
                <a:blip r:embed="rId4"/>
                <a:stretch>
                  <a:fillRect l="-872" t="-1003" r="-291" b="-1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117CC30-1510-7840-9106-5817B28C0549}"/>
              </a:ext>
            </a:extLst>
          </p:cNvPr>
          <p:cNvSpPr/>
          <p:nvPr/>
        </p:nvSpPr>
        <p:spPr>
          <a:xfrm>
            <a:off x="7117147" y="4717992"/>
            <a:ext cx="1075615" cy="360000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47D8F6D2-AD70-E946-BC29-EB963BCB2589}"/>
              </a:ext>
            </a:extLst>
          </p:cNvPr>
          <p:cNvSpPr/>
          <p:nvPr/>
        </p:nvSpPr>
        <p:spPr>
          <a:xfrm>
            <a:off x="7830694" y="2663369"/>
            <a:ext cx="108000" cy="108000"/>
          </a:xfrm>
          <a:prstGeom prst="ellipse">
            <a:avLst/>
          </a:prstGeom>
          <a:solidFill>
            <a:srgbClr val="0070C0"/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4B323FB9-FCD4-604B-8E9E-7E386DC057DF}"/>
              </a:ext>
            </a:extLst>
          </p:cNvPr>
          <p:cNvSpPr/>
          <p:nvPr/>
        </p:nvSpPr>
        <p:spPr>
          <a:xfrm>
            <a:off x="8189995" y="2127126"/>
            <a:ext cx="108000" cy="108000"/>
          </a:xfrm>
          <a:prstGeom prst="ellipse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942CBB47-9DEB-2946-97AE-63EC26D66AD9}"/>
              </a:ext>
            </a:extLst>
          </p:cNvPr>
          <p:cNvSpPr/>
          <p:nvPr/>
        </p:nvSpPr>
        <p:spPr>
          <a:xfrm rot="10800000">
            <a:off x="4959617" y="2134256"/>
            <a:ext cx="2987896" cy="919500"/>
          </a:xfrm>
          <a:prstGeom prst="arc">
            <a:avLst>
              <a:gd name="adj1" fmla="val 11254685"/>
              <a:gd name="adj2" fmla="val 20967725"/>
            </a:avLst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EB958F2-BEA3-864C-B358-13AE9F5FC8FA}"/>
              </a:ext>
            </a:extLst>
          </p:cNvPr>
          <p:cNvCxnSpPr>
            <a:cxnSpLocks/>
          </p:cNvCxnSpPr>
          <p:nvPr/>
        </p:nvCxnSpPr>
        <p:spPr>
          <a:xfrm>
            <a:off x="6580013" y="2113962"/>
            <a:ext cx="1630302" cy="671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019D93-1F7C-A846-B63B-2742E23393A6}"/>
              </a:ext>
            </a:extLst>
          </p:cNvPr>
          <p:cNvSpPr txBox="1"/>
          <p:nvPr/>
        </p:nvSpPr>
        <p:spPr>
          <a:xfrm>
            <a:off x="5941154" y="486737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/>
              <a:t>No Cost</a:t>
            </a:r>
            <a:endParaRPr kumimoji="1" lang="ja-JP" altLang="en-US" b="1" dirty="0" err="1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07AE8AA-D725-2249-85A3-1D2108DB54CB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6436016" y="4584508"/>
            <a:ext cx="39900" cy="2828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BBA54751-051B-1A44-A6EE-F57825AFBC9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6475916" y="4522984"/>
            <a:ext cx="842476" cy="3443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23584C-2808-F74B-A5AC-B3A3E7D852BA}"/>
              </a:ext>
            </a:extLst>
          </p:cNvPr>
          <p:cNvSpPr txBox="1"/>
          <p:nvPr/>
        </p:nvSpPr>
        <p:spPr>
          <a:xfrm>
            <a:off x="7395164" y="167611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B050"/>
                </a:solidFill>
              </a:rPr>
              <a:t>restricted area</a:t>
            </a:r>
            <a:endParaRPr kumimoji="1" lang="ja-JP" altLang="en-US" sz="2000" dirty="0" err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484">
        <p:fade/>
      </p:transition>
    </mc:Choice>
    <mc:Fallback xmlns="">
      <p:transition spd="med" advTm="23484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93E00F7-5568-AD42-8527-44CBADA5F18C}"/>
              </a:ext>
            </a:extLst>
          </p:cNvPr>
          <p:cNvSpPr/>
          <p:nvPr/>
        </p:nvSpPr>
        <p:spPr>
          <a:xfrm>
            <a:off x="6865026" y="2215536"/>
            <a:ext cx="1405113" cy="54913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117CC30-1510-7840-9106-5817B28C0549}"/>
              </a:ext>
            </a:extLst>
          </p:cNvPr>
          <p:cNvSpPr/>
          <p:nvPr/>
        </p:nvSpPr>
        <p:spPr>
          <a:xfrm>
            <a:off x="6881424" y="5509374"/>
            <a:ext cx="363691" cy="360000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27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BD12C-8745-154F-9AA4-AF56DCC06CF0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64E0A-6D94-6042-98A3-D802CC406505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9935201-8029-B24D-B246-AA42BFFDB998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F9BE8-9EB9-1942-B099-481C1A41F05B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DAF5A61-8981-1A4D-A1A7-47861927AA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8E46417-F562-9242-91C3-1D28D445538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3F5AF0-D581-444C-8727-2B4825B09B9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78DC651-1928-4145-8BFD-852F3C3DCF03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A45A556A-A493-4643-BF8B-E97F137E62BB}"/>
              </a:ext>
            </a:extLst>
          </p:cNvPr>
          <p:cNvSpPr/>
          <p:nvPr/>
        </p:nvSpPr>
        <p:spPr>
          <a:xfrm>
            <a:off x="7813039" y="2647218"/>
            <a:ext cx="144000" cy="144000"/>
          </a:xfrm>
          <a:prstGeom prst="ellipse">
            <a:avLst/>
          </a:prstGeom>
          <a:noFill/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D4022C-F9C8-9C47-8DC4-9850E7B7C48A}"/>
              </a:ext>
            </a:extLst>
          </p:cNvPr>
          <p:cNvSpPr/>
          <p:nvPr/>
        </p:nvSpPr>
        <p:spPr>
          <a:xfrm>
            <a:off x="5342065" y="4009123"/>
            <a:ext cx="1799419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490C9B-B86B-314F-AABA-A322A025F8B8}"/>
              </a:ext>
            </a:extLst>
          </p:cNvPr>
          <p:cNvCxnSpPr>
            <a:cxnSpLocks/>
          </p:cNvCxnSpPr>
          <p:nvPr/>
        </p:nvCxnSpPr>
        <p:spPr>
          <a:xfrm>
            <a:off x="6876418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3E73FBD-0D85-684C-9AD0-6105ABBD136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522065" y="4370510"/>
            <a:ext cx="1777275" cy="343004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A011E40-F296-234E-B383-518D7773277F}"/>
              </a:ext>
            </a:extLst>
          </p:cNvPr>
          <p:cNvCxnSpPr>
            <a:cxnSpLocks/>
          </p:cNvCxnSpPr>
          <p:nvPr/>
        </p:nvCxnSpPr>
        <p:spPr>
          <a:xfrm>
            <a:off x="6962776" y="4369123"/>
            <a:ext cx="1124939" cy="339913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/楕円 62">
            <a:extLst>
              <a:ext uri="{FF2B5EF4-FFF2-40B4-BE49-F238E27FC236}">
                <a16:creationId xmlns:a16="http://schemas.microsoft.com/office/drawing/2014/main" id="{91E59026-409E-8949-B2FC-E132B0D9EC6A}"/>
              </a:ext>
            </a:extLst>
          </p:cNvPr>
          <p:cNvSpPr/>
          <p:nvPr/>
        </p:nvSpPr>
        <p:spPr>
          <a:xfrm>
            <a:off x="8170187" y="2102896"/>
            <a:ext cx="144000" cy="1440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Make a binary tree along x-axis, and for each internal vertex,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Pick up the </a:t>
                </a:r>
                <a:r>
                  <a:rPr kumimoji="1" lang="en-US" altLang="ja-JP" sz="2000" dirty="0">
                    <a:solidFill>
                      <a:srgbClr val="0070C0">
                        <a:alpha val="50000"/>
                      </a:srgbClr>
                    </a:solidFill>
                  </a:rPr>
                  <a:t>minimum (lower left)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and </a:t>
                </a:r>
                <a:r>
                  <a:rPr kumimoji="1" lang="en-US" altLang="ja-JP" sz="2000" dirty="0">
                    <a:solidFill>
                      <a:srgbClr val="FF0000">
                        <a:alpha val="50000"/>
                      </a:srgbClr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points in [ymin, ymax]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/>
                  <a:t>Every time we go down in tree, we pick up the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minimum (lower left)</a:t>
                </a:r>
                <a:r>
                  <a:rPr kumimoji="1" lang="en-US" altLang="ja-JP" sz="2000" dirty="0"/>
                  <a:t> and 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points in restricted area</a:t>
                </a:r>
                <a:endParaRPr kumimoji="1" lang="ja-JP" altLang="en-US" sz="2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blipFill>
                <a:blip r:embed="rId4"/>
                <a:stretch>
                  <a:fillRect l="-872" t="-1003" r="-291" b="-1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円/楕円 67">
            <a:extLst>
              <a:ext uri="{FF2B5EF4-FFF2-40B4-BE49-F238E27FC236}">
                <a16:creationId xmlns:a16="http://schemas.microsoft.com/office/drawing/2014/main" id="{47D8F6D2-AD70-E946-BC29-EB963BCB2589}"/>
              </a:ext>
            </a:extLst>
          </p:cNvPr>
          <p:cNvSpPr/>
          <p:nvPr/>
        </p:nvSpPr>
        <p:spPr>
          <a:xfrm>
            <a:off x="7039100" y="2405756"/>
            <a:ext cx="108000" cy="108000"/>
          </a:xfrm>
          <a:prstGeom prst="ellipse">
            <a:avLst/>
          </a:prstGeom>
          <a:solidFill>
            <a:srgbClr val="0070C0"/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4B323FB9-FCD4-604B-8E9E-7E386DC057DF}"/>
              </a:ext>
            </a:extLst>
          </p:cNvPr>
          <p:cNvSpPr/>
          <p:nvPr/>
        </p:nvSpPr>
        <p:spPr>
          <a:xfrm>
            <a:off x="6991209" y="2361464"/>
            <a:ext cx="108000" cy="108000"/>
          </a:xfrm>
          <a:prstGeom prst="ellipse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942CBB47-9DEB-2946-97AE-63EC26D66AD9}"/>
              </a:ext>
            </a:extLst>
          </p:cNvPr>
          <p:cNvSpPr/>
          <p:nvPr/>
        </p:nvSpPr>
        <p:spPr>
          <a:xfrm rot="1009366" flipV="1">
            <a:off x="7091322" y="2481464"/>
            <a:ext cx="681241" cy="248804"/>
          </a:xfrm>
          <a:prstGeom prst="arc">
            <a:avLst>
              <a:gd name="adj1" fmla="val 11254685"/>
              <a:gd name="adj2" fmla="val 20967725"/>
            </a:avLst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A702B42-A641-5B49-B088-A37F0218E29E}"/>
              </a:ext>
            </a:extLst>
          </p:cNvPr>
          <p:cNvCxnSpPr>
            <a:cxnSpLocks/>
          </p:cNvCxnSpPr>
          <p:nvPr/>
        </p:nvCxnSpPr>
        <p:spPr>
          <a:xfrm>
            <a:off x="7775267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弧 71">
            <a:extLst>
              <a:ext uri="{FF2B5EF4-FFF2-40B4-BE49-F238E27FC236}">
                <a16:creationId xmlns:a16="http://schemas.microsoft.com/office/drawing/2014/main" id="{7565EFAA-062A-AD4B-8D7A-D5936B65810B}"/>
              </a:ext>
            </a:extLst>
          </p:cNvPr>
          <p:cNvSpPr/>
          <p:nvPr/>
        </p:nvSpPr>
        <p:spPr>
          <a:xfrm rot="20592904">
            <a:off x="7081909" y="2083307"/>
            <a:ext cx="1099036" cy="390938"/>
          </a:xfrm>
          <a:prstGeom prst="arc">
            <a:avLst>
              <a:gd name="adj1" fmla="val 11254685"/>
              <a:gd name="adj2" fmla="val 21223212"/>
            </a:avLst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1335BC89-A137-F94B-8B06-2514953EEC16}"/>
              </a:ext>
            </a:extLst>
          </p:cNvPr>
          <p:cNvCxnSpPr>
            <a:cxnSpLocks/>
            <a:stCxn id="79" idx="2"/>
            <a:endCxn id="33" idx="0"/>
          </p:cNvCxnSpPr>
          <p:nvPr/>
        </p:nvCxnSpPr>
        <p:spPr>
          <a:xfrm flipH="1">
            <a:off x="7065115" y="5073514"/>
            <a:ext cx="234225" cy="4401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66B7813-E95C-6042-9B4C-0A6068EFDB9C}"/>
              </a:ext>
            </a:extLst>
          </p:cNvPr>
          <p:cNvSpPr/>
          <p:nvPr/>
        </p:nvSpPr>
        <p:spPr>
          <a:xfrm>
            <a:off x="7131725" y="4706916"/>
            <a:ext cx="1050846" cy="360000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4D5DB91C-795F-5D44-A47C-230600CD063E}"/>
              </a:ext>
            </a:extLst>
          </p:cNvPr>
          <p:cNvCxnSpPr>
            <a:cxnSpLocks/>
            <a:stCxn id="81" idx="2"/>
            <a:endCxn id="33" idx="0"/>
          </p:cNvCxnSpPr>
          <p:nvPr/>
        </p:nvCxnSpPr>
        <p:spPr>
          <a:xfrm flipH="1">
            <a:off x="7065115" y="5073514"/>
            <a:ext cx="954225" cy="44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B4F9881-104D-EF45-94D8-16DE6096A972}"/>
              </a:ext>
            </a:extLst>
          </p:cNvPr>
          <p:cNvSpPr/>
          <p:nvPr/>
        </p:nvSpPr>
        <p:spPr>
          <a:xfrm>
            <a:off x="6876418" y="2225584"/>
            <a:ext cx="898849" cy="549139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1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848">
        <p:fade/>
      </p:transition>
    </mc:Choice>
    <mc:Fallback xmlns="">
      <p:transition spd="med" advTm="39848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B4F9881-104D-EF45-94D8-16DE6096A972}"/>
              </a:ext>
            </a:extLst>
          </p:cNvPr>
          <p:cNvSpPr/>
          <p:nvPr/>
        </p:nvSpPr>
        <p:spPr>
          <a:xfrm>
            <a:off x="7781193" y="2205578"/>
            <a:ext cx="500338" cy="549139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93E00F7-5568-AD42-8527-44CBADA5F18C}"/>
              </a:ext>
            </a:extLst>
          </p:cNvPr>
          <p:cNvSpPr/>
          <p:nvPr/>
        </p:nvSpPr>
        <p:spPr>
          <a:xfrm>
            <a:off x="6865026" y="2215536"/>
            <a:ext cx="1405113" cy="54913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28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BD12C-8745-154F-9AA4-AF56DCC06CF0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64E0A-6D94-6042-98A3-D802CC406505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9935201-8029-B24D-B246-AA42BFFDB998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F9BE8-9EB9-1942-B099-481C1A41F05B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DAF5A61-8981-1A4D-A1A7-47861927AA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8E46417-F562-9242-91C3-1D28D445538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3F5AF0-D581-444C-8727-2B4825B09B9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78DC651-1928-4145-8BFD-852F3C3DCF03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A45A556A-A493-4643-BF8B-E97F137E62BB}"/>
              </a:ext>
            </a:extLst>
          </p:cNvPr>
          <p:cNvSpPr/>
          <p:nvPr/>
        </p:nvSpPr>
        <p:spPr>
          <a:xfrm>
            <a:off x="7813039" y="2647218"/>
            <a:ext cx="144000" cy="144000"/>
          </a:xfrm>
          <a:prstGeom prst="ellipse">
            <a:avLst/>
          </a:prstGeom>
          <a:noFill/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D4022C-F9C8-9C47-8DC4-9850E7B7C48A}"/>
              </a:ext>
            </a:extLst>
          </p:cNvPr>
          <p:cNvSpPr/>
          <p:nvPr/>
        </p:nvSpPr>
        <p:spPr>
          <a:xfrm>
            <a:off x="5342065" y="4009123"/>
            <a:ext cx="1799419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490C9B-B86B-314F-AABA-A322A025F8B8}"/>
              </a:ext>
            </a:extLst>
          </p:cNvPr>
          <p:cNvCxnSpPr>
            <a:cxnSpLocks/>
          </p:cNvCxnSpPr>
          <p:nvPr/>
        </p:nvCxnSpPr>
        <p:spPr>
          <a:xfrm>
            <a:off x="6876418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3E73FBD-0D85-684C-9AD0-6105ABBD136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522065" y="4370510"/>
            <a:ext cx="1777275" cy="343004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A011E40-F296-234E-B383-518D7773277F}"/>
              </a:ext>
            </a:extLst>
          </p:cNvPr>
          <p:cNvCxnSpPr>
            <a:cxnSpLocks/>
          </p:cNvCxnSpPr>
          <p:nvPr/>
        </p:nvCxnSpPr>
        <p:spPr>
          <a:xfrm>
            <a:off x="6962776" y="4369123"/>
            <a:ext cx="1124939" cy="339913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/楕円 62">
            <a:extLst>
              <a:ext uri="{FF2B5EF4-FFF2-40B4-BE49-F238E27FC236}">
                <a16:creationId xmlns:a16="http://schemas.microsoft.com/office/drawing/2014/main" id="{91E59026-409E-8949-B2FC-E132B0D9EC6A}"/>
              </a:ext>
            </a:extLst>
          </p:cNvPr>
          <p:cNvSpPr/>
          <p:nvPr/>
        </p:nvSpPr>
        <p:spPr>
          <a:xfrm>
            <a:off x="8170187" y="2102896"/>
            <a:ext cx="144000" cy="1440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Make a binary tree along x-axis, and for each internal vertex,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Pick up the </a:t>
                </a:r>
                <a:r>
                  <a:rPr kumimoji="1" lang="en-US" altLang="ja-JP" sz="2000" dirty="0">
                    <a:solidFill>
                      <a:srgbClr val="0070C0">
                        <a:alpha val="50000"/>
                      </a:srgbClr>
                    </a:solidFill>
                  </a:rPr>
                  <a:t>minimum (lower left)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and </a:t>
                </a:r>
                <a:r>
                  <a:rPr kumimoji="1" lang="en-US" altLang="ja-JP" sz="2000" dirty="0">
                    <a:solidFill>
                      <a:srgbClr val="FF0000">
                        <a:alpha val="50000"/>
                      </a:srgbClr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points in [ymin, ymax]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/>
                  <a:t>Every time we go down in tree, we pick up the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minimum (lower left)</a:t>
                </a:r>
                <a:r>
                  <a:rPr kumimoji="1" lang="en-US" altLang="ja-JP" sz="2000" dirty="0"/>
                  <a:t> and 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/>
                  <a:t>point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s in restricted area</a:t>
                </a:r>
                <a:endParaRPr kumimoji="1" lang="ja-JP" altLang="en-US" sz="2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blipFill>
                <a:blip r:embed="rId4"/>
                <a:stretch>
                  <a:fillRect l="-872" t="-1003" r="-291" b="-1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A702B42-A641-5B49-B088-A37F0218E29E}"/>
              </a:ext>
            </a:extLst>
          </p:cNvPr>
          <p:cNvCxnSpPr>
            <a:cxnSpLocks/>
          </p:cNvCxnSpPr>
          <p:nvPr/>
        </p:nvCxnSpPr>
        <p:spPr>
          <a:xfrm>
            <a:off x="7775267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1335BC89-A137-F94B-8B06-2514953EEC16}"/>
              </a:ext>
            </a:extLst>
          </p:cNvPr>
          <p:cNvCxnSpPr>
            <a:cxnSpLocks/>
            <a:stCxn id="79" idx="2"/>
            <a:endCxn id="35" idx="0"/>
          </p:cNvCxnSpPr>
          <p:nvPr/>
        </p:nvCxnSpPr>
        <p:spPr>
          <a:xfrm>
            <a:off x="7299340" y="5073514"/>
            <a:ext cx="1090975" cy="4401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66B7813-E95C-6042-9B4C-0A6068EFDB9C}"/>
              </a:ext>
            </a:extLst>
          </p:cNvPr>
          <p:cNvSpPr/>
          <p:nvPr/>
        </p:nvSpPr>
        <p:spPr>
          <a:xfrm>
            <a:off x="7131725" y="4706916"/>
            <a:ext cx="1050846" cy="360000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4D5DB91C-795F-5D44-A47C-230600CD063E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8019340" y="5073514"/>
            <a:ext cx="730975" cy="435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99A934D3-E02C-EA49-BAB0-16C0D08CDF70}"/>
              </a:ext>
            </a:extLst>
          </p:cNvPr>
          <p:cNvSpPr/>
          <p:nvPr/>
        </p:nvSpPr>
        <p:spPr>
          <a:xfrm>
            <a:off x="6881424" y="5509374"/>
            <a:ext cx="363691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2F103A2B-A38E-314D-93C1-8389A51EEBD4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7063270" y="5109324"/>
            <a:ext cx="258504" cy="400050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4D55586B-83C3-A04F-839F-F866BEB2F8B6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7063270" y="5071156"/>
            <a:ext cx="909894" cy="438218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EEFB6643-4936-E34B-B628-E7BD0A71E50A}"/>
              </a:ext>
            </a:extLst>
          </p:cNvPr>
          <p:cNvSpPr/>
          <p:nvPr/>
        </p:nvSpPr>
        <p:spPr>
          <a:xfrm>
            <a:off x="8170187" y="5127663"/>
            <a:ext cx="461190" cy="476820"/>
          </a:xfrm>
          <a:prstGeom prst="mathMultiply">
            <a:avLst>
              <a:gd name="adj1" fmla="val 12563"/>
            </a:avLst>
          </a:prstGeom>
          <a:solidFill>
            <a:schemeClr val="tx1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E1AA33-E29A-A946-A42B-B5FEF0E980F9}"/>
              </a:ext>
            </a:extLst>
          </p:cNvPr>
          <p:cNvSpPr txBox="1"/>
          <p:nvPr/>
        </p:nvSpPr>
        <p:spPr>
          <a:xfrm>
            <a:off x="5871294" y="1300429"/>
            <a:ext cx="1537600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EE7D3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Out of the </a:t>
            </a:r>
            <a:br>
              <a:rPr kumimoji="1" lang="en-US" altLang="ja-JP" sz="2000" dirty="0"/>
            </a:br>
            <a:r>
              <a:rPr kumimoji="1" lang="en-US" altLang="ja-JP" sz="2000" dirty="0"/>
              <a:t>search area</a:t>
            </a:r>
            <a:endParaRPr kumimoji="1" lang="ja-JP" altLang="en-US" sz="2000" dirty="0" err="1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A3C31C8-122B-534B-B27C-A27C2DF5892A}"/>
              </a:ext>
            </a:extLst>
          </p:cNvPr>
          <p:cNvCxnSpPr>
            <a:cxnSpLocks/>
          </p:cNvCxnSpPr>
          <p:nvPr/>
        </p:nvCxnSpPr>
        <p:spPr>
          <a:xfrm>
            <a:off x="7383158" y="1999736"/>
            <a:ext cx="429881" cy="20584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184">
        <p:fade/>
      </p:transition>
    </mc:Choice>
    <mc:Fallback xmlns="">
      <p:transition spd="med" advTm="41184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93E00F7-5568-AD42-8527-44CBADA5F18C}"/>
              </a:ext>
            </a:extLst>
          </p:cNvPr>
          <p:cNvSpPr/>
          <p:nvPr/>
        </p:nvSpPr>
        <p:spPr>
          <a:xfrm>
            <a:off x="6865026" y="2215536"/>
            <a:ext cx="916167" cy="54913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29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BD12C-8745-154F-9AA4-AF56DCC06CF0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64E0A-6D94-6042-98A3-D802CC406505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9935201-8029-B24D-B246-AA42BFFDB998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F9BE8-9EB9-1942-B099-481C1A41F05B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DAF5A61-8981-1A4D-A1A7-47861927AA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8E46417-F562-9242-91C3-1D28D445538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3F5AF0-D581-444C-8727-2B4825B09B9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78DC651-1928-4145-8BFD-852F3C3DCF03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D4022C-F9C8-9C47-8DC4-9850E7B7C48A}"/>
              </a:ext>
            </a:extLst>
          </p:cNvPr>
          <p:cNvSpPr/>
          <p:nvPr/>
        </p:nvSpPr>
        <p:spPr>
          <a:xfrm>
            <a:off x="5342065" y="4009123"/>
            <a:ext cx="1799419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490C9B-B86B-314F-AABA-A322A025F8B8}"/>
              </a:ext>
            </a:extLst>
          </p:cNvPr>
          <p:cNvCxnSpPr>
            <a:cxnSpLocks/>
          </p:cNvCxnSpPr>
          <p:nvPr/>
        </p:nvCxnSpPr>
        <p:spPr>
          <a:xfrm>
            <a:off x="6876418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3E73FBD-0D85-684C-9AD0-6105ABBD136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522065" y="4370510"/>
            <a:ext cx="1777275" cy="343004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A011E40-F296-234E-B383-518D7773277F}"/>
              </a:ext>
            </a:extLst>
          </p:cNvPr>
          <p:cNvCxnSpPr>
            <a:cxnSpLocks/>
          </p:cNvCxnSpPr>
          <p:nvPr/>
        </p:nvCxnSpPr>
        <p:spPr>
          <a:xfrm>
            <a:off x="6962776" y="4369123"/>
            <a:ext cx="1124939" cy="339913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Make a binary tree along x-axis, and for each internal vertex,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Pick up the </a:t>
                </a:r>
                <a:r>
                  <a:rPr kumimoji="1" lang="en-US" altLang="ja-JP" sz="2000" dirty="0">
                    <a:solidFill>
                      <a:srgbClr val="0070C0">
                        <a:alpha val="50000"/>
                      </a:srgbClr>
                    </a:solidFill>
                  </a:rPr>
                  <a:t>minimum (lower left)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and </a:t>
                </a:r>
                <a:r>
                  <a:rPr kumimoji="1" lang="en-US" altLang="ja-JP" sz="2000" dirty="0">
                    <a:solidFill>
                      <a:srgbClr val="FF0000">
                        <a:alpha val="50000"/>
                      </a:srgbClr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points in [ymin, ymax]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/>
                  <a:t>Every time we go down in tree, we pick up the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minimum (lower left)</a:t>
                </a:r>
                <a:r>
                  <a:rPr kumimoji="1" lang="en-US" altLang="ja-JP" sz="2000" dirty="0"/>
                  <a:t> and 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/>
                  <a:t>point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s in restricted area</a:t>
                </a:r>
                <a:endParaRPr kumimoji="1" lang="ja-JP" altLang="en-US" sz="2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blipFill>
                <a:blip r:embed="rId4"/>
                <a:stretch>
                  <a:fillRect l="-872" t="-1003" r="-291" b="-1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867E610-39D8-134E-AA0F-2FA45A52F3DC}"/>
              </a:ext>
            </a:extLst>
          </p:cNvPr>
          <p:cNvSpPr/>
          <p:nvPr/>
        </p:nvSpPr>
        <p:spPr>
          <a:xfrm>
            <a:off x="7131725" y="4706916"/>
            <a:ext cx="1050846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B6B4244-F317-5A4C-A478-37A1107A4E13}"/>
              </a:ext>
            </a:extLst>
          </p:cNvPr>
          <p:cNvCxnSpPr>
            <a:cxnSpLocks/>
          </p:cNvCxnSpPr>
          <p:nvPr/>
        </p:nvCxnSpPr>
        <p:spPr>
          <a:xfrm flipH="1">
            <a:off x="7063270" y="5109324"/>
            <a:ext cx="258504" cy="400050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FFAE4FAE-E634-FA45-B7A8-9BF685B9D584}"/>
              </a:ext>
            </a:extLst>
          </p:cNvPr>
          <p:cNvCxnSpPr>
            <a:cxnSpLocks/>
          </p:cNvCxnSpPr>
          <p:nvPr/>
        </p:nvCxnSpPr>
        <p:spPr>
          <a:xfrm flipH="1">
            <a:off x="7063270" y="5071156"/>
            <a:ext cx="909894" cy="438218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6FD47FBC-557C-E641-BF3A-95BC2CA7A524}"/>
              </a:ext>
            </a:extLst>
          </p:cNvPr>
          <p:cNvCxnSpPr>
            <a:cxnSpLocks/>
          </p:cNvCxnSpPr>
          <p:nvPr/>
        </p:nvCxnSpPr>
        <p:spPr>
          <a:xfrm flipH="1">
            <a:off x="6889100" y="5873614"/>
            <a:ext cx="125775" cy="4115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CB490490-BFE6-0247-9972-99DEC6CF5F2B}"/>
              </a:ext>
            </a:extLst>
          </p:cNvPr>
          <p:cNvCxnSpPr>
            <a:cxnSpLocks/>
          </p:cNvCxnSpPr>
          <p:nvPr/>
        </p:nvCxnSpPr>
        <p:spPr>
          <a:xfrm flipH="1">
            <a:off x="6961340" y="5873614"/>
            <a:ext cx="125775" cy="41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C4997A0B-6A67-7040-BCED-257EBD214242}"/>
              </a:ext>
            </a:extLst>
          </p:cNvPr>
          <p:cNvCxnSpPr>
            <a:cxnSpLocks/>
          </p:cNvCxnSpPr>
          <p:nvPr/>
        </p:nvCxnSpPr>
        <p:spPr>
          <a:xfrm>
            <a:off x="7425086" y="1469783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B2C6849C-6411-8749-85BC-4C72204783C8}"/>
              </a:ext>
            </a:extLst>
          </p:cNvPr>
          <p:cNvSpPr/>
          <p:nvPr/>
        </p:nvSpPr>
        <p:spPr>
          <a:xfrm>
            <a:off x="6876418" y="2225584"/>
            <a:ext cx="548667" cy="549139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3BB12B7F-06DC-FD41-BDCF-8361F7E8B119}"/>
              </a:ext>
            </a:extLst>
          </p:cNvPr>
          <p:cNvSpPr/>
          <p:nvPr/>
        </p:nvSpPr>
        <p:spPr>
          <a:xfrm>
            <a:off x="7039100" y="2405756"/>
            <a:ext cx="108000" cy="108000"/>
          </a:xfrm>
          <a:prstGeom prst="ellipse">
            <a:avLst/>
          </a:prstGeom>
          <a:solidFill>
            <a:srgbClr val="0070C0"/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円/楕円 99">
            <a:extLst>
              <a:ext uri="{FF2B5EF4-FFF2-40B4-BE49-F238E27FC236}">
                <a16:creationId xmlns:a16="http://schemas.microsoft.com/office/drawing/2014/main" id="{228A8F8A-1572-5044-9E26-78BE6675DCE4}"/>
              </a:ext>
            </a:extLst>
          </p:cNvPr>
          <p:cNvSpPr/>
          <p:nvPr/>
        </p:nvSpPr>
        <p:spPr>
          <a:xfrm>
            <a:off x="6991209" y="2361464"/>
            <a:ext cx="108000" cy="108000"/>
          </a:xfrm>
          <a:prstGeom prst="ellipse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8B5982-5D3C-E54B-8F29-BCE87DC1D37E}"/>
              </a:ext>
            </a:extLst>
          </p:cNvPr>
          <p:cNvSpPr txBox="1"/>
          <p:nvPr/>
        </p:nvSpPr>
        <p:spPr>
          <a:xfrm>
            <a:off x="7162461" y="6396335"/>
            <a:ext cx="989373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report</a:t>
            </a:r>
            <a:endParaRPr kumimoji="1" lang="ja-JP" alt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33814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86">
        <p:fade/>
      </p:transition>
    </mc:Choice>
    <mc:Fallback xmlns="">
      <p:transition spd="med" advTm="2238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C63D2BC-54F1-6941-8D05-D1FDEE49C112}"/>
              </a:ext>
            </a:extLst>
          </p:cNvPr>
          <p:cNvCxnSpPr>
            <a:cxnSpLocks/>
          </p:cNvCxnSpPr>
          <p:nvPr/>
        </p:nvCxnSpPr>
        <p:spPr>
          <a:xfrm>
            <a:off x="1867298" y="3628377"/>
            <a:ext cx="625643" cy="175859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7AF8BF0-0274-434C-942D-C368FD49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What is Map-Matching </a:t>
            </a:r>
            <a:r>
              <a:rPr kumimoji="1" lang="en-US" altLang="ja-JP" sz="3600" b="1" dirty="0">
                <a:latin typeface="Times" pitchFamily="2" charset="0"/>
                <a:ea typeface="+mn-ea"/>
              </a:rPr>
              <a:t>?</a:t>
            </a:r>
            <a:r>
              <a:rPr kumimoji="1" lang="en-US" altLang="ja-JP" sz="3600" dirty="0"/>
              <a:t> </a:t>
            </a:r>
            <a:endParaRPr kumimoji="1" lang="ja-JP" altLang="en-US" sz="36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0ACC61-8885-FF40-941F-BCD3BDE1F079}"/>
              </a:ext>
            </a:extLst>
          </p:cNvPr>
          <p:cNvSpPr txBox="1"/>
          <p:nvPr/>
        </p:nvSpPr>
        <p:spPr>
          <a:xfrm>
            <a:off x="747755" y="2108252"/>
            <a:ext cx="8172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Incremental</a:t>
            </a:r>
            <a:r>
              <a:rPr lang="en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(similar to online object tracking)</a:t>
            </a:r>
          </a:p>
          <a:p>
            <a:pPr lvl="1"/>
            <a:r>
              <a:rPr lang="en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Used for navigation system, congestion detection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EB84AB-B798-0448-A882-2079AE43C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2"/>
          <a:stretch/>
        </p:blipFill>
        <p:spPr>
          <a:xfrm>
            <a:off x="1171116" y="4841914"/>
            <a:ext cx="5458675" cy="1822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E42162-33BE-A641-98B1-8844BF8783D2}"/>
              </a:ext>
            </a:extLst>
          </p:cNvPr>
          <p:cNvSpPr txBox="1"/>
          <p:nvPr/>
        </p:nvSpPr>
        <p:spPr>
          <a:xfrm>
            <a:off x="7462454" y="503039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GPS</a:t>
            </a:r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F9CC335-4AC7-7F43-BC4C-ECC3D0293A89}"/>
              </a:ext>
            </a:extLst>
          </p:cNvPr>
          <p:cNvSpPr/>
          <p:nvPr/>
        </p:nvSpPr>
        <p:spPr>
          <a:xfrm>
            <a:off x="7033131" y="5131595"/>
            <a:ext cx="144966" cy="156117"/>
          </a:xfrm>
          <a:prstGeom prst="ellipse">
            <a:avLst/>
          </a:prstGeom>
          <a:solidFill>
            <a:srgbClr val="00EBE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D634CFF-6546-F846-B64A-96CAB477E331}"/>
              </a:ext>
            </a:extLst>
          </p:cNvPr>
          <p:cNvCxnSpPr/>
          <p:nvPr/>
        </p:nvCxnSpPr>
        <p:spPr>
          <a:xfrm>
            <a:off x="6859813" y="5780277"/>
            <a:ext cx="568713" cy="0"/>
          </a:xfrm>
          <a:prstGeom prst="line">
            <a:avLst/>
          </a:prstGeom>
          <a:ln w="25400">
            <a:solidFill>
              <a:srgbClr val="EE7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08C059-2E40-1448-BE11-8B558ECE0B41}"/>
              </a:ext>
            </a:extLst>
          </p:cNvPr>
          <p:cNvSpPr txBox="1"/>
          <p:nvPr/>
        </p:nvSpPr>
        <p:spPr>
          <a:xfrm>
            <a:off x="7496981" y="559561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Matching path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FE4210-A476-0D41-A949-B6A97AFD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3</a:t>
            </a:fld>
            <a:endParaRPr lang="en-US" altLang="ja-JP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3459C3-3027-1140-A799-2D9675A0BC23}"/>
              </a:ext>
            </a:extLst>
          </p:cNvPr>
          <p:cNvSpPr txBox="1"/>
          <p:nvPr/>
        </p:nvSpPr>
        <p:spPr>
          <a:xfrm>
            <a:off x="1453415" y="44372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ja-JP" altLang="en-US" sz="2400" dirty="0" err="1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F8A7EF-4DC4-A141-8C26-4F17CB7838C5}"/>
              </a:ext>
            </a:extLst>
          </p:cNvPr>
          <p:cNvSpPr/>
          <p:nvPr/>
        </p:nvSpPr>
        <p:spPr>
          <a:xfrm>
            <a:off x="747755" y="4061676"/>
            <a:ext cx="8396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" altLang="ja-JP" sz="22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" altLang="ja-JP" sz="220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(similar to a long-term tracking) </a:t>
            </a:r>
            <a:br>
              <a:rPr lang="en" altLang="ja-JP" sz="220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ja-JP" sz="220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altLang="ja-JP" sz="220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optimization of transportation system, urban planning</a:t>
            </a:r>
            <a:endParaRPr lang="en" altLang="ja-JP" sz="2200" dirty="0">
              <a:solidFill>
                <a:srgbClr val="514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5930054-1F9A-524B-B2D2-D17F7ECA8F3E}"/>
              </a:ext>
            </a:extLst>
          </p:cNvPr>
          <p:cNvCxnSpPr>
            <a:cxnSpLocks/>
          </p:cNvCxnSpPr>
          <p:nvPr/>
        </p:nvCxnSpPr>
        <p:spPr>
          <a:xfrm flipV="1">
            <a:off x="1867298" y="3354785"/>
            <a:ext cx="433137" cy="264062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8790B51-3175-5C4E-A971-231E4B24BEA2}"/>
              </a:ext>
            </a:extLst>
          </p:cNvPr>
          <p:cNvCxnSpPr>
            <a:cxnSpLocks/>
          </p:cNvCxnSpPr>
          <p:nvPr/>
        </p:nvCxnSpPr>
        <p:spPr>
          <a:xfrm flipV="1">
            <a:off x="2492941" y="3716306"/>
            <a:ext cx="587141" cy="8793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B8AB56F-2AE6-AA48-BC9B-F687F3590CEE}"/>
              </a:ext>
            </a:extLst>
          </p:cNvPr>
          <p:cNvCxnSpPr>
            <a:cxnSpLocks/>
          </p:cNvCxnSpPr>
          <p:nvPr/>
        </p:nvCxnSpPr>
        <p:spPr>
          <a:xfrm>
            <a:off x="3957233" y="3621583"/>
            <a:ext cx="613811" cy="0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67FFFD9-B530-684D-9BFE-0ABB9FCDA9BD}"/>
              </a:ext>
            </a:extLst>
          </p:cNvPr>
          <p:cNvCxnSpPr>
            <a:cxnSpLocks/>
          </p:cNvCxnSpPr>
          <p:nvPr/>
        </p:nvCxnSpPr>
        <p:spPr>
          <a:xfrm flipV="1">
            <a:off x="4571044" y="3357522"/>
            <a:ext cx="433137" cy="264062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1E36D85-D708-9E4A-985A-54B61BC95616}"/>
              </a:ext>
            </a:extLst>
          </p:cNvPr>
          <p:cNvCxnSpPr>
            <a:cxnSpLocks/>
          </p:cNvCxnSpPr>
          <p:nvPr/>
        </p:nvCxnSpPr>
        <p:spPr>
          <a:xfrm flipV="1">
            <a:off x="5196687" y="3719043"/>
            <a:ext cx="587141" cy="8793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FBFBF49-707B-2748-A746-2433CAC6521E}"/>
              </a:ext>
            </a:extLst>
          </p:cNvPr>
          <p:cNvCxnSpPr>
            <a:cxnSpLocks/>
          </p:cNvCxnSpPr>
          <p:nvPr/>
        </p:nvCxnSpPr>
        <p:spPr>
          <a:xfrm>
            <a:off x="6471474" y="3618846"/>
            <a:ext cx="613811" cy="0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4A0A445-E39A-9141-AC9A-29EA45672E79}"/>
              </a:ext>
            </a:extLst>
          </p:cNvPr>
          <p:cNvCxnSpPr>
            <a:cxnSpLocks/>
          </p:cNvCxnSpPr>
          <p:nvPr/>
        </p:nvCxnSpPr>
        <p:spPr>
          <a:xfrm flipV="1">
            <a:off x="7085285" y="3354785"/>
            <a:ext cx="433137" cy="264062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6954188-6EBF-634A-A912-228F4F4F9529}"/>
              </a:ext>
            </a:extLst>
          </p:cNvPr>
          <p:cNvCxnSpPr>
            <a:cxnSpLocks/>
          </p:cNvCxnSpPr>
          <p:nvPr/>
        </p:nvCxnSpPr>
        <p:spPr>
          <a:xfrm>
            <a:off x="7085285" y="3628377"/>
            <a:ext cx="625643" cy="175859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61ECD25-AF32-834A-9368-777DEC999D1D}"/>
              </a:ext>
            </a:extLst>
          </p:cNvPr>
          <p:cNvCxnSpPr>
            <a:cxnSpLocks/>
          </p:cNvCxnSpPr>
          <p:nvPr/>
        </p:nvCxnSpPr>
        <p:spPr>
          <a:xfrm flipV="1">
            <a:off x="7710928" y="3716306"/>
            <a:ext cx="587141" cy="87930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755E5CA-E4DA-3140-92AB-2042FD99431C}"/>
                  </a:ext>
                </a:extLst>
              </p:cNvPr>
              <p:cNvSpPr txBox="1"/>
              <p:nvPr/>
            </p:nvSpPr>
            <p:spPr>
              <a:xfrm>
                <a:off x="1065712" y="2792220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dirty="0" err="1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755E5CA-E4DA-3140-92AB-2042FD994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12" y="2792220"/>
                <a:ext cx="7754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786ACD1-BFB1-B444-A2E8-9AB1CA92C378}"/>
                  </a:ext>
                </a:extLst>
              </p:cNvPr>
              <p:cNvSpPr txBox="1"/>
              <p:nvPr/>
            </p:nvSpPr>
            <p:spPr>
              <a:xfrm>
                <a:off x="3750204" y="2791405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ja-JP" altLang="en-US" dirty="0" err="1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786ACD1-BFB1-B444-A2E8-9AB1CA92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204" y="2791405"/>
                <a:ext cx="7754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188AE70-2DDD-DB43-8BFE-9F28CBCD8041}"/>
                  </a:ext>
                </a:extLst>
              </p:cNvPr>
              <p:cNvSpPr txBox="1"/>
              <p:nvPr/>
            </p:nvSpPr>
            <p:spPr>
              <a:xfrm>
                <a:off x="6263302" y="2791405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 dirty="0" err="1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188AE70-2DDD-DB43-8BFE-9F28CBCD8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02" y="2791405"/>
                <a:ext cx="7754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三角形 39">
            <a:extLst>
              <a:ext uri="{FF2B5EF4-FFF2-40B4-BE49-F238E27FC236}">
                <a16:creationId xmlns:a16="http://schemas.microsoft.com/office/drawing/2014/main" id="{18BDD64B-547A-3C41-86F0-FCB66314A389}"/>
              </a:ext>
            </a:extLst>
          </p:cNvPr>
          <p:cNvSpPr/>
          <p:nvPr/>
        </p:nvSpPr>
        <p:spPr>
          <a:xfrm rot="10800000">
            <a:off x="1597100" y="3406565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三角形 40">
            <a:extLst>
              <a:ext uri="{FF2B5EF4-FFF2-40B4-BE49-F238E27FC236}">
                <a16:creationId xmlns:a16="http://schemas.microsoft.com/office/drawing/2014/main" id="{105C79A6-830C-EF4F-86ED-0107492F5368}"/>
              </a:ext>
            </a:extLst>
          </p:cNvPr>
          <p:cNvSpPr/>
          <p:nvPr/>
        </p:nvSpPr>
        <p:spPr>
          <a:xfrm rot="10800000">
            <a:off x="4300846" y="340621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三角形 41">
            <a:extLst>
              <a:ext uri="{FF2B5EF4-FFF2-40B4-BE49-F238E27FC236}">
                <a16:creationId xmlns:a16="http://schemas.microsoft.com/office/drawing/2014/main" id="{59C263E2-41AD-A54D-A190-B5E1F9D80444}"/>
              </a:ext>
            </a:extLst>
          </p:cNvPr>
          <p:cNvSpPr/>
          <p:nvPr/>
        </p:nvSpPr>
        <p:spPr>
          <a:xfrm rot="10800000">
            <a:off x="6845996" y="340621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三角形 43">
            <a:extLst>
              <a:ext uri="{FF2B5EF4-FFF2-40B4-BE49-F238E27FC236}">
                <a16:creationId xmlns:a16="http://schemas.microsoft.com/office/drawing/2014/main" id="{6EED6338-9893-C24D-9A3E-4350410A61D8}"/>
              </a:ext>
            </a:extLst>
          </p:cNvPr>
          <p:cNvSpPr/>
          <p:nvPr/>
        </p:nvSpPr>
        <p:spPr>
          <a:xfrm rot="10800000">
            <a:off x="7356526" y="3647994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三角形 44">
            <a:extLst>
              <a:ext uri="{FF2B5EF4-FFF2-40B4-BE49-F238E27FC236}">
                <a16:creationId xmlns:a16="http://schemas.microsoft.com/office/drawing/2014/main" id="{45337DED-9581-474A-89AE-78CE2042802F}"/>
              </a:ext>
            </a:extLst>
          </p:cNvPr>
          <p:cNvSpPr/>
          <p:nvPr/>
        </p:nvSpPr>
        <p:spPr>
          <a:xfrm rot="10800000">
            <a:off x="8298069" y="3466300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18B0B85-1A29-1040-8FDC-EE0EA823C189}"/>
              </a:ext>
            </a:extLst>
          </p:cNvPr>
          <p:cNvSpPr/>
          <p:nvPr/>
        </p:nvSpPr>
        <p:spPr>
          <a:xfrm>
            <a:off x="747755" y="1343400"/>
            <a:ext cx="8172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altLang="ja-JP" sz="2200" b="1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Map-Matching</a:t>
            </a:r>
            <a:r>
              <a:rPr lang="en" altLang="ja-JP" sz="2200" dirty="0">
                <a:solidFill>
                  <a:srgbClr val="514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process to restore the vehicle trajectory based on positioning data</a:t>
            </a:r>
          </a:p>
        </p:txBody>
      </p:sp>
      <p:sp>
        <p:nvSpPr>
          <p:cNvPr id="47" name="右矢印 46">
            <a:extLst>
              <a:ext uri="{FF2B5EF4-FFF2-40B4-BE49-F238E27FC236}">
                <a16:creationId xmlns:a16="http://schemas.microsoft.com/office/drawing/2014/main" id="{D205223B-4356-5146-9E2B-20E3E9BB9BAB}"/>
              </a:ext>
            </a:extLst>
          </p:cNvPr>
          <p:cNvSpPr/>
          <p:nvPr/>
        </p:nvSpPr>
        <p:spPr>
          <a:xfrm>
            <a:off x="3368842" y="3406219"/>
            <a:ext cx="308009" cy="241775"/>
          </a:xfrm>
          <a:prstGeom prst="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>
            <a:extLst>
              <a:ext uri="{FF2B5EF4-FFF2-40B4-BE49-F238E27FC236}">
                <a16:creationId xmlns:a16="http://schemas.microsoft.com/office/drawing/2014/main" id="{A34B4ED9-A9AA-B84B-A34B-1DF7D7052B13}"/>
              </a:ext>
            </a:extLst>
          </p:cNvPr>
          <p:cNvSpPr/>
          <p:nvPr/>
        </p:nvSpPr>
        <p:spPr>
          <a:xfrm>
            <a:off x="5984773" y="3403659"/>
            <a:ext cx="308009" cy="241775"/>
          </a:xfrm>
          <a:prstGeom prst="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C4E2823-7933-0546-AB26-F8F0119CEED8}"/>
              </a:ext>
            </a:extLst>
          </p:cNvPr>
          <p:cNvCxnSpPr>
            <a:cxnSpLocks/>
          </p:cNvCxnSpPr>
          <p:nvPr/>
        </p:nvCxnSpPr>
        <p:spPr>
          <a:xfrm>
            <a:off x="1253487" y="3618846"/>
            <a:ext cx="613811" cy="0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E3C2AA9-1310-F14C-A59F-DDB54D5FF086}"/>
              </a:ext>
            </a:extLst>
          </p:cNvPr>
          <p:cNvCxnSpPr>
            <a:cxnSpLocks/>
          </p:cNvCxnSpPr>
          <p:nvPr/>
        </p:nvCxnSpPr>
        <p:spPr>
          <a:xfrm>
            <a:off x="4571044" y="3631114"/>
            <a:ext cx="625643" cy="175859"/>
          </a:xfrm>
          <a:prstGeom prst="line">
            <a:avLst/>
          </a:prstGeom>
          <a:ln>
            <a:solidFill>
              <a:srgbClr val="EE7D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三角形 42">
            <a:extLst>
              <a:ext uri="{FF2B5EF4-FFF2-40B4-BE49-F238E27FC236}">
                <a16:creationId xmlns:a16="http://schemas.microsoft.com/office/drawing/2014/main" id="{B096CCD3-0E58-5B4C-B515-62C20CCE05CD}"/>
              </a:ext>
            </a:extLst>
          </p:cNvPr>
          <p:cNvSpPr/>
          <p:nvPr/>
        </p:nvSpPr>
        <p:spPr>
          <a:xfrm rot="10800000">
            <a:off x="4796780" y="3631026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84FB42D-5EE3-334B-93FF-032BD7D3DE09}"/>
              </a:ext>
            </a:extLst>
          </p:cNvPr>
          <p:cNvSpPr txBox="1"/>
          <p:nvPr/>
        </p:nvSpPr>
        <p:spPr>
          <a:xfrm>
            <a:off x="1134945" y="366721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u="sng" dirty="0">
                <a:uFill>
                  <a:solidFill>
                    <a:srgbClr val="EE7D30"/>
                  </a:solidFill>
                </a:uFill>
              </a:rPr>
              <a:t>prediction</a:t>
            </a:r>
            <a:endParaRPr kumimoji="1" lang="ja-JP" altLang="en-US" u="sng" dirty="0" err="1">
              <a:uFill>
                <a:solidFill>
                  <a:srgbClr val="EE7D30"/>
                </a:solidFill>
              </a:u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C4CCBB2-51F5-8440-841E-302E2EDFE176}"/>
              </a:ext>
            </a:extLst>
          </p:cNvPr>
          <p:cNvSpPr txBox="1"/>
          <p:nvPr/>
        </p:nvSpPr>
        <p:spPr>
          <a:xfrm>
            <a:off x="1650827" y="3120542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GPS</a:t>
            </a:r>
            <a:endParaRPr kumimoji="1" lang="ja-JP" altLang="en-US" sz="1600" dirty="0" err="1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5DE83764-D50E-3046-8688-78DF2F731F6C}"/>
              </a:ext>
            </a:extLst>
          </p:cNvPr>
          <p:cNvSpPr/>
          <p:nvPr/>
        </p:nvSpPr>
        <p:spPr>
          <a:xfrm>
            <a:off x="5490257" y="4931005"/>
            <a:ext cx="148500" cy="154815"/>
          </a:xfrm>
          <a:prstGeom prst="ellipse">
            <a:avLst/>
          </a:prstGeom>
          <a:solidFill>
            <a:srgbClr val="00B0F0"/>
          </a:solidFill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197">
        <p:fade/>
      </p:transition>
    </mc:Choice>
    <mc:Fallback xmlns="">
      <p:transition spd="med" advTm="111197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93E00F7-5568-AD42-8527-44CBADA5F18C}"/>
              </a:ext>
            </a:extLst>
          </p:cNvPr>
          <p:cNvSpPr/>
          <p:nvPr/>
        </p:nvSpPr>
        <p:spPr>
          <a:xfrm>
            <a:off x="6865026" y="2215536"/>
            <a:ext cx="916167" cy="54913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30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FFA5B2D-D646-554E-BAE7-24E2CE02C381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H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B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A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C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F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25400" cmpd="sng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E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D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>
                    <a:alpha val="50000"/>
                  </a:schemeClr>
                </a:solidFill>
              </a:rPr>
              <a:t>G</a:t>
            </a:r>
            <a:endParaRPr kumimoji="1" lang="ja-JP" altLang="en-US">
              <a:solidFill>
                <a:schemeClr val="accent1">
                  <a:alpha val="50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BD12C-8745-154F-9AA4-AF56DCC06CF0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64E0A-6D94-6042-98A3-D802CC406505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9935201-8029-B24D-B246-AA42BFFDB998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F9BE8-9EB9-1942-B099-481C1A41F05B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DAF5A61-8981-1A4D-A1A7-47861927AA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8E46417-F562-9242-91C3-1D28D445538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3F5AF0-D581-444C-8727-2B4825B09B9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78DC651-1928-4145-8BFD-852F3C3DCF03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D4022C-F9C8-9C47-8DC4-9850E7B7C48A}"/>
              </a:ext>
            </a:extLst>
          </p:cNvPr>
          <p:cNvSpPr/>
          <p:nvPr/>
        </p:nvSpPr>
        <p:spPr>
          <a:xfrm>
            <a:off x="5342065" y="4009123"/>
            <a:ext cx="1799419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490C9B-B86B-314F-AABA-A322A025F8B8}"/>
              </a:ext>
            </a:extLst>
          </p:cNvPr>
          <p:cNvCxnSpPr>
            <a:cxnSpLocks/>
          </p:cNvCxnSpPr>
          <p:nvPr/>
        </p:nvCxnSpPr>
        <p:spPr>
          <a:xfrm>
            <a:off x="7790816" y="1457938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3E73FBD-0D85-684C-9AD0-6105ABBD136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522065" y="4370510"/>
            <a:ext cx="1777275" cy="343004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A011E40-F296-234E-B383-518D7773277F}"/>
              </a:ext>
            </a:extLst>
          </p:cNvPr>
          <p:cNvCxnSpPr>
            <a:cxnSpLocks/>
          </p:cNvCxnSpPr>
          <p:nvPr/>
        </p:nvCxnSpPr>
        <p:spPr>
          <a:xfrm>
            <a:off x="6962776" y="4369123"/>
            <a:ext cx="1124939" cy="339913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Make a binary tree along x-axis, and for each internal vertex,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Pick up the </a:t>
                </a:r>
                <a:r>
                  <a:rPr kumimoji="1" lang="en-US" altLang="ja-JP" sz="2000" dirty="0">
                    <a:solidFill>
                      <a:srgbClr val="0070C0">
                        <a:alpha val="50000"/>
                      </a:srgbClr>
                    </a:solidFill>
                  </a:rPr>
                  <a:t>minimum (lower left)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and </a:t>
                </a:r>
                <a:r>
                  <a:rPr kumimoji="1" lang="en-US" altLang="ja-JP" sz="2000" dirty="0">
                    <a:solidFill>
                      <a:srgbClr val="FF0000">
                        <a:alpha val="50000"/>
                      </a:srgbClr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points in [ymin, ymax]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/>
                  <a:t>Every time we go down in tree, we pick up the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0070C0"/>
                    </a:solidFill>
                  </a:rPr>
                  <a:t>minimum (lower left)</a:t>
                </a:r>
                <a:r>
                  <a:rPr kumimoji="1" lang="en-US" altLang="ja-JP" sz="2000" dirty="0"/>
                  <a:t> and 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</a:t>
                </a:r>
                <a:r>
                  <a:rPr kumimoji="1" lang="en-US" altLang="ja-JP" sz="2000" dirty="0"/>
                  <a:t>point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s in restricted area</a:t>
                </a:r>
                <a:endParaRPr kumimoji="1" lang="ja-JP" altLang="en-US" sz="2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3785652"/>
              </a:xfrm>
              <a:prstGeom prst="rect">
                <a:avLst/>
              </a:prstGeom>
              <a:blipFill>
                <a:blip r:embed="rId4"/>
                <a:stretch>
                  <a:fillRect l="-872" t="-1003" r="-291" b="-1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867E610-39D8-134E-AA0F-2FA45A52F3DC}"/>
              </a:ext>
            </a:extLst>
          </p:cNvPr>
          <p:cNvSpPr/>
          <p:nvPr/>
        </p:nvSpPr>
        <p:spPr>
          <a:xfrm>
            <a:off x="7131725" y="4706916"/>
            <a:ext cx="1050846" cy="360000"/>
          </a:xfrm>
          <a:prstGeom prst="rect">
            <a:avLst/>
          </a:prstGeom>
          <a:noFill/>
          <a:ln w="25400" cmpd="sng">
            <a:solidFill>
              <a:srgbClr val="00B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B6B4244-F317-5A4C-A478-37A1107A4E13}"/>
              </a:ext>
            </a:extLst>
          </p:cNvPr>
          <p:cNvCxnSpPr>
            <a:cxnSpLocks/>
          </p:cNvCxnSpPr>
          <p:nvPr/>
        </p:nvCxnSpPr>
        <p:spPr>
          <a:xfrm flipH="1">
            <a:off x="7063270" y="5109324"/>
            <a:ext cx="258504" cy="400050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FFAE4FAE-E634-FA45-B7A8-9BF685B9D584}"/>
              </a:ext>
            </a:extLst>
          </p:cNvPr>
          <p:cNvCxnSpPr>
            <a:cxnSpLocks/>
          </p:cNvCxnSpPr>
          <p:nvPr/>
        </p:nvCxnSpPr>
        <p:spPr>
          <a:xfrm flipH="1">
            <a:off x="7063270" y="5071156"/>
            <a:ext cx="909894" cy="438218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CB490490-BFE6-0247-9972-99DEC6CF5F2B}"/>
              </a:ext>
            </a:extLst>
          </p:cNvPr>
          <p:cNvCxnSpPr>
            <a:cxnSpLocks/>
            <a:stCxn id="33" idx="2"/>
            <a:endCxn id="46" idx="0"/>
          </p:cNvCxnSpPr>
          <p:nvPr/>
        </p:nvCxnSpPr>
        <p:spPr>
          <a:xfrm>
            <a:off x="7065115" y="5873614"/>
            <a:ext cx="540000" cy="41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C4997A0B-6A67-7040-BCED-257EBD214242}"/>
              </a:ext>
            </a:extLst>
          </p:cNvPr>
          <p:cNvCxnSpPr>
            <a:cxnSpLocks/>
          </p:cNvCxnSpPr>
          <p:nvPr/>
        </p:nvCxnSpPr>
        <p:spPr>
          <a:xfrm>
            <a:off x="7425086" y="1469783"/>
            <a:ext cx="29" cy="2165383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B2C6849C-6411-8749-85BC-4C72204783C8}"/>
              </a:ext>
            </a:extLst>
          </p:cNvPr>
          <p:cNvSpPr/>
          <p:nvPr/>
        </p:nvSpPr>
        <p:spPr>
          <a:xfrm flipH="1">
            <a:off x="7425084" y="2215536"/>
            <a:ext cx="365731" cy="559187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3BB12B7F-06DC-FD41-BDCF-8361F7E8B119}"/>
              </a:ext>
            </a:extLst>
          </p:cNvPr>
          <p:cNvSpPr/>
          <p:nvPr/>
        </p:nvSpPr>
        <p:spPr>
          <a:xfrm>
            <a:off x="7039100" y="2405756"/>
            <a:ext cx="108000" cy="108000"/>
          </a:xfrm>
          <a:prstGeom prst="ellipse">
            <a:avLst/>
          </a:prstGeom>
          <a:solidFill>
            <a:srgbClr val="0070C0"/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円/楕円 99">
            <a:extLst>
              <a:ext uri="{FF2B5EF4-FFF2-40B4-BE49-F238E27FC236}">
                <a16:creationId xmlns:a16="http://schemas.microsoft.com/office/drawing/2014/main" id="{228A8F8A-1572-5044-9E26-78BE6675DCE4}"/>
              </a:ext>
            </a:extLst>
          </p:cNvPr>
          <p:cNvSpPr/>
          <p:nvPr/>
        </p:nvSpPr>
        <p:spPr>
          <a:xfrm>
            <a:off x="6991209" y="2361464"/>
            <a:ext cx="108000" cy="108000"/>
          </a:xfrm>
          <a:prstGeom prst="ellipse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乗算記号 64">
            <a:extLst>
              <a:ext uri="{FF2B5EF4-FFF2-40B4-BE49-F238E27FC236}">
                <a16:creationId xmlns:a16="http://schemas.microsoft.com/office/drawing/2014/main" id="{E433E334-4566-7048-8AA5-CCE183411393}"/>
              </a:ext>
            </a:extLst>
          </p:cNvPr>
          <p:cNvSpPr/>
          <p:nvPr/>
        </p:nvSpPr>
        <p:spPr>
          <a:xfrm>
            <a:off x="7154630" y="5873614"/>
            <a:ext cx="461190" cy="476820"/>
          </a:xfrm>
          <a:prstGeom prst="mathMultiply">
            <a:avLst>
              <a:gd name="adj1" fmla="val 12563"/>
            </a:avLst>
          </a:prstGeom>
          <a:solidFill>
            <a:schemeClr val="tx1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8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635">
        <p:fade/>
      </p:transition>
    </mc:Choice>
    <mc:Fallback xmlns="">
      <p:transition spd="med" advTm="35635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73A0293D-C6B5-404A-803B-59F72544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5" y="1407500"/>
            <a:ext cx="4381500" cy="251460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4F284B0-B73A-064A-BAA1-C0DE5532EFF0}"/>
              </a:ext>
            </a:extLst>
          </p:cNvPr>
          <p:cNvSpPr/>
          <p:nvPr/>
        </p:nvSpPr>
        <p:spPr>
          <a:xfrm>
            <a:off x="688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25B304-0C6C-6949-9F72-589EAF2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Fractional Cascading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772479-9B78-4645-B4F2-07A0CA97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31</a:t>
            </a:fld>
            <a:endParaRPr lang="en-US" altLang="ja-JP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60501D0-28E5-7F4D-94A2-3886D48EA3AC}"/>
              </a:ext>
            </a:extLst>
          </p:cNvPr>
          <p:cNvSpPr/>
          <p:nvPr/>
        </p:nvSpPr>
        <p:spPr>
          <a:xfrm>
            <a:off x="498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91D72AB-7CBB-9F49-B758-8782DA0CFEA2}"/>
              </a:ext>
            </a:extLst>
          </p:cNvPr>
          <p:cNvSpPr/>
          <p:nvPr/>
        </p:nvSpPr>
        <p:spPr>
          <a:xfrm>
            <a:off x="455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868500B-0BC3-6047-987E-B84FDB712FF5}"/>
              </a:ext>
            </a:extLst>
          </p:cNvPr>
          <p:cNvSpPr/>
          <p:nvPr/>
        </p:nvSpPr>
        <p:spPr>
          <a:xfrm>
            <a:off x="491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9278400-F435-1D40-B64C-2CE0C012DFF2}"/>
              </a:ext>
            </a:extLst>
          </p:cNvPr>
          <p:cNvSpPr/>
          <p:nvPr/>
        </p:nvSpPr>
        <p:spPr>
          <a:xfrm>
            <a:off x="52734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0452F8-4A72-5A48-AC00-6EAA8DC5B166}"/>
              </a:ext>
            </a:extLst>
          </p:cNvPr>
          <p:cNvSpPr/>
          <p:nvPr/>
        </p:nvSpPr>
        <p:spPr>
          <a:xfrm>
            <a:off x="711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DF4ACA0-7A39-8D4D-8E0C-97CA44C1D20D}"/>
              </a:ext>
            </a:extLst>
          </p:cNvPr>
          <p:cNvSpPr/>
          <p:nvPr/>
        </p:nvSpPr>
        <p:spPr>
          <a:xfrm>
            <a:off x="747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1F854BB-04F9-7A40-8953-E1D8F63652A3}"/>
              </a:ext>
            </a:extLst>
          </p:cNvPr>
          <p:cNvSpPr/>
          <p:nvPr/>
        </p:nvSpPr>
        <p:spPr>
          <a:xfrm>
            <a:off x="7839340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9438E14-6002-2B47-9DDC-592496D332EB}"/>
              </a:ext>
            </a:extLst>
          </p:cNvPr>
          <p:cNvSpPr/>
          <p:nvPr/>
        </p:nvSpPr>
        <p:spPr>
          <a:xfrm>
            <a:off x="81949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EE828EF-714D-E24C-B90B-AA58A1A23BE8}"/>
              </a:ext>
            </a:extLst>
          </p:cNvPr>
          <p:cNvSpPr/>
          <p:nvPr/>
        </p:nvSpPr>
        <p:spPr>
          <a:xfrm>
            <a:off x="534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56FA6A8-6D78-9149-8C79-A28FC0B7B197}"/>
              </a:ext>
            </a:extLst>
          </p:cNvPr>
          <p:cNvSpPr/>
          <p:nvPr/>
        </p:nvSpPr>
        <p:spPr>
          <a:xfrm>
            <a:off x="570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C38C9C3-9E39-0B4A-9A33-FF302CEFB62A}"/>
              </a:ext>
            </a:extLst>
          </p:cNvPr>
          <p:cNvSpPr/>
          <p:nvPr/>
        </p:nvSpPr>
        <p:spPr>
          <a:xfrm>
            <a:off x="6062065" y="4010510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FD879B5-BF64-B04E-91BB-19E18C10A197}"/>
              </a:ext>
            </a:extLst>
          </p:cNvPr>
          <p:cNvSpPr/>
          <p:nvPr/>
        </p:nvSpPr>
        <p:spPr>
          <a:xfrm>
            <a:off x="6422065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326A74D-18FF-914D-A947-B7308C301E0F}"/>
              </a:ext>
            </a:extLst>
          </p:cNvPr>
          <p:cNvSpPr/>
          <p:nvPr/>
        </p:nvSpPr>
        <p:spPr>
          <a:xfrm>
            <a:off x="678148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6DE969C-6F0B-C24F-9401-76AD4C202518}"/>
              </a:ext>
            </a:extLst>
          </p:cNvPr>
          <p:cNvSpPr/>
          <p:nvPr/>
        </p:nvSpPr>
        <p:spPr>
          <a:xfrm>
            <a:off x="7141774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2861A64-42C9-E341-A75F-A9AC3E257CE7}"/>
              </a:ext>
            </a:extLst>
          </p:cNvPr>
          <p:cNvSpPr/>
          <p:nvPr/>
        </p:nvSpPr>
        <p:spPr>
          <a:xfrm>
            <a:off x="7501338" y="4009123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B7F3E7-9975-0042-A1CB-B8FF86F3E327}"/>
              </a:ext>
            </a:extLst>
          </p:cNvPr>
          <p:cNvSpPr/>
          <p:nvPr/>
        </p:nvSpPr>
        <p:spPr>
          <a:xfrm>
            <a:off x="423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7BE00C-DEB5-5B4C-B50F-6657336C9F48}"/>
              </a:ext>
            </a:extLst>
          </p:cNvPr>
          <p:cNvSpPr/>
          <p:nvPr/>
        </p:nvSpPr>
        <p:spPr>
          <a:xfrm>
            <a:off x="4597503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F0D893-54E6-7449-8CB3-75E4CFC8E91F}"/>
              </a:ext>
            </a:extLst>
          </p:cNvPr>
          <p:cNvSpPr/>
          <p:nvPr/>
        </p:nvSpPr>
        <p:spPr>
          <a:xfrm>
            <a:off x="555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E3F394-427C-164C-BFF2-68B3F7E48773}"/>
              </a:ext>
            </a:extLst>
          </p:cNvPr>
          <p:cNvSpPr/>
          <p:nvPr/>
        </p:nvSpPr>
        <p:spPr>
          <a:xfrm>
            <a:off x="591356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4BF2BB8-36B2-474E-9877-7BDB37C9B651}"/>
              </a:ext>
            </a:extLst>
          </p:cNvPr>
          <p:cNvSpPr/>
          <p:nvPr/>
        </p:nvSpPr>
        <p:spPr>
          <a:xfrm>
            <a:off x="72451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C8B533-815D-C644-A488-DCCC6DB97DC7}"/>
              </a:ext>
            </a:extLst>
          </p:cNvPr>
          <p:cNvSpPr/>
          <p:nvPr/>
        </p:nvSpPr>
        <p:spPr>
          <a:xfrm>
            <a:off x="821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6C7B99-9F3B-DF45-A2B7-45E8E1C39B7E}"/>
              </a:ext>
            </a:extLst>
          </p:cNvPr>
          <p:cNvSpPr/>
          <p:nvPr/>
        </p:nvSpPr>
        <p:spPr>
          <a:xfrm>
            <a:off x="8570315" y="55136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30D15A-898D-344A-99F5-177C85E32C25}"/>
              </a:ext>
            </a:extLst>
          </p:cNvPr>
          <p:cNvSpPr/>
          <p:nvPr/>
        </p:nvSpPr>
        <p:spPr>
          <a:xfrm>
            <a:off x="4096240" y="6285139"/>
            <a:ext cx="360000" cy="360000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B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35919-8596-A54B-B792-920AFD2A0419}"/>
              </a:ext>
            </a:extLst>
          </p:cNvPr>
          <p:cNvSpPr/>
          <p:nvPr/>
        </p:nvSpPr>
        <p:spPr>
          <a:xfrm>
            <a:off x="47620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E432A55-5A5D-7D45-B1E0-FD934C443DCB}"/>
              </a:ext>
            </a:extLst>
          </p:cNvPr>
          <p:cNvSpPr/>
          <p:nvPr/>
        </p:nvSpPr>
        <p:spPr>
          <a:xfrm>
            <a:off x="5427790" y="6285139"/>
            <a:ext cx="360000" cy="360000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C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A172126-9DF5-344B-A77A-B05FF86DC8A9}"/>
              </a:ext>
            </a:extLst>
          </p:cNvPr>
          <p:cNvSpPr/>
          <p:nvPr/>
        </p:nvSpPr>
        <p:spPr>
          <a:xfrm>
            <a:off x="6093565" y="6285139"/>
            <a:ext cx="360000" cy="360000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319E257-FAF7-684B-9FE3-558D0FEDB78D}"/>
              </a:ext>
            </a:extLst>
          </p:cNvPr>
          <p:cNvSpPr/>
          <p:nvPr/>
        </p:nvSpPr>
        <p:spPr>
          <a:xfrm>
            <a:off x="6759340" y="6285139"/>
            <a:ext cx="360000" cy="360000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A2B41F6-C44D-1642-A2B5-3CC2FD507F2B}"/>
              </a:ext>
            </a:extLst>
          </p:cNvPr>
          <p:cNvSpPr/>
          <p:nvPr/>
        </p:nvSpPr>
        <p:spPr>
          <a:xfrm>
            <a:off x="74251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H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8717CC3-A998-A649-BD2C-DDEE7E4DD5D6}"/>
              </a:ext>
            </a:extLst>
          </p:cNvPr>
          <p:cNvSpPr/>
          <p:nvPr/>
        </p:nvSpPr>
        <p:spPr>
          <a:xfrm>
            <a:off x="80877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D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029C4F-D639-9D4F-9216-20090D56CE8B}"/>
              </a:ext>
            </a:extLst>
          </p:cNvPr>
          <p:cNvSpPr/>
          <p:nvPr/>
        </p:nvSpPr>
        <p:spPr>
          <a:xfrm>
            <a:off x="8750315" y="6285139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G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D9D71B1-C06B-B841-889B-4D7C82DB44AE}"/>
              </a:ext>
            </a:extLst>
          </p:cNvPr>
          <p:cNvSpPr/>
          <p:nvPr/>
        </p:nvSpPr>
        <p:spPr>
          <a:xfrm>
            <a:off x="4966205" y="1901243"/>
            <a:ext cx="2749045" cy="1186548"/>
          </a:xfrm>
          <a:prstGeom prst="rect">
            <a:avLst/>
          </a:prstGeom>
          <a:noFill/>
          <a:ln w="1905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BD12C-8745-154F-9AA4-AF56DCC06CF0}"/>
              </a:ext>
            </a:extLst>
          </p:cNvPr>
          <p:cNvCxnSpPr/>
          <p:nvPr/>
        </p:nvCxnSpPr>
        <p:spPr>
          <a:xfrm flipH="1">
            <a:off x="4762015" y="3087791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8764E0A-6D94-6042-98A3-D802CC406505}"/>
              </a:ext>
            </a:extLst>
          </p:cNvPr>
          <p:cNvSpPr txBox="1"/>
          <p:nvPr/>
        </p:nvSpPr>
        <p:spPr>
          <a:xfrm>
            <a:off x="4118876" y="28599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ymin</a:t>
            </a:r>
            <a:endParaRPr kumimoji="1" lang="ja-JP" altLang="en-US" dirty="0" err="1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9935201-8029-B24D-B246-AA42BFFDB998}"/>
              </a:ext>
            </a:extLst>
          </p:cNvPr>
          <p:cNvCxnSpPr/>
          <p:nvPr/>
        </p:nvCxnSpPr>
        <p:spPr>
          <a:xfrm flipH="1">
            <a:off x="4758453" y="1902934"/>
            <a:ext cx="20419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F9BE8-9EB9-1942-B099-481C1A41F05B}"/>
              </a:ext>
            </a:extLst>
          </p:cNvPr>
          <p:cNvSpPr txBox="1"/>
          <p:nvPr/>
        </p:nvSpPr>
        <p:spPr>
          <a:xfrm>
            <a:off x="4083886" y="1693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ymax</a:t>
            </a:r>
            <a:endParaRPr kumimoji="1" lang="ja-JP" altLang="en-US" dirty="0" err="1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DAF5A61-8981-1A4D-A1A7-47861927AA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696205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8E46417-F562-9242-91C3-1D28D4455388}"/>
              </a:ext>
            </a:extLst>
          </p:cNvPr>
          <p:cNvSpPr txBox="1"/>
          <p:nvPr/>
        </p:nvSpPr>
        <p:spPr>
          <a:xfrm>
            <a:off x="4890891" y="35396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xmin</a:t>
            </a:r>
            <a:endParaRPr kumimoji="1" lang="ja-JP" altLang="en-US" dirty="0" err="1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F3F5AF0-D581-444C-8727-2B4825B09B9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45250" y="3357791"/>
            <a:ext cx="5400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78DC651-1928-4145-8BFD-852F3C3DCF03}"/>
              </a:ext>
            </a:extLst>
          </p:cNvPr>
          <p:cNvSpPr txBox="1"/>
          <p:nvPr/>
        </p:nvSpPr>
        <p:spPr>
          <a:xfrm>
            <a:off x="7605115" y="35396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xmax</a:t>
            </a:r>
            <a:endParaRPr kumimoji="1" lang="ja-JP" altLang="en-US" dirty="0" err="1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3E73FBD-0D85-684C-9AD0-6105ABBD1362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5522065" y="4370510"/>
            <a:ext cx="1777275" cy="3430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A011E40-F296-234E-B383-518D7773277F}"/>
              </a:ext>
            </a:extLst>
          </p:cNvPr>
          <p:cNvCxnSpPr>
            <a:cxnSpLocks/>
          </p:cNvCxnSpPr>
          <p:nvPr/>
        </p:nvCxnSpPr>
        <p:spPr>
          <a:xfrm>
            <a:off x="6962776" y="4369123"/>
            <a:ext cx="1124939" cy="339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/>
              <p:nvPr/>
            </p:nvSpPr>
            <p:spPr>
              <a:xfrm>
                <a:off x="51197" y="1505404"/>
                <a:ext cx="4360118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Make a binary tree along x-axis, and for each internal vertex,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we sort nodes 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Pick up the </a:t>
                </a:r>
                <a:r>
                  <a:rPr kumimoji="1" lang="en-US" altLang="ja-JP" sz="2000" dirty="0">
                    <a:solidFill>
                      <a:srgbClr val="0070C0">
                        <a:alpha val="50000"/>
                      </a:srgbClr>
                    </a:solidFill>
                  </a:rPr>
                  <a:t>minimum (lower left)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and </a:t>
                </a:r>
                <a:r>
                  <a:rPr kumimoji="1" lang="en-US" altLang="ja-JP" sz="2000" dirty="0">
                    <a:solidFill>
                      <a:srgbClr val="FF0000">
                        <a:alpha val="50000"/>
                      </a:srgbClr>
                    </a:solidFill>
                  </a:rPr>
                  <a:t>maximum (upper right)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points in [ymin, ymax]</a:t>
                </a:r>
                <a:b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</a:b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in lexicographical order for </a:t>
                </a:r>
                <a14:m>
                  <m:oMath xmlns:m="http://schemas.openxmlformats.org/officeDocument/2006/math"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Every time we go down in tree, we pick up the </a:t>
                </a:r>
                <a:r>
                  <a:rPr kumimoji="1" lang="en-US" altLang="ja-JP" sz="2000" dirty="0">
                    <a:solidFill>
                      <a:srgbClr val="0070C0">
                        <a:alpha val="50000"/>
                      </a:srgbClr>
                    </a:solidFill>
                  </a:rPr>
                  <a:t>minimum (lower left)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 and </a:t>
                </a:r>
                <a:r>
                  <a:rPr kumimoji="1" lang="en-US" altLang="ja-JP" sz="2000" dirty="0">
                    <a:solidFill>
                      <a:srgbClr val="FF0000">
                        <a:alpha val="50000"/>
                      </a:srgbClr>
                    </a:solidFill>
                  </a:rPr>
                  <a:t>maximum (upper right) </a:t>
                </a:r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points in restricted area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/>
                  <a:t>Report all leaves we can reach</a:t>
                </a:r>
                <a:endParaRPr kumimoji="1" lang="ja-JP" altLang="en-US" sz="2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3C05EEA-C0B1-BC49-A10F-406C9F6B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1505404"/>
                <a:ext cx="4360118" cy="4093428"/>
              </a:xfrm>
              <a:prstGeom prst="rect">
                <a:avLst/>
              </a:prstGeom>
              <a:blipFill>
                <a:blip r:embed="rId4"/>
                <a:stretch>
                  <a:fillRect l="-872" t="-929" r="-291" b="-1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B6B4244-F317-5A4C-A478-37A1107A4E13}"/>
              </a:ext>
            </a:extLst>
          </p:cNvPr>
          <p:cNvCxnSpPr>
            <a:cxnSpLocks/>
          </p:cNvCxnSpPr>
          <p:nvPr/>
        </p:nvCxnSpPr>
        <p:spPr>
          <a:xfrm flipH="1">
            <a:off x="7063270" y="5109324"/>
            <a:ext cx="258504" cy="4000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FFAE4FAE-E634-FA45-B7A8-9BF685B9D584}"/>
              </a:ext>
            </a:extLst>
          </p:cNvPr>
          <p:cNvCxnSpPr>
            <a:cxnSpLocks/>
          </p:cNvCxnSpPr>
          <p:nvPr/>
        </p:nvCxnSpPr>
        <p:spPr>
          <a:xfrm flipH="1">
            <a:off x="7063270" y="5071156"/>
            <a:ext cx="909894" cy="438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6FD47FBC-557C-E641-BF3A-95BC2CA7A524}"/>
              </a:ext>
            </a:extLst>
          </p:cNvPr>
          <p:cNvCxnSpPr>
            <a:cxnSpLocks/>
          </p:cNvCxnSpPr>
          <p:nvPr/>
        </p:nvCxnSpPr>
        <p:spPr>
          <a:xfrm flipH="1">
            <a:off x="6889100" y="5873614"/>
            <a:ext cx="125775" cy="4115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CB490490-BFE6-0247-9972-99DEC6CF5F2B}"/>
              </a:ext>
            </a:extLst>
          </p:cNvPr>
          <p:cNvCxnSpPr>
            <a:cxnSpLocks/>
          </p:cNvCxnSpPr>
          <p:nvPr/>
        </p:nvCxnSpPr>
        <p:spPr>
          <a:xfrm flipH="1">
            <a:off x="6961340" y="5873614"/>
            <a:ext cx="125775" cy="41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7B0C3A1-9041-7846-8F0D-8D1748CC3F41}"/>
              </a:ext>
            </a:extLst>
          </p:cNvPr>
          <p:cNvCxnSpPr>
            <a:cxnSpLocks/>
            <a:stCxn id="83" idx="2"/>
            <a:endCxn id="76" idx="0"/>
          </p:cNvCxnSpPr>
          <p:nvPr/>
        </p:nvCxnSpPr>
        <p:spPr>
          <a:xfrm flipH="1">
            <a:off x="5093440" y="4370510"/>
            <a:ext cx="428625" cy="3430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C60689E-C45F-604A-B15D-60E4EDD1C610}"/>
              </a:ext>
            </a:extLst>
          </p:cNvPr>
          <p:cNvCxnSpPr>
            <a:cxnSpLocks/>
            <a:stCxn id="87" idx="2"/>
            <a:endCxn id="68" idx="0"/>
          </p:cNvCxnSpPr>
          <p:nvPr/>
        </p:nvCxnSpPr>
        <p:spPr>
          <a:xfrm flipH="1">
            <a:off x="5809055" y="4369123"/>
            <a:ext cx="1152429" cy="344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A9673EA-951D-E647-834E-8C5D2660873E}"/>
              </a:ext>
            </a:extLst>
          </p:cNvPr>
          <p:cNvSpPr/>
          <p:nvPr/>
        </p:nvSpPr>
        <p:spPr>
          <a:xfrm>
            <a:off x="5629055" y="4713514"/>
            <a:ext cx="360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F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E15BD33-02E2-974A-A27B-4B60CCF9B522}"/>
              </a:ext>
            </a:extLst>
          </p:cNvPr>
          <p:cNvCxnSpPr>
            <a:cxnSpLocks/>
            <a:stCxn id="76" idx="2"/>
            <a:endCxn id="30" idx="0"/>
          </p:cNvCxnSpPr>
          <p:nvPr/>
        </p:nvCxnSpPr>
        <p:spPr>
          <a:xfrm flipH="1">
            <a:off x="4777503" y="5073514"/>
            <a:ext cx="315937" cy="4401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75837FE-8BFA-7747-B99B-A616CF1B2123}"/>
              </a:ext>
            </a:extLst>
          </p:cNvPr>
          <p:cNvCxnSpPr>
            <a:cxnSpLocks/>
            <a:stCxn id="68" idx="2"/>
            <a:endCxn id="30" idx="0"/>
          </p:cNvCxnSpPr>
          <p:nvPr/>
        </p:nvCxnSpPr>
        <p:spPr>
          <a:xfrm flipH="1">
            <a:off x="4777503" y="5073514"/>
            <a:ext cx="1031552" cy="44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9F07C52F-1D2F-7645-90D0-05C5466230F9}"/>
              </a:ext>
            </a:extLst>
          </p:cNvPr>
          <p:cNvCxnSpPr>
            <a:cxnSpLocks/>
            <a:stCxn id="76" idx="2"/>
            <a:endCxn id="31" idx="0"/>
          </p:cNvCxnSpPr>
          <p:nvPr/>
        </p:nvCxnSpPr>
        <p:spPr>
          <a:xfrm>
            <a:off x="5093440" y="5073514"/>
            <a:ext cx="640125" cy="4401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DD2343CE-4CCD-7742-8706-0EC0B9FABABE}"/>
              </a:ext>
            </a:extLst>
          </p:cNvPr>
          <p:cNvCxnSpPr>
            <a:cxnSpLocks/>
            <a:stCxn id="68" idx="2"/>
            <a:endCxn id="32" idx="0"/>
          </p:cNvCxnSpPr>
          <p:nvPr/>
        </p:nvCxnSpPr>
        <p:spPr>
          <a:xfrm>
            <a:off x="5809055" y="5073514"/>
            <a:ext cx="284510" cy="44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00C75FF3-8247-864B-8201-3C8176499E1C}"/>
              </a:ext>
            </a:extLst>
          </p:cNvPr>
          <p:cNvCxnSpPr>
            <a:cxnSpLocks/>
          </p:cNvCxnSpPr>
          <p:nvPr/>
        </p:nvCxnSpPr>
        <p:spPr>
          <a:xfrm flipH="1">
            <a:off x="4226000" y="5873614"/>
            <a:ext cx="501263" cy="4115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4C012562-5EF0-D745-A5FC-64DDC5D9DA5B}"/>
              </a:ext>
            </a:extLst>
          </p:cNvPr>
          <p:cNvCxnSpPr>
            <a:cxnSpLocks/>
          </p:cNvCxnSpPr>
          <p:nvPr/>
        </p:nvCxnSpPr>
        <p:spPr>
          <a:xfrm flipH="1">
            <a:off x="4317637" y="5873614"/>
            <a:ext cx="501263" cy="41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AECF0FB9-3F8A-2945-B7A4-810045DE06FF}"/>
              </a:ext>
            </a:extLst>
          </p:cNvPr>
          <p:cNvCxnSpPr>
            <a:cxnSpLocks/>
            <a:stCxn id="31" idx="2"/>
            <a:endCxn id="43" idx="0"/>
          </p:cNvCxnSpPr>
          <p:nvPr/>
        </p:nvCxnSpPr>
        <p:spPr>
          <a:xfrm flipH="1">
            <a:off x="5607790" y="5873614"/>
            <a:ext cx="125775" cy="4115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FA29315D-B2DB-3D4A-8CF8-DB11E2E59DD0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 flipH="1">
            <a:off x="5607790" y="5873614"/>
            <a:ext cx="485775" cy="41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145E6B01-6C7F-B742-992B-2ED81CE50CD3}"/>
              </a:ext>
            </a:extLst>
          </p:cNvPr>
          <p:cNvCxnSpPr>
            <a:cxnSpLocks/>
            <a:stCxn id="31" idx="2"/>
            <a:endCxn id="44" idx="0"/>
          </p:cNvCxnSpPr>
          <p:nvPr/>
        </p:nvCxnSpPr>
        <p:spPr>
          <a:xfrm>
            <a:off x="5733565" y="5873614"/>
            <a:ext cx="540000" cy="4115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BDE222C8-EAA2-E542-87DC-891F1B7DA7F0}"/>
              </a:ext>
            </a:extLst>
          </p:cNvPr>
          <p:cNvCxnSpPr>
            <a:cxnSpLocks/>
            <a:stCxn id="32" idx="2"/>
            <a:endCxn id="44" idx="0"/>
          </p:cNvCxnSpPr>
          <p:nvPr/>
        </p:nvCxnSpPr>
        <p:spPr>
          <a:xfrm>
            <a:off x="6093565" y="5873614"/>
            <a:ext cx="180000" cy="41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9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5">
        <p:fade/>
      </p:transition>
    </mc:Choice>
    <mc:Fallback xmlns="">
      <p:transition spd="med" advTm="775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4717BC9-F37F-C249-A170-5E4A3B5BBED8}"/>
                  </a:ext>
                </a:extLst>
              </p:cNvPr>
              <p:cNvSpPr txBox="1"/>
              <p:nvPr/>
            </p:nvSpPr>
            <p:spPr>
              <a:xfrm>
                <a:off x="681530" y="1566041"/>
                <a:ext cx="8335470" cy="271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400" dirty="0"/>
                  <a:t>Accuracy (Jaccard index)</a:t>
                </a:r>
                <a:br>
                  <a:rPr kumimoji="1" lang="en-US" altLang="ja-JP" sz="2400" dirty="0"/>
                </a:b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The multiset of edges in real path</a:t>
                </a:r>
                <a:br>
                  <a:rPr kumimoji="1" lang="en-US" altLang="ja-JP" sz="2400" dirty="0"/>
                </a:b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ja-JP" sz="2400" dirty="0"/>
                  <a:t>:The multiset of edges in matching path</a:t>
                </a:r>
                <a:br>
                  <a:rPr kumimoji="1" lang="en-US" altLang="ja-JP" sz="2400" dirty="0"/>
                </a:br>
                <a:br>
                  <a:rPr kumimoji="1" lang="en-US" altLang="ja-JP" sz="2400" dirty="0"/>
                </a:br>
                <a:r>
                  <a:rPr kumimoji="1" lang="en-US" altLang="ja-JP" sz="2400" dirty="0"/>
                  <a:t>Accuracy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m:rPr>
                            <m:lit/>
                          </m:r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lit/>
                          </m:r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den>
                    </m:f>
                  </m:oMath>
                </a14:m>
                <a:br>
                  <a:rPr kumimoji="1" lang="en-US" altLang="ja-JP" sz="2400" dirty="0"/>
                </a:br>
                <a:endParaRPr kumimoji="1" lang="en-US" altLang="ja-JP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4717BC9-F37F-C249-A170-5E4A3B5BB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0" y="1566041"/>
                <a:ext cx="8335470" cy="2710870"/>
              </a:xfrm>
              <a:prstGeom prst="rect">
                <a:avLst/>
              </a:prstGeom>
              <a:blipFill>
                <a:blip r:embed="rId3"/>
                <a:stretch>
                  <a:fillRect l="-913" t="-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75BF9AB5-AE4B-AA4D-B8DE-D0F019BB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Evaluation Indices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C80501-05CE-7244-AEC1-F7213C94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32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E42316-87EE-3C47-A9CC-C605DF241AB8}"/>
              </a:ext>
            </a:extLst>
          </p:cNvPr>
          <p:cNvSpPr txBox="1"/>
          <p:nvPr/>
        </p:nvSpPr>
        <p:spPr>
          <a:xfrm>
            <a:off x="4571431" y="2806263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(Ex)</a:t>
            </a:r>
            <a:endParaRPr kumimoji="1" lang="ja-JP" altLang="en-US" sz="2400" dirty="0" err="1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2B3676A-0FA8-F44E-9CE5-1F6814B5EFEA}"/>
              </a:ext>
            </a:extLst>
          </p:cNvPr>
          <p:cNvCxnSpPr>
            <a:cxnSpLocks/>
          </p:cNvCxnSpPr>
          <p:nvPr/>
        </p:nvCxnSpPr>
        <p:spPr>
          <a:xfrm rot="3600000">
            <a:off x="5352728" y="3474593"/>
            <a:ext cx="720000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C56EA04-A25D-834B-A42B-3FD1BF474B98}"/>
              </a:ext>
            </a:extLst>
          </p:cNvPr>
          <p:cNvCxnSpPr>
            <a:cxnSpLocks/>
          </p:cNvCxnSpPr>
          <p:nvPr/>
        </p:nvCxnSpPr>
        <p:spPr>
          <a:xfrm>
            <a:off x="5172350" y="3786363"/>
            <a:ext cx="720000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EC61C5-4F49-E644-841D-16D8942222BF}"/>
              </a:ext>
            </a:extLst>
          </p:cNvPr>
          <p:cNvCxnSpPr>
            <a:cxnSpLocks/>
          </p:cNvCxnSpPr>
          <p:nvPr/>
        </p:nvCxnSpPr>
        <p:spPr>
          <a:xfrm rot="-3600000">
            <a:off x="4991970" y="3474593"/>
            <a:ext cx="720000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7CC469-4F3A-9D49-A1ED-899C391821EB}"/>
              </a:ext>
            </a:extLst>
          </p:cNvPr>
          <p:cNvSpPr/>
          <p:nvPr/>
        </p:nvSpPr>
        <p:spPr>
          <a:xfrm>
            <a:off x="681529" y="4109233"/>
            <a:ext cx="8335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kumimoji="1" lang="en-US" altLang="ja-JP" sz="2400" dirty="0">
                <a:solidFill>
                  <a:srgbClr val="514843"/>
                </a:solidFill>
              </a:rPr>
              <a:t>Speed</a:t>
            </a:r>
            <a:br>
              <a:rPr kumimoji="1" lang="en-US" altLang="ja-JP" sz="2400" dirty="0">
                <a:solidFill>
                  <a:srgbClr val="514843"/>
                </a:solidFill>
              </a:rPr>
            </a:br>
            <a:r>
              <a:rPr kumimoji="1" lang="en-US" altLang="ja-JP" sz="2400" dirty="0">
                <a:solidFill>
                  <a:srgbClr val="514843"/>
                </a:solidFill>
              </a:rPr>
              <a:t>The number of GPS data matched by an algorithm per second (we calculate the speed by using GPS data of many vehicles)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8570359-F19F-514F-9C10-1FEAA500493A}"/>
              </a:ext>
            </a:extLst>
          </p:cNvPr>
          <p:cNvCxnSpPr>
            <a:cxnSpLocks/>
          </p:cNvCxnSpPr>
          <p:nvPr/>
        </p:nvCxnSpPr>
        <p:spPr>
          <a:xfrm rot="3600000">
            <a:off x="5432068" y="3517809"/>
            <a:ext cx="819807" cy="0"/>
          </a:xfrm>
          <a:prstGeom prst="line">
            <a:avLst/>
          </a:prstGeom>
          <a:ln w="25400">
            <a:solidFill>
              <a:srgbClr val="EE7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83601C7-F537-B142-BAD3-048F3306BFCF}"/>
              </a:ext>
            </a:extLst>
          </p:cNvPr>
          <p:cNvCxnSpPr>
            <a:cxnSpLocks/>
          </p:cNvCxnSpPr>
          <p:nvPr/>
        </p:nvCxnSpPr>
        <p:spPr>
          <a:xfrm>
            <a:off x="5002924" y="3872796"/>
            <a:ext cx="1044000" cy="0"/>
          </a:xfrm>
          <a:prstGeom prst="line">
            <a:avLst/>
          </a:prstGeom>
          <a:ln w="25400">
            <a:solidFill>
              <a:srgbClr val="EE7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05F148C-8572-0749-A0C2-77CDDF1E7F06}"/>
              </a:ext>
            </a:extLst>
          </p:cNvPr>
          <p:cNvCxnSpPr>
            <a:cxnSpLocks/>
          </p:cNvCxnSpPr>
          <p:nvPr/>
        </p:nvCxnSpPr>
        <p:spPr>
          <a:xfrm rot="-3600000">
            <a:off x="4705786" y="3373965"/>
            <a:ext cx="1152000" cy="0"/>
          </a:xfrm>
          <a:prstGeom prst="line">
            <a:avLst/>
          </a:prstGeom>
          <a:ln w="25400">
            <a:solidFill>
              <a:srgbClr val="EE7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240EF13-90A0-DD4C-8381-2FE4A501F4B3}"/>
              </a:ext>
            </a:extLst>
          </p:cNvPr>
          <p:cNvCxnSpPr>
            <a:cxnSpLocks/>
          </p:cNvCxnSpPr>
          <p:nvPr/>
        </p:nvCxnSpPr>
        <p:spPr>
          <a:xfrm rot="3600000">
            <a:off x="5370133" y="3234936"/>
            <a:ext cx="819807" cy="0"/>
          </a:xfrm>
          <a:prstGeom prst="line">
            <a:avLst/>
          </a:prstGeom>
          <a:ln w="25400">
            <a:solidFill>
              <a:srgbClr val="EE7D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2D3FAC1-9A77-3C4B-9F56-A763C4BB150B}"/>
              </a:ext>
            </a:extLst>
          </p:cNvPr>
          <p:cNvCxnSpPr>
            <a:cxnSpLocks/>
          </p:cNvCxnSpPr>
          <p:nvPr/>
        </p:nvCxnSpPr>
        <p:spPr>
          <a:xfrm rot="3600000">
            <a:off x="6691298" y="3474592"/>
            <a:ext cx="720000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6F6D825-862E-C34A-B2C2-F85E1863A45B}"/>
              </a:ext>
            </a:extLst>
          </p:cNvPr>
          <p:cNvCxnSpPr>
            <a:cxnSpLocks/>
          </p:cNvCxnSpPr>
          <p:nvPr/>
        </p:nvCxnSpPr>
        <p:spPr>
          <a:xfrm>
            <a:off x="6510920" y="3786362"/>
            <a:ext cx="720000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350D63A-0649-FF4D-8EBA-3B9E7A92DDDE}"/>
              </a:ext>
            </a:extLst>
          </p:cNvPr>
          <p:cNvCxnSpPr>
            <a:cxnSpLocks/>
          </p:cNvCxnSpPr>
          <p:nvPr/>
        </p:nvCxnSpPr>
        <p:spPr>
          <a:xfrm rot="-3600000">
            <a:off x="6330540" y="3474592"/>
            <a:ext cx="720000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A8525CF-DC0A-0E49-A8A9-7BEC1BAF0962}"/>
              </a:ext>
            </a:extLst>
          </p:cNvPr>
          <p:cNvCxnSpPr>
            <a:cxnSpLocks/>
          </p:cNvCxnSpPr>
          <p:nvPr/>
        </p:nvCxnSpPr>
        <p:spPr>
          <a:xfrm rot="3600000">
            <a:off x="6770638" y="3517808"/>
            <a:ext cx="81980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8341AEC-1FB9-E342-A1D6-AC13617076C5}"/>
              </a:ext>
            </a:extLst>
          </p:cNvPr>
          <p:cNvCxnSpPr>
            <a:cxnSpLocks/>
          </p:cNvCxnSpPr>
          <p:nvPr/>
        </p:nvCxnSpPr>
        <p:spPr>
          <a:xfrm>
            <a:off x="6341494" y="3872795"/>
            <a:ext cx="10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047AB19-C5BC-1244-8EDA-1607C7327B49}"/>
              </a:ext>
            </a:extLst>
          </p:cNvPr>
          <p:cNvCxnSpPr>
            <a:cxnSpLocks/>
          </p:cNvCxnSpPr>
          <p:nvPr/>
        </p:nvCxnSpPr>
        <p:spPr>
          <a:xfrm rot="-3600000">
            <a:off x="6107356" y="3483083"/>
            <a:ext cx="900000" cy="0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EECAFBF-25BF-8C44-AC24-3D39217ACF7D}"/>
              </a:ext>
            </a:extLst>
          </p:cNvPr>
          <p:cNvSpPr txBox="1"/>
          <p:nvPr/>
        </p:nvSpPr>
        <p:spPr>
          <a:xfrm>
            <a:off x="5212957" y="386809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Real</a:t>
            </a:r>
            <a:endParaRPr kumimoji="1" lang="ja-JP" altLang="en-US" sz="2000" dirty="0" err="1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14494C-F7A9-B34C-A901-FAFE5959F518}"/>
              </a:ext>
            </a:extLst>
          </p:cNvPr>
          <p:cNvSpPr txBox="1"/>
          <p:nvPr/>
        </p:nvSpPr>
        <p:spPr>
          <a:xfrm>
            <a:off x="6246791" y="386185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Matching</a:t>
            </a:r>
            <a:endParaRPr kumimoji="1" lang="ja-JP" altLang="en-US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194A362-54E1-0B42-B357-A8D8084431CB}"/>
                  </a:ext>
                </a:extLst>
              </p:cNvPr>
              <p:cNvSpPr txBox="1"/>
              <p:nvPr/>
            </p:nvSpPr>
            <p:spPr>
              <a:xfrm>
                <a:off x="7432338" y="3118178"/>
                <a:ext cx="1540806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Accuracy=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194A362-54E1-0B42-B357-A8D80844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38" y="3118178"/>
                <a:ext cx="1540806" cy="701602"/>
              </a:xfrm>
              <a:prstGeom prst="rect">
                <a:avLst/>
              </a:prstGeom>
              <a:blipFill>
                <a:blip r:embed="rId4"/>
                <a:stretch>
                  <a:fillRect l="-3252"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5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5">
        <p:fade/>
      </p:transition>
    </mc:Choice>
    <mc:Fallback xmlns="">
      <p:transition spd="med" advTm="265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3506F-BC23-8F47-83A8-24A0F289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Experiment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8215BF7-7E2B-F84D-8A54-FC8FE67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33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F75B9912-4D36-B543-9308-A5AD4C0B8A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752517"/>
                  </p:ext>
                </p:extLst>
              </p:nvPr>
            </p:nvGraphicFramePr>
            <p:xfrm>
              <a:off x="52550" y="1701167"/>
              <a:ext cx="9017000" cy="3585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8619">
                      <a:extLst>
                        <a:ext uri="{9D8B030D-6E8A-4147-A177-3AD203B41FA5}">
                          <a16:colId xmlns:a16="http://schemas.microsoft.com/office/drawing/2014/main" val="187579595"/>
                        </a:ext>
                      </a:extLst>
                    </a:gridCol>
                    <a:gridCol w="4612194">
                      <a:extLst>
                        <a:ext uri="{9D8B030D-6E8A-4147-A177-3AD203B41FA5}">
                          <a16:colId xmlns:a16="http://schemas.microsoft.com/office/drawing/2014/main" val="3275971522"/>
                        </a:ext>
                      </a:extLst>
                    </a:gridCol>
                    <a:gridCol w="2136187">
                      <a:extLst>
                        <a:ext uri="{9D8B030D-6E8A-4147-A177-3AD203B41FA5}">
                          <a16:colId xmlns:a16="http://schemas.microsoft.com/office/drawing/2014/main" val="3609153574"/>
                        </a:ext>
                      </a:extLst>
                    </a:gridCol>
                  </a:tblGrid>
                  <a:tr h="433036">
                    <a:tc>
                      <a:txBody>
                        <a:bodyPr/>
                        <a:lstStyle/>
                        <a:p>
                          <a:endParaRPr kumimoji="1" lang="ja-JP" alt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/>
                            <a:t>Proposed (</a:t>
                          </a:r>
                          <a:r>
                            <a:rPr kumimoji="1" lang="en-US" altLang="ja-JP" sz="2000" b="0" dirty="0"/>
                            <a:t>Matched/Total</a:t>
                          </a:r>
                          <a:r>
                            <a:rPr kumimoji="1" lang="en-US" altLang="ja-JP" sz="20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</a:rPr>
                                <m:t>=105/119</m:t>
                              </m:r>
                            </m:oMath>
                          </a14:m>
                          <a:r>
                            <a:rPr kumimoji="1" lang="en-US" altLang="ja-JP" sz="2000" dirty="0"/>
                            <a:t>)</a:t>
                          </a:r>
                          <a:endParaRPr kumimoji="1" lang="ja-JP" alt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Related work</a:t>
                          </a:r>
                          <a:endParaRPr kumimoji="1" lang="ja-JP" alt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734803"/>
                      </a:ext>
                    </a:extLst>
                  </a:tr>
                  <a:tr h="4443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Guarantee Matching</a:t>
                          </a:r>
                          <a:endParaRPr kumimoji="1" lang="ja-JP" altLang="en-US"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1" algn="r"/>
                          <a:endParaRPr kumimoji="1" lang="ja-JP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1" algn="ctr"/>
                          <a:r>
                            <a:rPr kumimoji="1" lang="en-US" altLang="ja-JP" sz="2400" dirty="0"/>
                            <a:t>✔️</a:t>
                          </a:r>
                          <a:endParaRPr kumimoji="1" lang="ja-JP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3174104"/>
                      </a:ext>
                    </a:extLst>
                  </a:tr>
                  <a:tr h="768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Speed (GPS/second)</a:t>
                          </a:r>
                          <a:endParaRPr kumimoji="1" lang="ja-JP" altLang="en-US"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1" algn="r"/>
                          <a:r>
                            <a:rPr kumimoji="1" lang="en-US" altLang="ja-JP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dirty="0" smtClean="0">
                                  <a:latin typeface="Cambria Math" panose="02040503050406030204" pitchFamily="18" charset="0"/>
                                </a:rPr>
                                <m:t>𝟏𝟕𝟒</m:t>
                              </m:r>
                            </m:oMath>
                          </a14:m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1" algn="r"/>
                          <a:r>
                            <a:rPr kumimoji="1" lang="en-US" altLang="ja-JP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1" lang="en-US" altLang="ja-JP" sz="2400" b="1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ja-JP" sz="2400" b="1" i="1" dirty="0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endParaRPr kumimoji="1" lang="ja-JP" alt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0777350"/>
                      </a:ext>
                    </a:extLst>
                  </a:tr>
                  <a:tr h="1027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Average Accuracy</a:t>
                          </a:r>
                          <a:br>
                            <a:rPr kumimoji="1" lang="en-US" altLang="ja-JP" sz="1800" dirty="0"/>
                          </a:br>
                          <a:r>
                            <a:rPr kumimoji="1"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8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=105)</m:t>
                              </m:r>
                            </m:oMath>
                          </a14:m>
                          <a:endParaRPr kumimoji="1" lang="ja-JP" altLang="en-US"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dirty="0" smtClean="0">
                                  <a:latin typeface="Cambria Math" panose="02040503050406030204" pitchFamily="18" charset="0"/>
                                </a:rPr>
                                <m:t>0.9404</m:t>
                              </m:r>
                            </m:oMath>
                          </a14:m>
                          <a:endParaRPr kumimoji="1" lang="ja-JP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dirty="0" smtClean="0">
                                  <a:latin typeface="Cambria Math" panose="02040503050406030204" pitchFamily="18" charset="0"/>
                                </a:rPr>
                                <m:t>0.9442</m:t>
                              </m:r>
                            </m:oMath>
                          </a14:m>
                          <a:endParaRPr kumimoji="1" lang="ja-JP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1148737"/>
                      </a:ext>
                    </a:extLst>
                  </a:tr>
                  <a:tr h="898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Computation</a:t>
                          </a:r>
                          <a:br>
                            <a:rPr kumimoji="1" lang="en-US" altLang="ja-JP" sz="1800" dirty="0"/>
                          </a:br>
                          <a:r>
                            <a:rPr kumimoji="1" lang="en-US" altLang="ja-JP" sz="1800" dirty="0"/>
                            <a:t>Cost</a:t>
                          </a:r>
                          <a:endParaRPr kumimoji="1" lang="ja-JP" altLang="en-US"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180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kumimoji="1" lang="en-US" altLang="ja-JP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func>
                                          <m:funcPr>
                                            <m:ctrlPr>
                                              <a:rPr kumimoji="1" lang="en-US" altLang="ja-JP" sz="1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80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ja-JP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ja-JP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kumimoji="1" lang="en-US" altLang="ja-JP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kumimoji="1" lang="en-US" altLang="ja-JP" sz="18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kumimoji="1" lang="en-US" altLang="ja-JP" sz="18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𝑝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kumimoji="1" lang="en-US" altLang="ja-JP" sz="18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nary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lit/>
                                          </m:r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+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#</m:t>
                                            </m:r>
                                            <m: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kumimoji="1" lang="en-US" altLang="ja-JP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kumimoji="1" lang="en-US" altLang="ja-JP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kumimoji="1" lang="en-US" altLang="ja-JP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180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lit/>
                                      </m:rP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m:rPr>
                                        <m:lit/>
                                      </m:rP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#</m:t>
                                            </m:r>
                                            <m: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#</m:t>
                                            </m:r>
                                            <m:r>
                                              <a:rPr kumimoji="1" lang="en-US" altLang="ja-JP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444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F75B9912-4D36-B543-9308-A5AD4C0B8A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752517"/>
                  </p:ext>
                </p:extLst>
              </p:nvPr>
            </p:nvGraphicFramePr>
            <p:xfrm>
              <a:off x="52550" y="1701167"/>
              <a:ext cx="9017000" cy="3585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8619">
                      <a:extLst>
                        <a:ext uri="{9D8B030D-6E8A-4147-A177-3AD203B41FA5}">
                          <a16:colId xmlns:a16="http://schemas.microsoft.com/office/drawing/2014/main" val="187579595"/>
                        </a:ext>
                      </a:extLst>
                    </a:gridCol>
                    <a:gridCol w="4612194">
                      <a:extLst>
                        <a:ext uri="{9D8B030D-6E8A-4147-A177-3AD203B41FA5}">
                          <a16:colId xmlns:a16="http://schemas.microsoft.com/office/drawing/2014/main" val="3275971522"/>
                        </a:ext>
                      </a:extLst>
                    </a:gridCol>
                    <a:gridCol w="2136187">
                      <a:extLst>
                        <a:ext uri="{9D8B030D-6E8A-4147-A177-3AD203B41FA5}">
                          <a16:colId xmlns:a16="http://schemas.microsoft.com/office/drawing/2014/main" val="3609153574"/>
                        </a:ext>
                      </a:extLst>
                    </a:gridCol>
                  </a:tblGrid>
                  <a:tr h="433036">
                    <a:tc>
                      <a:txBody>
                        <a:bodyPr/>
                        <a:lstStyle/>
                        <a:p>
                          <a:endParaRPr kumimoji="1" lang="ja-JP" alt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9451" t="-5882" r="-46429" b="-10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/>
                            <a:t>Related work</a:t>
                          </a:r>
                          <a:endParaRPr kumimoji="1" lang="ja-JP" alt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7348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Guarantee Matching</a:t>
                          </a:r>
                          <a:endParaRPr kumimoji="1" lang="ja-JP" altLang="en-US"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1" algn="r"/>
                          <a:endParaRPr kumimoji="1" lang="ja-JP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1" algn="ctr"/>
                          <a:r>
                            <a:rPr kumimoji="1" lang="en-US" altLang="ja-JP" sz="2400" dirty="0"/>
                            <a:t>✔️</a:t>
                          </a:r>
                          <a:endParaRPr kumimoji="1" lang="ja-JP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3174104"/>
                      </a:ext>
                    </a:extLst>
                  </a:tr>
                  <a:tr h="768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Speed (GPS/second)</a:t>
                          </a:r>
                          <a:endParaRPr kumimoji="1" lang="ja-JP" altLang="en-US"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451" t="-121667" r="-46429" b="-4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3810" t="-121667" r="-595" b="-4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777350"/>
                      </a:ext>
                    </a:extLst>
                  </a:tr>
                  <a:tr h="102781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59" t="-162195" r="-297765" b="-2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451" t="-162195" r="-46429" b="-2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3810" t="-162195" r="-595" b="-2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148737"/>
                      </a:ext>
                    </a:extLst>
                  </a:tr>
                  <a:tr h="898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/>
                            <a:t>Computation</a:t>
                          </a:r>
                          <a:br>
                            <a:rPr kumimoji="1" lang="en-US" altLang="ja-JP" sz="1800" dirty="0"/>
                          </a:br>
                          <a:r>
                            <a:rPr kumimoji="1" lang="en-US" altLang="ja-JP" sz="1800" dirty="0"/>
                            <a:t>Cost</a:t>
                          </a:r>
                          <a:endParaRPr kumimoji="1" lang="ja-JP" altLang="en-US"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451" t="-302817" r="-46429" b="-142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3810" t="-302817" r="-595" b="-142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442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237EE82-CB0D-2B47-BF77-B3F0002DC10F}"/>
                  </a:ext>
                </a:extLst>
              </p:cNvPr>
              <p:cNvSpPr txBox="1"/>
              <p:nvPr/>
            </p:nvSpPr>
            <p:spPr>
              <a:xfrm>
                <a:off x="7130368" y="3493935"/>
                <a:ext cx="599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solidFill>
                            <a:srgbClr val="EE7D3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237EE82-CB0D-2B47-BF77-B3F0002D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368" y="3493935"/>
                <a:ext cx="5998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AFB6DCA-DDFF-C645-9198-F42A408F22B7}"/>
                  </a:ext>
                </a:extLst>
              </p:cNvPr>
              <p:cNvSpPr txBox="1"/>
              <p:nvPr/>
            </p:nvSpPr>
            <p:spPr>
              <a:xfrm>
                <a:off x="7147035" y="2726558"/>
                <a:ext cx="6030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rgbClr val="EE7D3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AFB6DCA-DDFF-C645-9198-F42A408F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5" y="2726558"/>
                <a:ext cx="6030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349AAF-53BE-C642-89B8-9888102BBD48}"/>
              </a:ext>
            </a:extLst>
          </p:cNvPr>
          <p:cNvSpPr txBox="1"/>
          <p:nvPr/>
        </p:nvSpPr>
        <p:spPr>
          <a:xfrm>
            <a:off x="157654" y="1262936"/>
            <a:ext cx="88518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200" dirty="0"/>
              <a:t>We propose </a:t>
            </a:r>
            <a:r>
              <a:rPr kumimoji="1" lang="en-US" altLang="ja-JP" sz="2200" b="1" dirty="0"/>
              <a:t>fast </a:t>
            </a:r>
            <a:r>
              <a:rPr kumimoji="1" lang="en-US" altLang="ja-JP" sz="2200" dirty="0"/>
              <a:t>map-matching algorithm </a:t>
            </a:r>
            <a:r>
              <a:rPr kumimoji="1" lang="en-US" altLang="ja-JP" sz="2200" b="1" dirty="0"/>
              <a:t>keeping in high accuracy</a:t>
            </a:r>
            <a:endParaRPr kumimoji="1" lang="ja-JP" altLang="en-US" sz="2200" b="1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48700DF-C785-DB49-9B0A-7D2C3CE45BB8}"/>
                  </a:ext>
                </a:extLst>
              </p:cNvPr>
              <p:cNvSpPr txBox="1"/>
              <p:nvPr/>
            </p:nvSpPr>
            <p:spPr>
              <a:xfrm>
                <a:off x="0" y="5402989"/>
                <a:ext cx="77296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b="1" dirty="0"/>
                  <a:t>Average value of each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kumimoji="1" lang="en-US" altLang="ja-JP" sz="2000" i="1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=39,597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lit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#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=4,831, </m:t>
                      </m:r>
                      <m:r>
                        <m:rPr>
                          <m:lit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#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=12,195, </m:t>
                      </m:r>
                      <m:r>
                        <m:rPr>
                          <m:lit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=56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dirty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kumimoji="1" lang="en-US" altLang="ja-JP" sz="2000" dirty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1" lang="en-US" altLang="ja-JP" sz="2000" i="1" dirty="0">
                          <a:latin typeface="Cambria Math" panose="02040503050406030204" pitchFamily="18" charset="0"/>
                        </a:rPr>
                        <m:t>=2,131</m:t>
                      </m:r>
                    </m:oMath>
                  </m:oMathPara>
                </a14:m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48700DF-C785-DB49-9B0A-7D2C3CE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02989"/>
                <a:ext cx="7729617" cy="707886"/>
              </a:xfrm>
              <a:prstGeom prst="rect">
                <a:avLst/>
              </a:prstGeom>
              <a:blipFill>
                <a:blip r:embed="rId6"/>
                <a:stretch>
                  <a:fillRect l="-657" t="-3509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368924-E617-D544-B098-B394D6D2A5ED}"/>
              </a:ext>
            </a:extLst>
          </p:cNvPr>
          <p:cNvSpPr txBox="1"/>
          <p:nvPr/>
        </p:nvSpPr>
        <p:spPr>
          <a:xfrm>
            <a:off x="0" y="6056673"/>
            <a:ext cx="8133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/>
              <a:t>Platform:</a:t>
            </a:r>
          </a:p>
          <a:p>
            <a:pPr algn="l"/>
            <a:r>
              <a:rPr kumimoji="1" lang="en-US" altLang="ja-JP" sz="2000" dirty="0"/>
              <a:t>CPU: Intel(R) Xeon(R) CPU E5-2699 v3 @ 2.3GHz x 2, RAM:512GB</a:t>
            </a:r>
            <a:endParaRPr kumimoji="1" lang="ja-JP" altLang="en-US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D3AAF6F-6D54-0F4C-A960-55C83E628165}"/>
                  </a:ext>
                </a:extLst>
              </p:cNvPr>
              <p:cNvSpPr txBox="1"/>
              <p:nvPr/>
            </p:nvSpPr>
            <p:spPr>
              <a:xfrm>
                <a:off x="2604102" y="2282699"/>
                <a:ext cx="3475151" cy="163121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The number of nodes 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in the mesh containing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 (Japan is divided into meshes which is a 10km square on a side) </a:t>
                </a:r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D3AAF6F-6D54-0F4C-A960-55C83E628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02" y="2282699"/>
                <a:ext cx="3475151" cy="1631216"/>
              </a:xfrm>
              <a:prstGeom prst="rect">
                <a:avLst/>
              </a:prstGeom>
              <a:blipFill>
                <a:blip r:embed="rId7"/>
                <a:stretch>
                  <a:fillRect l="-1449" t="-2326" b="-465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4D5363D-4516-4E4E-BD39-210561602AAD}"/>
              </a:ext>
            </a:extLst>
          </p:cNvPr>
          <p:cNvCxnSpPr>
            <a:cxnSpLocks/>
          </p:cNvCxnSpPr>
          <p:nvPr/>
        </p:nvCxnSpPr>
        <p:spPr>
          <a:xfrm flipH="1">
            <a:off x="3727938" y="3941355"/>
            <a:ext cx="562708" cy="7375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1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5">
        <p:fade/>
      </p:transition>
    </mc:Choice>
    <mc:Fallback xmlns="">
      <p:transition spd="med" advTm="1485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D69968-4F8B-A54B-943D-611B9150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Matching Results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55BAF7-20F7-3E48-86F8-050832F6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34</a:t>
            </a:fld>
            <a:endParaRPr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53E67D-6A70-2B42-8370-18CB3FFFF231}"/>
              </a:ext>
            </a:extLst>
          </p:cNvPr>
          <p:cNvSpPr txBox="1"/>
          <p:nvPr/>
        </p:nvSpPr>
        <p:spPr>
          <a:xfrm>
            <a:off x="2174624" y="1412456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Proposed</a:t>
            </a:r>
            <a:endParaRPr kumimoji="1" lang="ja-JP" altLang="en-US" sz="2800" dirty="0" err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159412-23C5-2E4A-A32D-0DE36C66208B}"/>
              </a:ext>
            </a:extLst>
          </p:cNvPr>
          <p:cNvSpPr txBox="1"/>
          <p:nvPr/>
        </p:nvSpPr>
        <p:spPr>
          <a:xfrm>
            <a:off x="6257058" y="141245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Related</a:t>
            </a:r>
            <a:endParaRPr kumimoji="1" lang="ja-JP" altLang="en-US" sz="2800" dirty="0" err="1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20E4FFC-D28F-974D-85DB-5CF7B37C8E0A}"/>
              </a:ext>
            </a:extLst>
          </p:cNvPr>
          <p:cNvCxnSpPr/>
          <p:nvPr/>
        </p:nvCxnSpPr>
        <p:spPr>
          <a:xfrm>
            <a:off x="5036114" y="1935676"/>
            <a:ext cx="0" cy="479763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35B4C7-DFB4-DC4B-8B6D-C133DA1165E1}"/>
              </a:ext>
            </a:extLst>
          </p:cNvPr>
          <p:cNvSpPr txBox="1"/>
          <p:nvPr/>
        </p:nvSpPr>
        <p:spPr>
          <a:xfrm>
            <a:off x="150312" y="2855934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Good</a:t>
            </a:r>
            <a:endParaRPr kumimoji="1" lang="ja-JP" altLang="en-US" sz="2400" dirty="0" err="1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558C82-FDCE-A84F-9061-F80618791E68}"/>
              </a:ext>
            </a:extLst>
          </p:cNvPr>
          <p:cNvSpPr txBox="1"/>
          <p:nvPr/>
        </p:nvSpPr>
        <p:spPr>
          <a:xfrm>
            <a:off x="254121" y="495275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Bad</a:t>
            </a:r>
            <a:endParaRPr kumimoji="1" lang="ja-JP" altLang="en-US" sz="2400" dirty="0" err="1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BED5239-2115-D146-9A95-60F622D7F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/>
          <a:stretch/>
        </p:blipFill>
        <p:spPr>
          <a:xfrm>
            <a:off x="1097718" y="4384290"/>
            <a:ext cx="3850443" cy="1573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0EE4B2-03C1-B545-8AB4-0C87484CE5A7}"/>
              </a:ext>
            </a:extLst>
          </p:cNvPr>
          <p:cNvSpPr txBox="1"/>
          <p:nvPr/>
        </p:nvSpPr>
        <p:spPr>
          <a:xfrm>
            <a:off x="1034065" y="5985159"/>
            <a:ext cx="377123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 error of the first GPS </a:t>
            </a:r>
          </a:p>
          <a:p>
            <a:r>
              <a:rPr kumimoji="1" lang="en-US" altLang="ja-JP" sz="2400" dirty="0"/>
              <a:t>is large</a:t>
            </a:r>
            <a:endParaRPr kumimoji="1" lang="ja-JP" altLang="en-US" sz="2400" dirty="0" err="1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244CC88-A735-F84F-9C4B-49C7FCB49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23268" r="739" b="11046"/>
          <a:stretch/>
        </p:blipFill>
        <p:spPr>
          <a:xfrm>
            <a:off x="1302708" y="2086761"/>
            <a:ext cx="3572292" cy="2054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7F0A959-AFB5-894A-AE96-1237458BF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1257" b="25825"/>
          <a:stretch/>
        </p:blipFill>
        <p:spPr>
          <a:xfrm>
            <a:off x="5197229" y="4542788"/>
            <a:ext cx="3886025" cy="1188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14327AD-4853-F143-A500-FC6712646F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9"/>
          <a:stretch/>
        </p:blipFill>
        <p:spPr>
          <a:xfrm>
            <a:off x="5111299" y="2196927"/>
            <a:ext cx="3905701" cy="1893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898E64-6C9F-E048-B42E-BA3ACE61F83E}"/>
              </a:ext>
            </a:extLst>
          </p:cNvPr>
          <p:cNvSpPr txBox="1"/>
          <p:nvPr/>
        </p:nvSpPr>
        <p:spPr>
          <a:xfrm>
            <a:off x="5260146" y="5985159"/>
            <a:ext cx="30540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First GPS is far from </a:t>
            </a:r>
            <a:br>
              <a:rPr kumimoji="1" lang="en-US" altLang="ja-JP" sz="2400" dirty="0"/>
            </a:br>
            <a:r>
              <a:rPr kumimoji="1" lang="en-US" altLang="ja-JP" sz="2400" dirty="0"/>
              <a:t>any nodes</a:t>
            </a:r>
            <a:endParaRPr kumimoji="1" lang="ja-JP" altLang="en-US" sz="2400" dirty="0" err="1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62FED37-9D2B-1845-ACD3-66E4DB5F4D9B}"/>
              </a:ext>
            </a:extLst>
          </p:cNvPr>
          <p:cNvCxnSpPr>
            <a:cxnSpLocks/>
          </p:cNvCxnSpPr>
          <p:nvPr/>
        </p:nvCxnSpPr>
        <p:spPr>
          <a:xfrm rot="5400000">
            <a:off x="4943254" y="149415"/>
            <a:ext cx="0" cy="828000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>
            <a:extLst>
              <a:ext uri="{FF2B5EF4-FFF2-40B4-BE49-F238E27FC236}">
                <a16:creationId xmlns:a16="http://schemas.microsoft.com/office/drawing/2014/main" id="{714F81AC-5AFE-B645-A5E9-EC96AB40A88E}"/>
              </a:ext>
            </a:extLst>
          </p:cNvPr>
          <p:cNvSpPr/>
          <p:nvPr/>
        </p:nvSpPr>
        <p:spPr>
          <a:xfrm>
            <a:off x="2053126" y="5051929"/>
            <a:ext cx="468368" cy="4680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5B7F161E-AC2A-0748-AFF4-0C237A695E39}"/>
              </a:ext>
            </a:extLst>
          </p:cNvPr>
          <p:cNvSpPr/>
          <p:nvPr/>
        </p:nvSpPr>
        <p:spPr>
          <a:xfrm>
            <a:off x="5275801" y="4772416"/>
            <a:ext cx="981257" cy="709935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02BE08-9D12-E149-85C1-B10E25DECEEA}"/>
              </a:ext>
            </a:extLst>
          </p:cNvPr>
          <p:cNvSpPr txBox="1"/>
          <p:nvPr/>
        </p:nvSpPr>
        <p:spPr>
          <a:xfrm>
            <a:off x="2389426" y="475834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u="sng" dirty="0">
                <a:uFill>
                  <a:solidFill>
                    <a:srgbClr val="FF0000"/>
                  </a:solidFill>
                </a:uFill>
              </a:rPr>
              <a:t>First GPS</a:t>
            </a:r>
            <a:endParaRPr kumimoji="1" lang="ja-JP" altLang="en-US" sz="2000" u="sng" dirty="0" err="1"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096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50C783C-88C4-4C4D-A0B5-E2035BF9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Summary</a:t>
            </a:r>
            <a:endParaRPr kumimoji="1" lang="ja-JP" altLang="en-US" sz="400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2CE8635-CEA3-024E-B295-B611B8E4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2971800"/>
          </a:xfrm>
        </p:spPr>
        <p:txBody>
          <a:bodyPr/>
          <a:lstStyle/>
          <a:p>
            <a:r>
              <a:rPr kumimoji="1" lang="en-US" altLang="ja-JP" dirty="0"/>
              <a:t>We propose the global </a:t>
            </a:r>
            <a:r>
              <a:rPr kumimoji="1" lang="en-US" altLang="ja-JP" b="1" dirty="0"/>
              <a:t>map-matching based on the time-expanded graph</a:t>
            </a:r>
          </a:p>
          <a:p>
            <a:r>
              <a:rPr lang="en-US" altLang="ja-JP" dirty="0"/>
              <a:t>Our algorithm is more than </a:t>
            </a:r>
            <a:r>
              <a:rPr lang="en-US" altLang="ja-JP" b="1" dirty="0"/>
              <a:t>100x faster</a:t>
            </a:r>
            <a:r>
              <a:rPr lang="en-US" altLang="ja-JP" dirty="0"/>
              <a:t> than the algorithm based on Fréchet distance while keeping </a:t>
            </a:r>
            <a:r>
              <a:rPr lang="en-US" altLang="ja-JP" b="1" dirty="0"/>
              <a:t>much the same accuracy</a:t>
            </a:r>
            <a:endParaRPr lang="en-US" altLang="ja-JP" dirty="0"/>
          </a:p>
          <a:p>
            <a:r>
              <a:rPr lang="en-US" altLang="ja-JP" dirty="0"/>
              <a:t>We should determine the appropriate size of neighborhood in our model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1E2A688-7AE6-E542-906D-4B6C8D1D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pPr/>
              <a:t>35</a:t>
            </a:fld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EE72C54-D8D8-0D4C-BF96-70B6DAEEE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59" y="4317387"/>
            <a:ext cx="3693957" cy="23044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97E5F1-4B6F-994D-AEAE-09C3030759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23268" r="739" b="11046"/>
          <a:stretch/>
        </p:blipFill>
        <p:spPr>
          <a:xfrm>
            <a:off x="1049076" y="4567571"/>
            <a:ext cx="3572292" cy="20543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20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53">
        <p:fade/>
      </p:transition>
    </mc:Choice>
    <mc:Fallback xmlns="">
      <p:transition spd="med" advTm="22153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65E3B-6ECD-0842-B116-6E365716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B474FBE-0488-AE4B-932A-EF18CD4E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36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447FD5-EF67-7649-B734-1D91193157D9}"/>
              </a:ext>
            </a:extLst>
          </p:cNvPr>
          <p:cNvSpPr txBox="1"/>
          <p:nvPr/>
        </p:nvSpPr>
        <p:spPr>
          <a:xfrm>
            <a:off x="420414" y="1585693"/>
            <a:ext cx="8596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000" dirty="0"/>
              <a:t>[1] HELMUT ALT and MICHAEL GODAU.COMPUTING THE FRE ́CHET DISTANCE BETWEEN TWO POLYGONAL CURVES. International Journal of Computational Geometry &amp; Applications</a:t>
            </a:r>
            <a:br>
              <a:rPr lang="en" altLang="ja-JP" sz="2000" dirty="0"/>
            </a:br>
            <a:r>
              <a:rPr lang="en" altLang="ja-JP" sz="2000" dirty="0"/>
              <a:t>[2] Matching planar maps. Helmut Alt, Alon Efrat, Gu ̈</a:t>
            </a:r>
            <a:r>
              <a:rPr lang="en" altLang="ja-JP" sz="2000" dirty="0" err="1"/>
              <a:t>nter</a:t>
            </a:r>
            <a:r>
              <a:rPr lang="en" altLang="ja-JP" sz="2000" dirty="0"/>
              <a:t> Rote, and Carola </a:t>
            </a:r>
            <a:r>
              <a:rPr lang="en" altLang="ja-JP" sz="2000" dirty="0" err="1"/>
              <a:t>Wenk</a:t>
            </a:r>
            <a:r>
              <a:rPr lang="en" altLang="ja-JP" sz="2000" dirty="0"/>
              <a:t>. Journal of Algorithms (2003)</a:t>
            </a:r>
            <a:endParaRPr lang="en" altLang="ja-JP" sz="2800" dirty="0"/>
          </a:p>
          <a:p>
            <a:r>
              <a:rPr lang="en" altLang="ja-JP" sz="2000" dirty="0"/>
              <a:t>[3] Fractional Cascading: I. A Data Structuring Technique. Bernard Chazelle and Leonidas J and </a:t>
            </a:r>
            <a:r>
              <a:rPr lang="en" altLang="ja-JP" sz="2000" dirty="0" err="1"/>
              <a:t>Guibas</a:t>
            </a:r>
            <a:r>
              <a:rPr lang="en" altLang="ja-JP" sz="2000" dirty="0"/>
              <a:t>. </a:t>
            </a:r>
            <a:r>
              <a:rPr lang="en" altLang="ja-JP" sz="2000" dirty="0" err="1"/>
              <a:t>Algorithmica</a:t>
            </a:r>
            <a:r>
              <a:rPr lang="en" altLang="ja-JP" sz="2000" dirty="0"/>
              <a:t> (1986)</a:t>
            </a:r>
            <a:endParaRPr lang="en" altLang="ja-JP" sz="2800" dirty="0"/>
          </a:p>
          <a:p>
            <a:r>
              <a:rPr lang="en" altLang="ja-JP" sz="2000" dirty="0"/>
              <a:t>[4]  On Map-Matching Vehicle Tracking Data. Sotiris </a:t>
            </a:r>
            <a:r>
              <a:rPr lang="en" altLang="ja-JP" sz="2000" dirty="0" err="1"/>
              <a:t>Brakatsoulas</a:t>
            </a:r>
            <a:r>
              <a:rPr lang="en" altLang="ja-JP" sz="2000" dirty="0"/>
              <a:t>, Dieter </a:t>
            </a:r>
            <a:r>
              <a:rPr lang="en" altLang="ja-JP" sz="2000" dirty="0" err="1"/>
              <a:t>Pfoser</a:t>
            </a:r>
            <a:r>
              <a:rPr lang="en" altLang="ja-JP" sz="2000" dirty="0"/>
              <a:t>, Randall Salas, Carola </a:t>
            </a:r>
            <a:r>
              <a:rPr lang="en" altLang="ja-JP" sz="2000" dirty="0" err="1"/>
              <a:t>Wenk</a:t>
            </a:r>
            <a:r>
              <a:rPr lang="en" altLang="ja-JP" sz="2000" dirty="0"/>
              <a:t>. </a:t>
            </a:r>
            <a:r>
              <a:rPr lang="en" altLang="ja-JP" sz="2000" dirty="0" err="1"/>
              <a:t>th</a:t>
            </a:r>
            <a:r>
              <a:rPr lang="en" altLang="ja-JP" sz="2000" dirty="0"/>
              <a:t> 31st international conference on Very large data bases (2005) 853- 864.</a:t>
            </a:r>
            <a:endParaRPr lang="en" altLang="ja-JP" sz="2800" dirty="0"/>
          </a:p>
          <a:p>
            <a:r>
              <a:rPr lang="en" altLang="ja-JP" sz="2000" dirty="0"/>
              <a:t>[5]  Current map-matching algorithms for transport applications: State-of-the art and future research directions. Mohammed A. </a:t>
            </a:r>
            <a:r>
              <a:rPr lang="en" altLang="ja-JP" sz="2000" dirty="0" err="1"/>
              <a:t>Quddus</a:t>
            </a:r>
            <a:r>
              <a:rPr lang="en" altLang="ja-JP" sz="2000" dirty="0"/>
              <a:t>, Washington Y. Ochieng, Robert B. Noland. Transportation Research Part C: Emerging Technologies Vol 15. 312-328(2007). DOI: 10.1016/j.trc.2007.05.002 </a:t>
            </a:r>
            <a:endParaRPr lang="en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6092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7">
        <p:fade/>
      </p:transition>
    </mc:Choice>
    <mc:Fallback xmlns="">
      <p:transition spd="med" advTm="185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385B3B-02FE-B44B-A918-8D784889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Dataset / Formulation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E2391-5131-B64E-A69F-0FC59D92574F}"/>
              </a:ext>
            </a:extLst>
          </p:cNvPr>
          <p:cNvSpPr txBox="1"/>
          <p:nvPr/>
        </p:nvSpPr>
        <p:spPr>
          <a:xfrm>
            <a:off x="526156" y="1518868"/>
            <a:ext cx="43765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Dataset</a:t>
            </a:r>
          </a:p>
          <a:p>
            <a:r>
              <a:rPr kumimoji="1" lang="en-US" altLang="ja-JP" sz="2400" dirty="0"/>
              <a:t>GPS data is obtained for every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200m</a:t>
            </a:r>
          </a:p>
          <a:p>
            <a:r>
              <a:rPr kumimoji="1" lang="en-US" altLang="ja-JP" sz="2400" dirty="0"/>
              <a:t>     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45° change in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070A37-5548-3A44-A89E-169DBBCCB2ED}"/>
                  </a:ext>
                </a:extLst>
              </p:cNvPr>
              <p:cNvSpPr txBox="1"/>
              <p:nvPr/>
            </p:nvSpPr>
            <p:spPr>
              <a:xfrm>
                <a:off x="513989" y="3669751"/>
                <a:ext cx="5945602" cy="267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Formulation</a:t>
                </a:r>
              </a:p>
              <a:p>
                <a:r>
                  <a:rPr kumimoji="1" lang="en-US" altLang="ja-JP" sz="2400" dirty="0"/>
                  <a:t>Given: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Time-series GPS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Directed road network graph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ja-JP" sz="2400" dirty="0"/>
              </a:p>
              <a:p>
                <a:endParaRPr kumimoji="1" lang="en-US" altLang="ja-JP" sz="2400" dirty="0"/>
              </a:p>
              <a:p>
                <a:r>
                  <a:rPr kumimoji="1" lang="en-US" altLang="ja-JP" sz="2400" dirty="0"/>
                  <a:t> Output: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Matching path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,..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070A37-5548-3A44-A89E-169DBBCCB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9" y="3669751"/>
                <a:ext cx="5945602" cy="2678938"/>
              </a:xfrm>
              <a:prstGeom prst="rect">
                <a:avLst/>
              </a:prstGeom>
              <a:blipFill>
                <a:blip r:embed="rId3"/>
                <a:stretch>
                  <a:fillRect l="-1277" t="-1415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AD67C9-9E87-3944-893B-17B3F4E02F58}"/>
              </a:ext>
            </a:extLst>
          </p:cNvPr>
          <p:cNvSpPr txBox="1"/>
          <p:nvPr/>
        </p:nvSpPr>
        <p:spPr>
          <a:xfrm>
            <a:off x="6152510" y="3144862"/>
            <a:ext cx="9685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Within </a:t>
            </a:r>
            <a:br>
              <a:rPr kumimoji="1" lang="en-US" altLang="ja-JP" sz="2000" dirty="0"/>
            </a:br>
            <a:r>
              <a:rPr kumimoji="1" lang="en-US" altLang="ja-JP" sz="2000" dirty="0"/>
              <a:t>200m</a:t>
            </a:r>
            <a:endParaRPr kumimoji="1" lang="ja-JP" altLang="en-US" sz="2000" dirty="0" err="1"/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DFF15E3B-C039-2B46-A955-0AC492B58C39}"/>
              </a:ext>
            </a:extLst>
          </p:cNvPr>
          <p:cNvSpPr/>
          <p:nvPr/>
        </p:nvSpPr>
        <p:spPr>
          <a:xfrm rot="19294468" flipH="1">
            <a:off x="6870783" y="2207699"/>
            <a:ext cx="128223" cy="1791808"/>
          </a:xfrm>
          <a:prstGeom prst="righ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690BAB-D195-5944-BE59-F83811AF8377}"/>
              </a:ext>
            </a:extLst>
          </p:cNvPr>
          <p:cNvSpPr txBox="1"/>
          <p:nvPr/>
        </p:nvSpPr>
        <p:spPr>
          <a:xfrm>
            <a:off x="7069873" y="61777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ja-JP" altLang="en-US" sz="2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3770B3F-1A19-E24A-9C66-A3EFFB8C8A4F}"/>
                  </a:ext>
                </a:extLst>
              </p:cNvPr>
              <p:cNvSpPr txBox="1"/>
              <p:nvPr/>
            </p:nvSpPr>
            <p:spPr>
              <a:xfrm>
                <a:off x="6453912" y="2059000"/>
                <a:ext cx="566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3770B3F-1A19-E24A-9C66-A3EFFB8C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12" y="2059000"/>
                <a:ext cx="566886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8EE88CE-B58B-7B4C-8567-71430B10CF7F}"/>
                  </a:ext>
                </a:extLst>
              </p:cNvPr>
              <p:cNvSpPr txBox="1"/>
              <p:nvPr/>
            </p:nvSpPr>
            <p:spPr>
              <a:xfrm>
                <a:off x="7561577" y="3550611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8EE88CE-B58B-7B4C-8567-71430B10C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577" y="3550611"/>
                <a:ext cx="574003" cy="461665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カーブ矢印 16">
            <a:extLst>
              <a:ext uri="{FF2B5EF4-FFF2-40B4-BE49-F238E27FC236}">
                <a16:creationId xmlns:a16="http://schemas.microsoft.com/office/drawing/2014/main" id="{AFA68360-1A79-314B-9CF7-D84AC2DB161B}"/>
              </a:ext>
            </a:extLst>
          </p:cNvPr>
          <p:cNvSpPr/>
          <p:nvPr/>
        </p:nvSpPr>
        <p:spPr>
          <a:xfrm rot="2605816">
            <a:off x="7677001" y="4455828"/>
            <a:ext cx="689854" cy="959944"/>
          </a:xfrm>
          <a:prstGeom prst="curvedLeftArrow">
            <a:avLst>
              <a:gd name="adj1" fmla="val 7829"/>
              <a:gd name="adj2" fmla="val 50000"/>
              <a:gd name="adj3" fmla="val 27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B6BFD17-4822-4343-99C4-960CD49E3E35}"/>
                  </a:ext>
                </a:extLst>
              </p:cNvPr>
              <p:cNvSpPr txBox="1"/>
              <p:nvPr/>
            </p:nvSpPr>
            <p:spPr>
              <a:xfrm>
                <a:off x="6067122" y="4012276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B6BFD17-4822-4343-99C4-960CD49E3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122" y="4012276"/>
                <a:ext cx="574003" cy="46166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8368EEB-C902-FB4E-B60D-AC37555C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4</a:t>
            </a:fld>
            <a:endParaRPr lang="en-US" altLang="ja-JP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EE67F93-8621-E049-A454-F6CEFC0329C6}"/>
              </a:ext>
            </a:extLst>
          </p:cNvPr>
          <p:cNvCxnSpPr>
            <a:cxnSpLocks/>
          </p:cNvCxnSpPr>
          <p:nvPr/>
        </p:nvCxnSpPr>
        <p:spPr>
          <a:xfrm>
            <a:off x="6071632" y="1965739"/>
            <a:ext cx="922133" cy="805077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966142A-44B0-644A-8ADA-681CB97A47CC}"/>
              </a:ext>
            </a:extLst>
          </p:cNvPr>
          <p:cNvCxnSpPr>
            <a:cxnSpLocks/>
          </p:cNvCxnSpPr>
          <p:nvPr/>
        </p:nvCxnSpPr>
        <p:spPr>
          <a:xfrm>
            <a:off x="6993765" y="2770816"/>
            <a:ext cx="532689" cy="732407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C71603C-346A-C949-8AD1-1A45046086C8}"/>
              </a:ext>
            </a:extLst>
          </p:cNvPr>
          <p:cNvCxnSpPr>
            <a:cxnSpLocks/>
          </p:cNvCxnSpPr>
          <p:nvPr/>
        </p:nvCxnSpPr>
        <p:spPr>
          <a:xfrm>
            <a:off x="7526454" y="3503223"/>
            <a:ext cx="344795" cy="74357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9D4F074-D7A5-3F4D-8998-D44F1589E086}"/>
              </a:ext>
            </a:extLst>
          </p:cNvPr>
          <p:cNvCxnSpPr>
            <a:cxnSpLocks/>
          </p:cNvCxnSpPr>
          <p:nvPr/>
        </p:nvCxnSpPr>
        <p:spPr>
          <a:xfrm>
            <a:off x="7871249" y="4246794"/>
            <a:ext cx="0" cy="436607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413CD94-5933-5B44-BB23-5B7D5463328B}"/>
              </a:ext>
            </a:extLst>
          </p:cNvPr>
          <p:cNvCxnSpPr>
            <a:cxnSpLocks/>
          </p:cNvCxnSpPr>
          <p:nvPr/>
        </p:nvCxnSpPr>
        <p:spPr>
          <a:xfrm flipH="1">
            <a:off x="7451841" y="4683401"/>
            <a:ext cx="419408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A416601-AA60-8E4B-878E-9BFB750FF852}"/>
              </a:ext>
            </a:extLst>
          </p:cNvPr>
          <p:cNvCxnSpPr>
            <a:cxnSpLocks/>
          </p:cNvCxnSpPr>
          <p:nvPr/>
        </p:nvCxnSpPr>
        <p:spPr>
          <a:xfrm>
            <a:off x="6546343" y="4250833"/>
            <a:ext cx="905497" cy="44345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F717DE9-C1C7-C64F-97E0-1430C803337F}"/>
              </a:ext>
            </a:extLst>
          </p:cNvPr>
          <p:cNvCxnSpPr>
            <a:cxnSpLocks/>
          </p:cNvCxnSpPr>
          <p:nvPr/>
        </p:nvCxnSpPr>
        <p:spPr>
          <a:xfrm flipH="1" flipV="1">
            <a:off x="5714399" y="3565249"/>
            <a:ext cx="831943" cy="681545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E797AD2-84C5-C54F-A7FC-269E94C0A3FA}"/>
              </a:ext>
            </a:extLst>
          </p:cNvPr>
          <p:cNvCxnSpPr>
            <a:cxnSpLocks/>
          </p:cNvCxnSpPr>
          <p:nvPr/>
        </p:nvCxnSpPr>
        <p:spPr>
          <a:xfrm flipH="1" flipV="1">
            <a:off x="4800220" y="2799144"/>
            <a:ext cx="926617" cy="762067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三角形 44">
            <a:extLst>
              <a:ext uri="{FF2B5EF4-FFF2-40B4-BE49-F238E27FC236}">
                <a16:creationId xmlns:a16="http://schemas.microsoft.com/office/drawing/2014/main" id="{5ED021D2-92FE-EF47-AB25-64D8EDCE08EB}"/>
              </a:ext>
            </a:extLst>
          </p:cNvPr>
          <p:cNvSpPr/>
          <p:nvPr/>
        </p:nvSpPr>
        <p:spPr>
          <a:xfrm rot="10800000">
            <a:off x="6422969" y="2082614"/>
            <a:ext cx="180000" cy="180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6" name="三角形 45">
            <a:extLst>
              <a:ext uri="{FF2B5EF4-FFF2-40B4-BE49-F238E27FC236}">
                <a16:creationId xmlns:a16="http://schemas.microsoft.com/office/drawing/2014/main" id="{DA35E82B-7A06-2543-B846-E05E952648A4}"/>
              </a:ext>
            </a:extLst>
          </p:cNvPr>
          <p:cNvSpPr/>
          <p:nvPr/>
        </p:nvSpPr>
        <p:spPr>
          <a:xfrm rot="10800000">
            <a:off x="7595989" y="3498992"/>
            <a:ext cx="180000" cy="180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7" name="三角形 46">
            <a:extLst>
              <a:ext uri="{FF2B5EF4-FFF2-40B4-BE49-F238E27FC236}">
                <a16:creationId xmlns:a16="http://schemas.microsoft.com/office/drawing/2014/main" id="{67C107E7-856D-1A43-8118-B52127EB6557}"/>
              </a:ext>
            </a:extLst>
          </p:cNvPr>
          <p:cNvSpPr/>
          <p:nvPr/>
        </p:nvSpPr>
        <p:spPr>
          <a:xfrm rot="10800000">
            <a:off x="7848580" y="4401912"/>
            <a:ext cx="180000" cy="180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8" name="三角形 47">
            <a:extLst>
              <a:ext uri="{FF2B5EF4-FFF2-40B4-BE49-F238E27FC236}">
                <a16:creationId xmlns:a16="http://schemas.microsoft.com/office/drawing/2014/main" id="{827B5309-8C9E-BE4D-85AC-D34AB7A2853D}"/>
              </a:ext>
            </a:extLst>
          </p:cNvPr>
          <p:cNvSpPr/>
          <p:nvPr/>
        </p:nvSpPr>
        <p:spPr>
          <a:xfrm rot="10800000">
            <a:off x="7560063" y="4593401"/>
            <a:ext cx="180000" cy="180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9" name="三角形 48">
            <a:extLst>
              <a:ext uri="{FF2B5EF4-FFF2-40B4-BE49-F238E27FC236}">
                <a16:creationId xmlns:a16="http://schemas.microsoft.com/office/drawing/2014/main" id="{FAF85AE3-13C2-6F44-B97A-BAD219F5F69D}"/>
              </a:ext>
            </a:extLst>
          </p:cNvPr>
          <p:cNvSpPr/>
          <p:nvPr/>
        </p:nvSpPr>
        <p:spPr>
          <a:xfrm rot="10800000">
            <a:off x="6104987" y="3972062"/>
            <a:ext cx="180000" cy="180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0" name="三角形 49">
            <a:extLst>
              <a:ext uri="{FF2B5EF4-FFF2-40B4-BE49-F238E27FC236}">
                <a16:creationId xmlns:a16="http://schemas.microsoft.com/office/drawing/2014/main" id="{BB10F2DC-E82F-884D-B6E0-DCA788348609}"/>
              </a:ext>
            </a:extLst>
          </p:cNvPr>
          <p:cNvSpPr/>
          <p:nvPr/>
        </p:nvSpPr>
        <p:spPr>
          <a:xfrm rot="10800000">
            <a:off x="4846477" y="2833621"/>
            <a:ext cx="180000" cy="180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46AD1D-8411-BE45-BB23-739246A28AF2}"/>
              </a:ext>
            </a:extLst>
          </p:cNvPr>
          <p:cNvSpPr txBox="1"/>
          <p:nvPr/>
        </p:nvSpPr>
        <p:spPr>
          <a:xfrm>
            <a:off x="8067862" y="4721989"/>
            <a:ext cx="81945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≥45°</a:t>
            </a:r>
            <a:endParaRPr kumimoji="1" lang="ja-JP" altLang="en-US" sz="2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DEAD7AF-BD29-B74F-B794-F058ED14C7E9}"/>
                  </a:ext>
                </a:extLst>
              </p:cNvPr>
              <p:cNvSpPr txBox="1"/>
              <p:nvPr/>
            </p:nvSpPr>
            <p:spPr>
              <a:xfrm>
                <a:off x="4852589" y="2886169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DEAD7AF-BD29-B74F-B794-F058ED14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89" y="2886169"/>
                <a:ext cx="574003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1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359">
        <p:fade/>
      </p:transition>
    </mc:Choice>
    <mc:Fallback xmlns="">
      <p:transition spd="med" advTm="9735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0D8426-F9E6-6945-A0E7-6704B8DB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Related Work</a:t>
            </a:r>
            <a:r>
              <a:rPr lang="en-US" altLang="ja-JP" baseline="30000" dirty="0"/>
              <a:t>[1]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6D31C4-0C8D-CC4F-BA79-FC78E1F6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5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3A7D81A-3C79-FD46-93A3-5694B29F36D7}"/>
                  </a:ext>
                </a:extLst>
              </p:cNvPr>
              <p:cNvSpPr txBox="1"/>
              <p:nvPr/>
            </p:nvSpPr>
            <p:spPr>
              <a:xfrm>
                <a:off x="262758" y="1304954"/>
                <a:ext cx="9243108" cy="3132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b="1" dirty="0"/>
                  <a:t>Definition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en-US" altLang="ja-JP" sz="2400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continuous curve</a:t>
                </a:r>
                <a:br>
                  <a:rPr kumimoji="1" lang="en-US" altLang="ja-JP" sz="2400" dirty="0"/>
                </a:br>
                <a:r>
                  <a:rPr kumimoji="1" lang="en-US" altLang="ja-JP" sz="2400" dirty="0"/>
                  <a:t>Weak Fréchet Distance between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en-US" altLang="ja-JP" sz="2400" dirty="0"/>
                  <a:t> is defined as follows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sub>
                          <m:eqArr>
                            <m:eqArr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</m:eqAr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kumimoji="1" lang="en-US" altLang="ja-JP" sz="2400" b="0" dirty="0"/>
                </a:br>
                <a:r>
                  <a:rPr kumimoji="1" lang="en-US" altLang="ja-JP" sz="2400" b="0" dirty="0"/>
                  <a:t>    where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ja-JP" sz="2400" b="0" dirty="0"/>
                  <a:t> is continuous function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b="0" dirty="0">
                    <a:solidFill>
                      <a:srgbClr val="0070C0"/>
                    </a:solidFill>
                  </a:rPr>
                  <a:t>: Polygonal line composed of a GPS trajectory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altLang="ja-JP" sz="2400" b="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2400" dirty="0">
                    <a:solidFill>
                      <a:srgbClr val="00B050"/>
                    </a:solidFill>
                  </a:rPr>
                  <a:t>: Polygonal line composed of a matching path</a:t>
                </a:r>
                <a:endParaRPr kumimoji="1" lang="en-US" altLang="ja-JP" sz="2400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3A7D81A-3C79-FD46-93A3-5694B29F3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8" y="1304954"/>
                <a:ext cx="9243108" cy="3132781"/>
              </a:xfrm>
              <a:prstGeom prst="rect">
                <a:avLst/>
              </a:prstGeom>
              <a:blipFill>
                <a:blip r:embed="rId3"/>
                <a:stretch>
                  <a:fillRect l="-1099" t="-1619" b="-3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0B74E0E-67FA-F44B-A64D-692889BAB714}"/>
                  </a:ext>
                </a:extLst>
              </p:cNvPr>
              <p:cNvSpPr txBox="1"/>
              <p:nvPr/>
            </p:nvSpPr>
            <p:spPr>
              <a:xfrm>
                <a:off x="262758" y="4584182"/>
                <a:ext cx="2680139" cy="101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b="1" dirty="0"/>
                  <a:t>Output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0B74E0E-67FA-F44B-A64D-692889B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8" y="4584182"/>
                <a:ext cx="2680139" cy="1010020"/>
              </a:xfrm>
              <a:prstGeom prst="rect">
                <a:avLst/>
              </a:prstGeom>
              <a:blipFill>
                <a:blip r:embed="rId4"/>
                <a:stretch>
                  <a:fillRect l="-3774" t="-3750" b="-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96AFEED-D385-7E49-8896-68C802486789}"/>
              </a:ext>
            </a:extLst>
          </p:cNvPr>
          <p:cNvSpPr txBox="1"/>
          <p:nvPr/>
        </p:nvSpPr>
        <p:spPr>
          <a:xfrm>
            <a:off x="262758" y="6299837"/>
            <a:ext cx="884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600" dirty="0"/>
              <a:t>[1] HELMUT ALT and MICHAEL GODAU. COMPUTING THE FRÉCHET DISTANCE BETWEEN TWO POLYGONAL CURVES. International Journal of Computational Geometry &amp; Applications</a:t>
            </a:r>
            <a:endParaRPr kumimoji="1" lang="ja-JP" altLang="en-US" sz="1600" dirty="0" err="1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5CA3706-7D9E-3243-9CD2-C3C4A70C8C63}"/>
              </a:ext>
            </a:extLst>
          </p:cNvPr>
          <p:cNvSpPr txBox="1"/>
          <p:nvPr/>
        </p:nvSpPr>
        <p:spPr>
          <a:xfrm>
            <a:off x="373989" y="5690028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u="sng" dirty="0">
                <a:uFill>
                  <a:solidFill>
                    <a:srgbClr val="FF0000"/>
                  </a:solidFill>
                </a:uFill>
              </a:rPr>
              <a:t>Accurate but Slow </a:t>
            </a:r>
            <a:endParaRPr kumimoji="1" lang="ja-JP" altLang="en-US" sz="2000" u="sng" dirty="0" err="1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67" name="右カーブ矢印 66">
            <a:extLst>
              <a:ext uri="{FF2B5EF4-FFF2-40B4-BE49-F238E27FC236}">
                <a16:creationId xmlns:a16="http://schemas.microsoft.com/office/drawing/2014/main" id="{B6D66798-D2FC-D248-A49C-4A6C76C2006A}"/>
              </a:ext>
            </a:extLst>
          </p:cNvPr>
          <p:cNvSpPr/>
          <p:nvPr/>
        </p:nvSpPr>
        <p:spPr>
          <a:xfrm flipV="1">
            <a:off x="448426" y="5298125"/>
            <a:ext cx="226784" cy="437537"/>
          </a:xfrm>
          <a:prstGeom prst="curved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07C73AE-6BA7-0643-B8E9-13D802A07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82" y="4330943"/>
            <a:ext cx="6539118" cy="18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452">
        <p:fade/>
      </p:transition>
    </mc:Choice>
    <mc:Fallback xmlns="">
      <p:transition spd="med" advTm="15745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E12AD79-E396-F54B-AFAA-0289D9A3357A}"/>
                  </a:ext>
                </a:extLst>
              </p:cNvPr>
              <p:cNvSpPr txBox="1"/>
              <p:nvPr/>
            </p:nvSpPr>
            <p:spPr>
              <a:xfrm>
                <a:off x="2891866" y="4693956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E12AD79-E396-F54B-AFAA-0289D9A33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66" y="4693956"/>
                <a:ext cx="509370" cy="400110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B6628CB-34C0-734B-A80F-9EA9A994B876}"/>
                  </a:ext>
                </a:extLst>
              </p:cNvPr>
              <p:cNvSpPr txBox="1"/>
              <p:nvPr/>
            </p:nvSpPr>
            <p:spPr>
              <a:xfrm>
                <a:off x="1831321" y="4299443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B6628CB-34C0-734B-A80F-9EA9A994B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21" y="4299443"/>
                <a:ext cx="509370" cy="400110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8FBCB3D-59FA-3140-963D-5876AAC41763}"/>
                  </a:ext>
                </a:extLst>
              </p:cNvPr>
              <p:cNvSpPr txBox="1"/>
              <p:nvPr/>
            </p:nvSpPr>
            <p:spPr>
              <a:xfrm>
                <a:off x="1012702" y="4267530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8FBCB3D-59FA-3140-963D-5876AAC41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02" y="4267530"/>
                <a:ext cx="503407" cy="40011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6E31C492-1F0C-1B44-BF86-5A0DF279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Motivation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292EC6-D16C-4141-BCFF-05AB768FEE5D}"/>
              </a:ext>
            </a:extLst>
          </p:cNvPr>
          <p:cNvSpPr txBox="1"/>
          <p:nvPr/>
        </p:nvSpPr>
        <p:spPr>
          <a:xfrm>
            <a:off x="646981" y="1594455"/>
            <a:ext cx="84970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200" b="1" dirty="0"/>
              <a:t>Well-balanced algorithm with respect to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200" b="1" dirty="0"/>
              <a:t>Accuracy </a:t>
            </a:r>
            <a:br>
              <a:rPr kumimoji="1" lang="en-US" altLang="ja-JP" sz="2200" b="1" dirty="0"/>
            </a:br>
            <a:r>
              <a:rPr kumimoji="1" lang="en-US" altLang="ja-JP" sz="2200" dirty="0"/>
              <a:t>Robust against “</a:t>
            </a:r>
            <a:r>
              <a:rPr kumimoji="1" lang="en-US" altLang="ja-JP" sz="2200" u="sng" dirty="0"/>
              <a:t>Partial GPS errors</a:t>
            </a:r>
            <a:r>
              <a:rPr kumimoji="1" lang="en-US" altLang="ja-JP" sz="2200" dirty="0"/>
              <a:t>” and “</a:t>
            </a:r>
            <a:r>
              <a:rPr kumimoji="1" lang="en-US" altLang="ja-JP" sz="2200" u="sng" dirty="0"/>
              <a:t>Division of edges</a:t>
            </a:r>
            <a:r>
              <a:rPr kumimoji="1" lang="en-US" altLang="ja-JP" sz="2200" dirty="0"/>
              <a:t>”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200" b="1" dirty="0"/>
              <a:t>Speed</a:t>
            </a:r>
            <a:r>
              <a:rPr kumimoji="1" lang="en-US" altLang="ja-JP" sz="2200" dirty="0"/>
              <a:t> </a:t>
            </a:r>
          </a:p>
          <a:p>
            <a:pPr algn="l"/>
            <a:endParaRPr kumimoji="1" lang="ja-JP" altLang="en-US" sz="2200" dirty="0" err="1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6B222E6-7C0A-724D-BCD2-42F4A8670436}"/>
              </a:ext>
            </a:extLst>
          </p:cNvPr>
          <p:cNvCxnSpPr>
            <a:cxnSpLocks/>
          </p:cNvCxnSpPr>
          <p:nvPr/>
        </p:nvCxnSpPr>
        <p:spPr>
          <a:xfrm flipV="1">
            <a:off x="850115" y="4296436"/>
            <a:ext cx="1273016" cy="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112DA25-0A04-A140-B22D-F5B1F20FF99E}"/>
              </a:ext>
            </a:extLst>
          </p:cNvPr>
          <p:cNvCxnSpPr>
            <a:cxnSpLocks/>
          </p:cNvCxnSpPr>
          <p:nvPr/>
        </p:nvCxnSpPr>
        <p:spPr>
          <a:xfrm flipV="1">
            <a:off x="2123131" y="4036641"/>
            <a:ext cx="1034145" cy="25979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7B9548B-75AA-A34F-A21B-9BBBDD7A98D7}"/>
              </a:ext>
            </a:extLst>
          </p:cNvPr>
          <p:cNvCxnSpPr>
            <a:cxnSpLocks/>
          </p:cNvCxnSpPr>
          <p:nvPr/>
        </p:nvCxnSpPr>
        <p:spPr>
          <a:xfrm flipV="1">
            <a:off x="850115" y="4744651"/>
            <a:ext cx="875176" cy="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D1FF0DA-E0CB-7C46-BB31-3AB4DE76C93A}"/>
              </a:ext>
            </a:extLst>
          </p:cNvPr>
          <p:cNvCxnSpPr>
            <a:cxnSpLocks/>
          </p:cNvCxnSpPr>
          <p:nvPr/>
        </p:nvCxnSpPr>
        <p:spPr>
          <a:xfrm>
            <a:off x="1725291" y="4744652"/>
            <a:ext cx="715468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806ECD3-AEDC-3E4D-B5CD-BB3FE03AE0BC}"/>
              </a:ext>
            </a:extLst>
          </p:cNvPr>
          <p:cNvCxnSpPr>
            <a:cxnSpLocks/>
          </p:cNvCxnSpPr>
          <p:nvPr/>
        </p:nvCxnSpPr>
        <p:spPr>
          <a:xfrm>
            <a:off x="2440759" y="4744651"/>
            <a:ext cx="507510" cy="311269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三角形 9">
            <a:extLst>
              <a:ext uri="{FF2B5EF4-FFF2-40B4-BE49-F238E27FC236}">
                <a16:creationId xmlns:a16="http://schemas.microsoft.com/office/drawing/2014/main" id="{1E276BDE-6135-564E-A64B-2A7C932BCC5E}"/>
              </a:ext>
            </a:extLst>
          </p:cNvPr>
          <p:cNvSpPr/>
          <p:nvPr/>
        </p:nvSpPr>
        <p:spPr>
          <a:xfrm rot="10800000">
            <a:off x="976405" y="4304544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6D449715-5354-C84D-943D-2B616A3F7891}"/>
              </a:ext>
            </a:extLst>
          </p:cNvPr>
          <p:cNvSpPr/>
          <p:nvPr/>
        </p:nvSpPr>
        <p:spPr>
          <a:xfrm rot="10800000">
            <a:off x="1775921" y="4296436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三角形 11">
            <a:extLst>
              <a:ext uri="{FF2B5EF4-FFF2-40B4-BE49-F238E27FC236}">
                <a16:creationId xmlns:a16="http://schemas.microsoft.com/office/drawing/2014/main" id="{EFC0D72E-542B-FE4F-9B84-51600895BA91}"/>
              </a:ext>
            </a:extLst>
          </p:cNvPr>
          <p:cNvSpPr/>
          <p:nvPr/>
        </p:nvSpPr>
        <p:spPr>
          <a:xfrm rot="10800000">
            <a:off x="2821521" y="4739033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4DD4D20-241A-BE4E-9CD9-9DF5427E9FBD}"/>
              </a:ext>
            </a:extLst>
          </p:cNvPr>
          <p:cNvCxnSpPr>
            <a:cxnSpLocks/>
          </p:cNvCxnSpPr>
          <p:nvPr/>
        </p:nvCxnSpPr>
        <p:spPr>
          <a:xfrm flipV="1">
            <a:off x="869110" y="4744133"/>
            <a:ext cx="827999" cy="1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F488461-1E28-E14C-8B24-E0EF4204D1CC}"/>
              </a:ext>
            </a:extLst>
          </p:cNvPr>
          <p:cNvCxnSpPr>
            <a:cxnSpLocks/>
          </p:cNvCxnSpPr>
          <p:nvPr/>
        </p:nvCxnSpPr>
        <p:spPr>
          <a:xfrm>
            <a:off x="1775920" y="4747659"/>
            <a:ext cx="648000" cy="0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0C6120F-2BDF-C645-9FC6-EC03FBB8B838}"/>
              </a:ext>
            </a:extLst>
          </p:cNvPr>
          <p:cNvCxnSpPr>
            <a:cxnSpLocks/>
          </p:cNvCxnSpPr>
          <p:nvPr/>
        </p:nvCxnSpPr>
        <p:spPr>
          <a:xfrm rot="240000">
            <a:off x="2458812" y="4773635"/>
            <a:ext cx="507510" cy="288000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33FF88-1C6C-0E4F-A3EA-733CCF07E3FC}"/>
              </a:ext>
            </a:extLst>
          </p:cNvPr>
          <p:cNvSpPr txBox="1"/>
          <p:nvPr/>
        </p:nvSpPr>
        <p:spPr>
          <a:xfrm>
            <a:off x="923320" y="4940435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0070C0"/>
                </a:solidFill>
              </a:rPr>
              <a:t>Actual Path</a:t>
            </a:r>
            <a:endParaRPr kumimoji="1" lang="ja-JP" altLang="en-US" sz="2000" dirty="0" err="1">
              <a:solidFill>
                <a:srgbClr val="0070C0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119C823-84C1-4F41-8B6A-ADD665540548}"/>
              </a:ext>
            </a:extLst>
          </p:cNvPr>
          <p:cNvCxnSpPr>
            <a:stCxn id="10" idx="0"/>
          </p:cNvCxnSpPr>
          <p:nvPr/>
        </p:nvCxnSpPr>
        <p:spPr>
          <a:xfrm flipH="1">
            <a:off x="1048404" y="4448544"/>
            <a:ext cx="1" cy="2955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FC6C2FB-842D-4444-99FC-37CDC53A8EEA}"/>
              </a:ext>
            </a:extLst>
          </p:cNvPr>
          <p:cNvCxnSpPr>
            <a:cxnSpLocks/>
          </p:cNvCxnSpPr>
          <p:nvPr/>
        </p:nvCxnSpPr>
        <p:spPr>
          <a:xfrm>
            <a:off x="1856546" y="4448544"/>
            <a:ext cx="0" cy="29140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E56641E-8E91-D249-87A5-FFAE89099A39}"/>
              </a:ext>
            </a:extLst>
          </p:cNvPr>
          <p:cNvCxnSpPr>
            <a:cxnSpLocks/>
          </p:cNvCxnSpPr>
          <p:nvPr/>
        </p:nvCxnSpPr>
        <p:spPr>
          <a:xfrm rot="-600000" flipH="1">
            <a:off x="2821520" y="4900383"/>
            <a:ext cx="80626" cy="8276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0FBBCF-7622-164D-923E-89964D9736E2}"/>
              </a:ext>
            </a:extLst>
          </p:cNvPr>
          <p:cNvSpPr txBox="1"/>
          <p:nvPr/>
        </p:nvSpPr>
        <p:spPr>
          <a:xfrm>
            <a:off x="704612" y="3746399"/>
            <a:ext cx="133722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u="sng" dirty="0">
                <a:uFill>
                  <a:solidFill>
                    <a:srgbClr val="00B050"/>
                  </a:solidFill>
                </a:uFill>
              </a:rPr>
              <a:t>GPS error</a:t>
            </a:r>
            <a:endParaRPr kumimoji="1" lang="ja-JP" altLang="en-US" sz="2000" u="sng" dirty="0" err="1">
              <a:uFill>
                <a:solidFill>
                  <a:srgbClr val="00B050"/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FC6B9AF-CED5-F846-98B3-A0C7C70BCDFA}"/>
                  </a:ext>
                </a:extLst>
              </p:cNvPr>
              <p:cNvSpPr/>
              <p:nvPr/>
            </p:nvSpPr>
            <p:spPr>
              <a:xfrm>
                <a:off x="202848" y="5851059"/>
                <a:ext cx="3434145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ja-JP" sz="2000" dirty="0"/>
                  <a:t>:</a:t>
                </a:r>
                <a:r>
                  <a:rPr kumimoji="1" lang="en-US" altLang="ja-JP" sz="2000" dirty="0"/>
                  <a:t>time-series GPS data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FC6B9AF-CED5-F846-98B3-A0C7C70BC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8" y="5851059"/>
                <a:ext cx="3434145" cy="401072"/>
              </a:xfrm>
              <a:prstGeom prst="rect">
                <a:avLst/>
              </a:prstGeom>
              <a:blipFill>
                <a:blip r:embed="rId6"/>
                <a:stretch>
                  <a:fillRect t="-9375" r="-738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三角形 24">
            <a:extLst>
              <a:ext uri="{FF2B5EF4-FFF2-40B4-BE49-F238E27FC236}">
                <a16:creationId xmlns:a16="http://schemas.microsoft.com/office/drawing/2014/main" id="{C6E97793-56D6-A147-9DE3-2BC42321782A}"/>
              </a:ext>
            </a:extLst>
          </p:cNvPr>
          <p:cNvSpPr/>
          <p:nvPr/>
        </p:nvSpPr>
        <p:spPr>
          <a:xfrm rot="10800000">
            <a:off x="3637955" y="5979595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09247145-69A2-BB4C-9338-ADBE6CD73338}"/>
              </a:ext>
            </a:extLst>
          </p:cNvPr>
          <p:cNvSpPr/>
          <p:nvPr/>
        </p:nvSpPr>
        <p:spPr>
          <a:xfrm rot="20623890">
            <a:off x="4443033" y="4140669"/>
            <a:ext cx="575668" cy="371603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B865E87-083D-2342-A567-969CB040C778}"/>
                  </a:ext>
                </a:extLst>
              </p:cNvPr>
              <p:cNvSpPr txBox="1"/>
              <p:nvPr/>
            </p:nvSpPr>
            <p:spPr>
              <a:xfrm>
                <a:off x="3532817" y="3273228"/>
                <a:ext cx="24876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Influenced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000" dirty="0">
                    <a:solidFill>
                      <a:schemeClr val="accent1"/>
                    </a:solidFill>
                  </a:rPr>
                  <a:t>GPS errors</a:t>
                </a:r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B865E87-083D-2342-A567-969CB040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817" y="3273228"/>
                <a:ext cx="2487669" cy="707886"/>
              </a:xfrm>
              <a:prstGeom prst="rect">
                <a:avLst/>
              </a:prstGeom>
              <a:blipFill>
                <a:blip r:embed="rId7"/>
                <a:stretch>
                  <a:fillRect l="-1523" t="-5357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F04F5CA-8C84-004E-9AF8-ECD2A1CEDE1C}"/>
                  </a:ext>
                </a:extLst>
              </p:cNvPr>
              <p:cNvSpPr txBox="1"/>
              <p:nvPr/>
            </p:nvSpPr>
            <p:spPr>
              <a:xfrm>
                <a:off x="7077031" y="3472907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F04F5CA-8C84-004E-9AF8-ECD2A1CED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31" y="3472907"/>
                <a:ext cx="509370" cy="4001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88BA772-8D65-0B4D-BD16-B396B0BC2EA1}"/>
                  </a:ext>
                </a:extLst>
              </p:cNvPr>
              <p:cNvSpPr txBox="1"/>
              <p:nvPr/>
            </p:nvSpPr>
            <p:spPr>
              <a:xfrm>
                <a:off x="6258412" y="3440994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88BA772-8D65-0B4D-BD16-B396B0BC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412" y="3440994"/>
                <a:ext cx="503407" cy="400110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60CF2E1-832E-DC4D-BEEC-11A39CF960DD}"/>
              </a:ext>
            </a:extLst>
          </p:cNvPr>
          <p:cNvCxnSpPr>
            <a:cxnSpLocks/>
          </p:cNvCxnSpPr>
          <p:nvPr/>
        </p:nvCxnSpPr>
        <p:spPr>
          <a:xfrm flipV="1">
            <a:off x="6095825" y="3469900"/>
            <a:ext cx="1273016" cy="1"/>
          </a:xfrm>
          <a:prstGeom prst="line">
            <a:avLst/>
          </a:prstGeom>
          <a:ln w="19050">
            <a:solidFill>
              <a:srgbClr val="EE7D3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65F5B47-95A3-1046-8A65-8BB32580799E}"/>
              </a:ext>
            </a:extLst>
          </p:cNvPr>
          <p:cNvCxnSpPr>
            <a:cxnSpLocks/>
          </p:cNvCxnSpPr>
          <p:nvPr/>
        </p:nvCxnSpPr>
        <p:spPr>
          <a:xfrm flipV="1">
            <a:off x="7368841" y="3210105"/>
            <a:ext cx="1034145" cy="259796"/>
          </a:xfrm>
          <a:prstGeom prst="line">
            <a:avLst/>
          </a:prstGeom>
          <a:ln w="19050">
            <a:solidFill>
              <a:srgbClr val="EE7D3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ED0059C-DB15-3C4F-A6E5-AEA33A4E4080}"/>
              </a:ext>
            </a:extLst>
          </p:cNvPr>
          <p:cNvCxnSpPr>
            <a:cxnSpLocks/>
          </p:cNvCxnSpPr>
          <p:nvPr/>
        </p:nvCxnSpPr>
        <p:spPr>
          <a:xfrm flipV="1">
            <a:off x="6095825" y="3918115"/>
            <a:ext cx="875176" cy="1"/>
          </a:xfrm>
          <a:prstGeom prst="line">
            <a:avLst/>
          </a:prstGeom>
          <a:ln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F257739-11EB-854C-ADD9-58AC96F475A1}"/>
              </a:ext>
            </a:extLst>
          </p:cNvPr>
          <p:cNvCxnSpPr>
            <a:cxnSpLocks/>
          </p:cNvCxnSpPr>
          <p:nvPr/>
        </p:nvCxnSpPr>
        <p:spPr>
          <a:xfrm>
            <a:off x="6971001" y="3918116"/>
            <a:ext cx="715468" cy="0"/>
          </a:xfrm>
          <a:prstGeom prst="line">
            <a:avLst/>
          </a:prstGeom>
          <a:ln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8EC926F-6682-3D43-9B38-806366AFC125}"/>
              </a:ext>
            </a:extLst>
          </p:cNvPr>
          <p:cNvCxnSpPr>
            <a:cxnSpLocks/>
          </p:cNvCxnSpPr>
          <p:nvPr/>
        </p:nvCxnSpPr>
        <p:spPr>
          <a:xfrm>
            <a:off x="7686469" y="3918115"/>
            <a:ext cx="507510" cy="311269"/>
          </a:xfrm>
          <a:prstGeom prst="line">
            <a:avLst/>
          </a:prstGeom>
          <a:ln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三角形 34">
            <a:extLst>
              <a:ext uri="{FF2B5EF4-FFF2-40B4-BE49-F238E27FC236}">
                <a16:creationId xmlns:a16="http://schemas.microsoft.com/office/drawing/2014/main" id="{B88C34C6-EB7A-1B48-9952-F63201F1A1DB}"/>
              </a:ext>
            </a:extLst>
          </p:cNvPr>
          <p:cNvSpPr/>
          <p:nvPr/>
        </p:nvSpPr>
        <p:spPr>
          <a:xfrm rot="10800000">
            <a:off x="6222115" y="347800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三角形 35">
            <a:extLst>
              <a:ext uri="{FF2B5EF4-FFF2-40B4-BE49-F238E27FC236}">
                <a16:creationId xmlns:a16="http://schemas.microsoft.com/office/drawing/2014/main" id="{13C42146-4D98-E642-9B8A-C972BD69A7F8}"/>
              </a:ext>
            </a:extLst>
          </p:cNvPr>
          <p:cNvSpPr/>
          <p:nvPr/>
        </p:nvSpPr>
        <p:spPr>
          <a:xfrm rot="10800000">
            <a:off x="7021631" y="3469900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三角形 36">
            <a:extLst>
              <a:ext uri="{FF2B5EF4-FFF2-40B4-BE49-F238E27FC236}">
                <a16:creationId xmlns:a16="http://schemas.microsoft.com/office/drawing/2014/main" id="{AAFD2421-F6DF-B346-972D-37A6261A8874}"/>
              </a:ext>
            </a:extLst>
          </p:cNvPr>
          <p:cNvSpPr/>
          <p:nvPr/>
        </p:nvSpPr>
        <p:spPr>
          <a:xfrm rot="10800000">
            <a:off x="8067231" y="3912497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D2BD670-ED8F-2A49-A6A9-D732ADB2CBBB}"/>
                  </a:ext>
                </a:extLst>
              </p:cNvPr>
              <p:cNvSpPr txBox="1"/>
              <p:nvPr/>
            </p:nvSpPr>
            <p:spPr>
              <a:xfrm>
                <a:off x="8137576" y="3867420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D2BD670-ED8F-2A49-A6A9-D732ADB2C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76" y="3867420"/>
                <a:ext cx="509370" cy="400110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右矢印 38">
            <a:extLst>
              <a:ext uri="{FF2B5EF4-FFF2-40B4-BE49-F238E27FC236}">
                <a16:creationId xmlns:a16="http://schemas.microsoft.com/office/drawing/2014/main" id="{8A45584C-3326-6049-BDBC-49E995ACB599}"/>
              </a:ext>
            </a:extLst>
          </p:cNvPr>
          <p:cNvSpPr/>
          <p:nvPr/>
        </p:nvSpPr>
        <p:spPr>
          <a:xfrm rot="581173">
            <a:off x="4443032" y="4779825"/>
            <a:ext cx="575668" cy="371603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0D66E57-987E-2446-9E1B-7382FEEAB49C}"/>
              </a:ext>
            </a:extLst>
          </p:cNvPr>
          <p:cNvSpPr txBox="1"/>
          <p:nvPr/>
        </p:nvSpPr>
        <p:spPr>
          <a:xfrm>
            <a:off x="3753516" y="5143173"/>
            <a:ext cx="209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Path similar to a </a:t>
            </a:r>
            <a:br>
              <a:rPr kumimoji="1" lang="en-US" altLang="ja-JP" sz="2000" dirty="0"/>
            </a:br>
            <a:r>
              <a:rPr kumimoji="1" lang="en-US" altLang="ja-JP" sz="2000" dirty="0"/>
              <a:t>GPS trajectory</a:t>
            </a:r>
            <a:endParaRPr kumimoji="1" lang="ja-JP" altLang="en-US" sz="2000" dirty="0" err="1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CD90562-53BE-9F49-AFEA-E95F76BA34CF}"/>
                  </a:ext>
                </a:extLst>
              </p:cNvPr>
              <p:cNvSpPr txBox="1"/>
              <p:nvPr/>
            </p:nvSpPr>
            <p:spPr>
              <a:xfrm>
                <a:off x="7151623" y="5226970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CD90562-53BE-9F49-AFEA-E95F76BA3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23" y="5226970"/>
                <a:ext cx="509370" cy="400110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618A593-82CE-874E-B03E-BFB30FF3376A}"/>
                  </a:ext>
                </a:extLst>
              </p:cNvPr>
              <p:cNvSpPr txBox="1"/>
              <p:nvPr/>
            </p:nvSpPr>
            <p:spPr>
              <a:xfrm>
                <a:off x="6333004" y="5195057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618A593-82CE-874E-B03E-BFB30FF33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04" y="5195057"/>
                <a:ext cx="503407" cy="400110"/>
              </a:xfrm>
              <a:prstGeom prst="rect">
                <a:avLst/>
              </a:prstGeom>
              <a:blipFill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5625DAAF-EEBC-0649-A707-304E429A2F03}"/>
              </a:ext>
            </a:extLst>
          </p:cNvPr>
          <p:cNvCxnSpPr>
            <a:cxnSpLocks/>
          </p:cNvCxnSpPr>
          <p:nvPr/>
        </p:nvCxnSpPr>
        <p:spPr>
          <a:xfrm flipV="1">
            <a:off x="6170417" y="5223963"/>
            <a:ext cx="1273016" cy="1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7E202A9-6ECE-EE41-967A-B779F724F8C0}"/>
              </a:ext>
            </a:extLst>
          </p:cNvPr>
          <p:cNvCxnSpPr>
            <a:cxnSpLocks/>
          </p:cNvCxnSpPr>
          <p:nvPr/>
        </p:nvCxnSpPr>
        <p:spPr>
          <a:xfrm flipV="1">
            <a:off x="7443433" y="4964168"/>
            <a:ext cx="1034145" cy="25979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8D80084-1374-8C4A-9CF6-5317E3B36ED0}"/>
              </a:ext>
            </a:extLst>
          </p:cNvPr>
          <p:cNvCxnSpPr>
            <a:cxnSpLocks/>
          </p:cNvCxnSpPr>
          <p:nvPr/>
        </p:nvCxnSpPr>
        <p:spPr>
          <a:xfrm flipV="1">
            <a:off x="6170417" y="5672178"/>
            <a:ext cx="875176" cy="1"/>
          </a:xfrm>
          <a:prstGeom prst="line">
            <a:avLst/>
          </a:prstGeom>
          <a:ln w="19050">
            <a:solidFill>
              <a:srgbClr val="EE7D3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13B7A12-0E1B-C64C-90BA-93DC6B444746}"/>
              </a:ext>
            </a:extLst>
          </p:cNvPr>
          <p:cNvCxnSpPr>
            <a:cxnSpLocks/>
          </p:cNvCxnSpPr>
          <p:nvPr/>
        </p:nvCxnSpPr>
        <p:spPr>
          <a:xfrm>
            <a:off x="7045593" y="5672179"/>
            <a:ext cx="715468" cy="0"/>
          </a:xfrm>
          <a:prstGeom prst="line">
            <a:avLst/>
          </a:prstGeom>
          <a:ln w="19050">
            <a:solidFill>
              <a:srgbClr val="EE7D3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22209E23-D439-5A46-9344-A3E3C4EA299C}"/>
              </a:ext>
            </a:extLst>
          </p:cNvPr>
          <p:cNvCxnSpPr>
            <a:cxnSpLocks/>
          </p:cNvCxnSpPr>
          <p:nvPr/>
        </p:nvCxnSpPr>
        <p:spPr>
          <a:xfrm>
            <a:off x="7761061" y="5672178"/>
            <a:ext cx="507510" cy="311269"/>
          </a:xfrm>
          <a:prstGeom prst="line">
            <a:avLst/>
          </a:prstGeom>
          <a:ln w="19050">
            <a:solidFill>
              <a:srgbClr val="EE7D3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三角形 47">
            <a:extLst>
              <a:ext uri="{FF2B5EF4-FFF2-40B4-BE49-F238E27FC236}">
                <a16:creationId xmlns:a16="http://schemas.microsoft.com/office/drawing/2014/main" id="{5D2C2F1B-55EA-F641-9F07-38AF5753393D}"/>
              </a:ext>
            </a:extLst>
          </p:cNvPr>
          <p:cNvSpPr/>
          <p:nvPr/>
        </p:nvSpPr>
        <p:spPr>
          <a:xfrm rot="10800000">
            <a:off x="6296707" y="523207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三角形 48">
            <a:extLst>
              <a:ext uri="{FF2B5EF4-FFF2-40B4-BE49-F238E27FC236}">
                <a16:creationId xmlns:a16="http://schemas.microsoft.com/office/drawing/2014/main" id="{4B0049C7-86B9-6D48-B2DF-465CCDFC3329}"/>
              </a:ext>
            </a:extLst>
          </p:cNvPr>
          <p:cNvSpPr/>
          <p:nvPr/>
        </p:nvSpPr>
        <p:spPr>
          <a:xfrm rot="10800000">
            <a:off x="7096223" y="5223963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三角形 49">
            <a:extLst>
              <a:ext uri="{FF2B5EF4-FFF2-40B4-BE49-F238E27FC236}">
                <a16:creationId xmlns:a16="http://schemas.microsoft.com/office/drawing/2014/main" id="{D20BC98E-4D9F-584A-A523-FF072E31199B}"/>
              </a:ext>
            </a:extLst>
          </p:cNvPr>
          <p:cNvSpPr/>
          <p:nvPr/>
        </p:nvSpPr>
        <p:spPr>
          <a:xfrm rot="10800000">
            <a:off x="8141823" y="5666560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982EC79-B276-7C40-B7F5-013F1C3FF2EF}"/>
                  </a:ext>
                </a:extLst>
              </p:cNvPr>
              <p:cNvSpPr txBox="1"/>
              <p:nvPr/>
            </p:nvSpPr>
            <p:spPr>
              <a:xfrm>
                <a:off x="8212168" y="5621483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982EC79-B276-7C40-B7F5-013F1C3F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168" y="5621483"/>
                <a:ext cx="509370" cy="400110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スライド番号プレースホルダー 51">
            <a:extLst>
              <a:ext uri="{FF2B5EF4-FFF2-40B4-BE49-F238E27FC236}">
                <a16:creationId xmlns:a16="http://schemas.microsoft.com/office/drawing/2014/main" id="{E4C0193D-2B55-7C4D-81F2-B41EA0C4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6</a:t>
            </a:fld>
            <a:endParaRPr lang="en-US" altLang="ja-JP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4CF8C84-E8CE-7D48-BEE9-106A64D5125A}"/>
              </a:ext>
            </a:extLst>
          </p:cNvPr>
          <p:cNvSpPr txBox="1"/>
          <p:nvPr/>
        </p:nvSpPr>
        <p:spPr>
          <a:xfrm>
            <a:off x="6093333" y="5753475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EE7D30"/>
                </a:solidFill>
              </a:rPr>
              <a:t>Matching Path</a:t>
            </a:r>
            <a:endParaRPr kumimoji="1" lang="ja-JP" altLang="en-US" sz="2000" dirty="0" err="1">
              <a:solidFill>
                <a:srgbClr val="EE7D3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831B0B8-E72A-BB47-B623-48446DF28124}"/>
              </a:ext>
            </a:extLst>
          </p:cNvPr>
          <p:cNvSpPr txBox="1"/>
          <p:nvPr/>
        </p:nvSpPr>
        <p:spPr>
          <a:xfrm>
            <a:off x="6093333" y="2943567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EE7D30"/>
                </a:solidFill>
              </a:rPr>
              <a:t>Matching Path</a:t>
            </a:r>
            <a:endParaRPr kumimoji="1" lang="ja-JP" altLang="en-US" sz="2000" dirty="0" err="1">
              <a:solidFill>
                <a:srgbClr val="EE7D30"/>
              </a:solidFill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DC6B1D8-91FE-A144-9B6B-C5E01D0AA380}"/>
              </a:ext>
            </a:extLst>
          </p:cNvPr>
          <p:cNvSpPr/>
          <p:nvPr/>
        </p:nvSpPr>
        <p:spPr>
          <a:xfrm>
            <a:off x="811521" y="4892849"/>
            <a:ext cx="1975945" cy="303245"/>
          </a:xfrm>
          <a:custGeom>
            <a:avLst/>
            <a:gdLst>
              <a:gd name="connsiteX0" fmla="*/ 0 w 1975945"/>
              <a:gd name="connsiteY0" fmla="*/ 19465 h 303245"/>
              <a:gd name="connsiteX1" fmla="*/ 1292773 w 1975945"/>
              <a:gd name="connsiteY1" fmla="*/ 29976 h 303245"/>
              <a:gd name="connsiteX2" fmla="*/ 1975945 w 1975945"/>
              <a:gd name="connsiteY2" fmla="*/ 303245 h 30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5945" h="303245">
                <a:moveTo>
                  <a:pt x="0" y="19465"/>
                </a:moveTo>
                <a:cubicBezTo>
                  <a:pt x="481724" y="1072"/>
                  <a:pt x="963449" y="-17321"/>
                  <a:pt x="1292773" y="29976"/>
                </a:cubicBezTo>
                <a:cubicBezTo>
                  <a:pt x="1622097" y="77273"/>
                  <a:pt x="1799021" y="190259"/>
                  <a:pt x="1975945" y="303245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0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571">
        <p:fade/>
      </p:transition>
    </mc:Choice>
    <mc:Fallback xmlns="">
      <p:transition spd="med" advTm="10557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A222A-A8B9-2040-8869-4A9ADE6D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Proposed Algorithm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87CC02-777A-D84E-AE37-C1407AE5B20F}"/>
              </a:ext>
            </a:extLst>
          </p:cNvPr>
          <p:cNvSpPr txBox="1"/>
          <p:nvPr/>
        </p:nvSpPr>
        <p:spPr>
          <a:xfrm>
            <a:off x="828675" y="1338146"/>
            <a:ext cx="8315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/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ja-JP" sz="2400" dirty="0"/>
              <a:t>For each GPS data, search for potential edges where a car could run on → </a:t>
            </a:r>
            <a:r>
              <a:rPr kumimoji="1" lang="en-US" altLang="ja-JP" sz="2400" u="sng" dirty="0"/>
              <a:t>Fractional Cascading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ja-JP" sz="2400" dirty="0"/>
              <a:t>Construct the </a:t>
            </a:r>
            <a:r>
              <a:rPr kumimoji="1" lang="en-US" altLang="ja-JP" sz="2400" u="sng" dirty="0"/>
              <a:t>time-expanded graph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ja-JP" sz="2400" u="sng" dirty="0"/>
              <a:t>Obtain a shortest</a:t>
            </a:r>
            <a:r>
              <a:rPr kumimoji="1" lang="en-US" altLang="ja-JP" sz="2400" dirty="0"/>
              <a:t> path on the time-expanded graph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2A18FC-5B13-F64C-A88A-4D9D613F7B81}"/>
              </a:ext>
            </a:extLst>
          </p:cNvPr>
          <p:cNvSpPr txBox="1"/>
          <p:nvPr/>
        </p:nvSpPr>
        <p:spPr>
          <a:xfrm>
            <a:off x="949088" y="5453258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1. Potential edges</a:t>
            </a:r>
            <a:endParaRPr kumimoji="1" lang="ja-JP" altLang="en-US" sz="2400" dirty="0" err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95DFD1-9D74-2A43-9592-4264DA095F37}"/>
              </a:ext>
            </a:extLst>
          </p:cNvPr>
          <p:cNvSpPr txBox="1"/>
          <p:nvPr/>
        </p:nvSpPr>
        <p:spPr>
          <a:xfrm>
            <a:off x="5404035" y="5870314"/>
            <a:ext cx="3525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2,3.Shortest path </a:t>
            </a:r>
            <a:br>
              <a:rPr kumimoji="1" lang="en-US" altLang="ja-JP" sz="2400" dirty="0"/>
            </a:br>
            <a:r>
              <a:rPr kumimoji="1" lang="en-US" altLang="ja-JP" sz="2400" dirty="0"/>
              <a:t>on time-expanded graph</a:t>
            </a:r>
            <a:endParaRPr kumimoji="1" lang="ja-JP" altLang="en-US" sz="2400" dirty="0" err="1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642461-BE06-5242-A69B-8E1987E8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7</a:t>
            </a:fld>
            <a:endParaRPr lang="en-US" altLang="ja-JP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F24BB75-7707-934D-A0F1-CF991B55C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28" y="3810947"/>
            <a:ext cx="3249436" cy="1525557"/>
          </a:xfrm>
          <a:prstGeom prst="rect">
            <a:avLst/>
          </a:prstGeom>
        </p:spPr>
      </p:pic>
      <p:sp>
        <p:nvSpPr>
          <p:cNvPr id="26" name="右矢印 25">
            <a:extLst>
              <a:ext uri="{FF2B5EF4-FFF2-40B4-BE49-F238E27FC236}">
                <a16:creationId xmlns:a16="http://schemas.microsoft.com/office/drawing/2014/main" id="{8DD9ABF2-0167-1142-8DF3-5F013D0F492F}"/>
              </a:ext>
            </a:extLst>
          </p:cNvPr>
          <p:cNvSpPr/>
          <p:nvPr/>
        </p:nvSpPr>
        <p:spPr>
          <a:xfrm>
            <a:off x="4254599" y="4384506"/>
            <a:ext cx="493986" cy="378439"/>
          </a:xfrm>
          <a:prstGeom prst="right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3F85B38-D896-9044-919A-676B419C2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585" y="3279514"/>
            <a:ext cx="4152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290">
        <p:fade/>
      </p:transition>
    </mc:Choice>
    <mc:Fallback xmlns="">
      <p:transition spd="med" advTm="4729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/>
              <p:nvPr/>
            </p:nvSpPr>
            <p:spPr>
              <a:xfrm>
                <a:off x="-10510" y="1294762"/>
                <a:ext cx="9414119" cy="13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Definiton</a:t>
                </a:r>
                <a:endParaRPr kumimoji="1" lang="en-US" altLang="ja-JP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/>
                  <a:t>:Time-Series GPS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/>
                  <a:t>:Neighborhood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ja-JP" altLang="en-US" sz="2000" dirty="0" err="1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1294762"/>
                <a:ext cx="9414119" cy="1324402"/>
              </a:xfrm>
              <a:prstGeom prst="rect">
                <a:avLst/>
              </a:prstGeom>
              <a:blipFill>
                <a:blip r:embed="rId3"/>
                <a:stretch>
                  <a:fillRect l="-540" t="-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924E32B-FDBD-8F46-8263-CF81A3B4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 Time-</a:t>
            </a:r>
            <a:r>
              <a:rPr lang="en-US" altLang="ja-JP" dirty="0"/>
              <a:t>E</a:t>
            </a:r>
            <a:r>
              <a:rPr kumimoji="1" lang="en-US" altLang="ja-JP" dirty="0"/>
              <a:t>xpanded Graph</a:t>
            </a:r>
            <a:endParaRPr kumimoji="1" lang="ja-JP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6C37D39A-D15E-FD4F-A88B-D885E2596A6C}"/>
              </a:ext>
            </a:extLst>
          </p:cNvPr>
          <p:cNvSpPr/>
          <p:nvPr/>
        </p:nvSpPr>
        <p:spPr>
          <a:xfrm rot="10800000">
            <a:off x="3940358" y="1705042"/>
            <a:ext cx="180000" cy="180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/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EE7D3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EE7D3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/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D77D593-5A83-AD45-9825-3B0A1D1AFD4E}"/>
              </a:ext>
            </a:extLst>
          </p:cNvPr>
          <p:cNvCxnSpPr>
            <a:cxnSpLocks/>
          </p:cNvCxnSpPr>
          <p:nvPr/>
        </p:nvCxnSpPr>
        <p:spPr>
          <a:xfrm flipV="1">
            <a:off x="5912436" y="1889061"/>
            <a:ext cx="1273016" cy="1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EAD1D8D-AFBB-DE4E-9666-E29821E0EADE}"/>
              </a:ext>
            </a:extLst>
          </p:cNvPr>
          <p:cNvCxnSpPr>
            <a:cxnSpLocks/>
          </p:cNvCxnSpPr>
          <p:nvPr/>
        </p:nvCxnSpPr>
        <p:spPr>
          <a:xfrm flipV="1">
            <a:off x="7185452" y="1629266"/>
            <a:ext cx="1034145" cy="25979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62BC1D8-CEE4-B349-970B-E78ED43D3BF6}"/>
              </a:ext>
            </a:extLst>
          </p:cNvPr>
          <p:cNvCxnSpPr>
            <a:cxnSpLocks/>
          </p:cNvCxnSpPr>
          <p:nvPr/>
        </p:nvCxnSpPr>
        <p:spPr>
          <a:xfrm flipV="1">
            <a:off x="6030423" y="2337276"/>
            <a:ext cx="756000" cy="1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AF25175-E5B0-A44D-8B9E-7A4BC82C54A1}"/>
              </a:ext>
            </a:extLst>
          </p:cNvPr>
          <p:cNvCxnSpPr>
            <a:cxnSpLocks/>
          </p:cNvCxnSpPr>
          <p:nvPr/>
        </p:nvCxnSpPr>
        <p:spPr>
          <a:xfrm>
            <a:off x="7503080" y="2337276"/>
            <a:ext cx="507510" cy="311269"/>
          </a:xfrm>
          <a:prstGeom prst="line">
            <a:avLst/>
          </a:prstGeom>
          <a:ln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三角形 34">
            <a:extLst>
              <a:ext uri="{FF2B5EF4-FFF2-40B4-BE49-F238E27FC236}">
                <a16:creationId xmlns:a16="http://schemas.microsoft.com/office/drawing/2014/main" id="{0D9B8641-BCD5-224D-80E2-54952F26B323}"/>
              </a:ext>
            </a:extLst>
          </p:cNvPr>
          <p:cNvSpPr/>
          <p:nvPr/>
        </p:nvSpPr>
        <p:spPr>
          <a:xfrm rot="10800000">
            <a:off x="6038726" y="189716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三角形 35">
            <a:extLst>
              <a:ext uri="{FF2B5EF4-FFF2-40B4-BE49-F238E27FC236}">
                <a16:creationId xmlns:a16="http://schemas.microsoft.com/office/drawing/2014/main" id="{AF8B8A0D-442F-7846-92FC-56FFFF2A9185}"/>
              </a:ext>
            </a:extLst>
          </p:cNvPr>
          <p:cNvSpPr/>
          <p:nvPr/>
        </p:nvSpPr>
        <p:spPr>
          <a:xfrm rot="10800000">
            <a:off x="6838242" y="188906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三角形 36">
            <a:extLst>
              <a:ext uri="{FF2B5EF4-FFF2-40B4-BE49-F238E27FC236}">
                <a16:creationId xmlns:a16="http://schemas.microsoft.com/office/drawing/2014/main" id="{594E0C13-5114-F04D-AC08-D16BF2CF950C}"/>
              </a:ext>
            </a:extLst>
          </p:cNvPr>
          <p:cNvSpPr/>
          <p:nvPr/>
        </p:nvSpPr>
        <p:spPr>
          <a:xfrm rot="10800000">
            <a:off x="7883842" y="233165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/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DBF0455-FF4F-9648-AD0C-DA5C224FF46E}"/>
              </a:ext>
            </a:extLst>
          </p:cNvPr>
          <p:cNvSpPr/>
          <p:nvPr/>
        </p:nvSpPr>
        <p:spPr>
          <a:xfrm>
            <a:off x="5747124" y="1658959"/>
            <a:ext cx="720000" cy="720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9CF819A-65F0-3247-959B-F44F00D094BE}"/>
              </a:ext>
            </a:extLst>
          </p:cNvPr>
          <p:cNvSpPr/>
          <p:nvPr/>
        </p:nvSpPr>
        <p:spPr>
          <a:xfrm>
            <a:off x="6548944" y="1652666"/>
            <a:ext cx="720000" cy="720000"/>
          </a:xfrm>
          <a:prstGeom prst="rect">
            <a:avLst/>
          </a:prstGeom>
          <a:noFill/>
          <a:ln w="12700">
            <a:solidFill>
              <a:srgbClr val="EE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CA0D5A-3703-C143-88D3-F1A7691795C0}"/>
              </a:ext>
            </a:extLst>
          </p:cNvPr>
          <p:cNvSpPr/>
          <p:nvPr/>
        </p:nvSpPr>
        <p:spPr>
          <a:xfrm>
            <a:off x="7594187" y="2126636"/>
            <a:ext cx="720000" cy="72000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23CFB2-E3D3-DE41-B820-6FCB885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8</a:t>
            </a:fld>
            <a:endParaRPr lang="en-US" altLang="ja-JP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3E3DB76-CF63-D447-A71C-843A27529909}"/>
              </a:ext>
            </a:extLst>
          </p:cNvPr>
          <p:cNvSpPr>
            <a:spLocks noChangeAspect="1"/>
          </p:cNvSpPr>
          <p:nvPr/>
        </p:nvSpPr>
        <p:spPr>
          <a:xfrm>
            <a:off x="3886358" y="1982636"/>
            <a:ext cx="288000" cy="288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A9DCA9-5F3D-DE42-A741-5F614461FBBC}"/>
              </a:ext>
            </a:extLst>
          </p:cNvPr>
          <p:cNvCxnSpPr>
            <a:cxnSpLocks/>
          </p:cNvCxnSpPr>
          <p:nvPr/>
        </p:nvCxnSpPr>
        <p:spPr>
          <a:xfrm>
            <a:off x="6787612" y="2337277"/>
            <a:ext cx="715468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890">
        <p:fade/>
      </p:transition>
    </mc:Choice>
    <mc:Fallback xmlns="">
      <p:transition spd="med" advTm="9289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平行四辺形 59">
            <a:extLst>
              <a:ext uri="{FF2B5EF4-FFF2-40B4-BE49-F238E27FC236}">
                <a16:creationId xmlns:a16="http://schemas.microsoft.com/office/drawing/2014/main" id="{1B51255B-5B8B-D841-9729-DCFE7EF2D27E}"/>
              </a:ext>
            </a:extLst>
          </p:cNvPr>
          <p:cNvSpPr/>
          <p:nvPr/>
        </p:nvSpPr>
        <p:spPr>
          <a:xfrm>
            <a:off x="5110361" y="3818641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9EB060BA-46DE-7947-B37A-E415AF30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34" y="3645485"/>
            <a:ext cx="2387600" cy="11176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/>
              <p:nvPr/>
            </p:nvSpPr>
            <p:spPr>
              <a:xfrm>
                <a:off x="-10510" y="1294762"/>
                <a:ext cx="9414119" cy="1723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Definiton</a:t>
                </a:r>
                <a:endParaRPr kumimoji="1" lang="en-US" altLang="ja-JP" sz="20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i="1">
                                <a:solidFill>
                                  <a:schemeClr val="tx1">
                                    <a:alpha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chemeClr val="tx1">
                                        <a:alpha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:Time-Series GPS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>
                    <a:solidFill>
                      <a:schemeClr val="tx1">
                        <a:alpha val="50000"/>
                      </a:schemeClr>
                    </a:solidFill>
                  </a:rPr>
                  <a:t>:Neighborhood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EEDA51-D9D9-0145-A4B6-74FAB62A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1294762"/>
                <a:ext cx="9414119" cy="1723229"/>
              </a:xfrm>
              <a:prstGeom prst="rect">
                <a:avLst/>
              </a:prstGeom>
              <a:blipFill>
                <a:blip r:embed="rId4"/>
                <a:stretch>
                  <a:fillRect l="-540" t="-1460" b="-2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924E32B-FDBD-8F46-8263-CF81A3B4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 Time-</a:t>
            </a:r>
            <a:r>
              <a:rPr lang="en-US" altLang="ja-JP" dirty="0"/>
              <a:t>E</a:t>
            </a:r>
            <a:r>
              <a:rPr kumimoji="1" lang="en-US" altLang="ja-JP" dirty="0"/>
              <a:t>xpanded Graph</a:t>
            </a:r>
            <a:endParaRPr kumimoji="1" lang="ja-JP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6C37D39A-D15E-FD4F-A88B-D885E2596A6C}"/>
              </a:ext>
            </a:extLst>
          </p:cNvPr>
          <p:cNvSpPr/>
          <p:nvPr/>
        </p:nvSpPr>
        <p:spPr>
          <a:xfrm rot="10800000">
            <a:off x="3940358" y="1705042"/>
            <a:ext cx="180000" cy="180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/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902FEEA-AE3B-434F-A8B7-BD89576D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42" y="1892068"/>
                <a:ext cx="509370" cy="40011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/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1C67903-3C82-F64F-9814-43BBE81D8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23" y="1860155"/>
                <a:ext cx="503407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EAD1D8D-AFBB-DE4E-9666-E29821E0EADE}"/>
              </a:ext>
            </a:extLst>
          </p:cNvPr>
          <p:cNvCxnSpPr>
            <a:cxnSpLocks/>
          </p:cNvCxnSpPr>
          <p:nvPr/>
        </p:nvCxnSpPr>
        <p:spPr>
          <a:xfrm flipV="1">
            <a:off x="7185452" y="1629266"/>
            <a:ext cx="1034145" cy="25979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A9DCA9-5F3D-DE42-A741-5F614461FBBC}"/>
              </a:ext>
            </a:extLst>
          </p:cNvPr>
          <p:cNvCxnSpPr>
            <a:cxnSpLocks/>
          </p:cNvCxnSpPr>
          <p:nvPr/>
        </p:nvCxnSpPr>
        <p:spPr>
          <a:xfrm>
            <a:off x="6787612" y="2337277"/>
            <a:ext cx="715468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AF25175-E5B0-A44D-8B9E-7A4BC82C54A1}"/>
              </a:ext>
            </a:extLst>
          </p:cNvPr>
          <p:cNvCxnSpPr>
            <a:cxnSpLocks/>
          </p:cNvCxnSpPr>
          <p:nvPr/>
        </p:nvCxnSpPr>
        <p:spPr>
          <a:xfrm>
            <a:off x="7503080" y="2337276"/>
            <a:ext cx="507510" cy="311269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三角形 34">
            <a:extLst>
              <a:ext uri="{FF2B5EF4-FFF2-40B4-BE49-F238E27FC236}">
                <a16:creationId xmlns:a16="http://schemas.microsoft.com/office/drawing/2014/main" id="{0D9B8641-BCD5-224D-80E2-54952F26B323}"/>
              </a:ext>
            </a:extLst>
          </p:cNvPr>
          <p:cNvSpPr/>
          <p:nvPr/>
        </p:nvSpPr>
        <p:spPr>
          <a:xfrm rot="10800000">
            <a:off x="6038726" y="1897169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三角形 35">
            <a:extLst>
              <a:ext uri="{FF2B5EF4-FFF2-40B4-BE49-F238E27FC236}">
                <a16:creationId xmlns:a16="http://schemas.microsoft.com/office/drawing/2014/main" id="{AF8B8A0D-442F-7846-92FC-56FFFF2A9185}"/>
              </a:ext>
            </a:extLst>
          </p:cNvPr>
          <p:cNvSpPr/>
          <p:nvPr/>
        </p:nvSpPr>
        <p:spPr>
          <a:xfrm rot="10800000">
            <a:off x="6838242" y="1889061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三角形 36">
            <a:extLst>
              <a:ext uri="{FF2B5EF4-FFF2-40B4-BE49-F238E27FC236}">
                <a16:creationId xmlns:a16="http://schemas.microsoft.com/office/drawing/2014/main" id="{594E0C13-5114-F04D-AC08-D16BF2CF950C}"/>
              </a:ext>
            </a:extLst>
          </p:cNvPr>
          <p:cNvSpPr/>
          <p:nvPr/>
        </p:nvSpPr>
        <p:spPr>
          <a:xfrm rot="10800000">
            <a:off x="7883842" y="2331658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/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5D2809D-FB53-EC43-B944-9719F25E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87" y="2286581"/>
                <a:ext cx="509370" cy="40011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DBF0455-FF4F-9648-AD0C-DA5C224FF46E}"/>
              </a:ext>
            </a:extLst>
          </p:cNvPr>
          <p:cNvSpPr/>
          <p:nvPr/>
        </p:nvSpPr>
        <p:spPr>
          <a:xfrm>
            <a:off x="5747124" y="1658959"/>
            <a:ext cx="720000" cy="720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23CFB2-E3D3-DE41-B820-6FCB885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ja-JP" smtClean="0"/>
              <a:t>9</a:t>
            </a:fld>
            <a:endParaRPr lang="en-US" altLang="ja-JP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CA412FBE-D287-9F4C-821F-2B2B33DDAFF2}"/>
              </a:ext>
            </a:extLst>
          </p:cNvPr>
          <p:cNvSpPr/>
          <p:nvPr/>
        </p:nvSpPr>
        <p:spPr>
          <a:xfrm>
            <a:off x="5106078" y="4865598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E0B1293-096F-A849-95F2-1282BC64224D}"/>
              </a:ext>
            </a:extLst>
          </p:cNvPr>
          <p:cNvSpPr/>
          <p:nvPr/>
        </p:nvSpPr>
        <p:spPr>
          <a:xfrm>
            <a:off x="5106078" y="5930422"/>
            <a:ext cx="3400164" cy="775504"/>
          </a:xfrm>
          <a:prstGeom prst="parallelogram">
            <a:avLst>
              <a:gd name="adj" fmla="val 74398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FC58AC3-3CB5-3049-BC06-05811FFEF88F}"/>
              </a:ext>
            </a:extLst>
          </p:cNvPr>
          <p:cNvSpPr>
            <a:spLocks noChangeAspect="1"/>
          </p:cNvSpPr>
          <p:nvPr/>
        </p:nvSpPr>
        <p:spPr>
          <a:xfrm>
            <a:off x="3886358" y="1982636"/>
            <a:ext cx="288000" cy="288000"/>
          </a:xfrm>
          <a:prstGeom prst="rect">
            <a:avLst/>
          </a:prstGeom>
          <a:noFill/>
          <a:ln w="127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D77D593-5A83-AD45-9825-3B0A1D1AFD4E}"/>
              </a:ext>
            </a:extLst>
          </p:cNvPr>
          <p:cNvCxnSpPr>
            <a:cxnSpLocks/>
          </p:cNvCxnSpPr>
          <p:nvPr/>
        </p:nvCxnSpPr>
        <p:spPr>
          <a:xfrm flipV="1">
            <a:off x="5912436" y="1889061"/>
            <a:ext cx="1273016" cy="1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62BC1D8-CEE4-B349-970B-E78ED43D3BF6}"/>
              </a:ext>
            </a:extLst>
          </p:cNvPr>
          <p:cNvCxnSpPr>
            <a:cxnSpLocks/>
          </p:cNvCxnSpPr>
          <p:nvPr/>
        </p:nvCxnSpPr>
        <p:spPr>
          <a:xfrm flipV="1">
            <a:off x="6030423" y="2337276"/>
            <a:ext cx="756000" cy="1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053072EE-01CA-6E4E-9235-95CFCE040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134" y="3645485"/>
            <a:ext cx="2387600" cy="1117600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1E3A91A-E065-A740-8DA0-6384FA217EE9}"/>
                  </a:ext>
                </a:extLst>
              </p:cNvPr>
              <p:cNvSpPr txBox="1"/>
              <p:nvPr/>
            </p:nvSpPr>
            <p:spPr>
              <a:xfrm>
                <a:off x="5747124" y="3618586"/>
                <a:ext cx="8510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err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1E3A91A-E065-A740-8DA0-6384FA217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124" y="3618586"/>
                <a:ext cx="85100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三角形 62">
            <a:extLst>
              <a:ext uri="{FF2B5EF4-FFF2-40B4-BE49-F238E27FC236}">
                <a16:creationId xmlns:a16="http://schemas.microsoft.com/office/drawing/2014/main" id="{655122B4-FBA5-E440-A838-826A576D02F4}"/>
              </a:ext>
            </a:extLst>
          </p:cNvPr>
          <p:cNvSpPr/>
          <p:nvPr/>
        </p:nvSpPr>
        <p:spPr>
          <a:xfrm rot="10800000">
            <a:off x="5886423" y="3997953"/>
            <a:ext cx="144000" cy="144000"/>
          </a:xfrm>
          <a:prstGeom prst="triangl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73446517-782E-4942-87CD-C461243A750E}"/>
              </a:ext>
            </a:extLst>
          </p:cNvPr>
          <p:cNvSpPr/>
          <p:nvPr/>
        </p:nvSpPr>
        <p:spPr>
          <a:xfrm>
            <a:off x="5598422" y="3794423"/>
            <a:ext cx="720000" cy="72000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1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44">
        <p:fade/>
      </p:transition>
    </mc:Choice>
    <mc:Fallback xmlns="">
      <p:transition spd="med" advTm="64244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ヒラギノ_Century">
      <a:majorFont>
        <a:latin typeface="Plantagenet Cherokee"/>
        <a:ea typeface="Plantagenet Cherokee"/>
        <a:cs typeface=""/>
      </a:majorFont>
      <a:minorFont>
        <a:latin typeface="Arial"/>
        <a:ea typeface="Arial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spDef>
      <a:spPr>
        <a:noFill/>
        <a:ln w="25400" cmpd="sng">
          <a:solidFill>
            <a:srgbClr val="00B05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Literature 16x9</Template>
  <TotalTime>13816</TotalTime>
  <Words>2729</Words>
  <Application>Microsoft Macintosh PowerPoint</Application>
  <PresentationFormat>画面に合わせる (4:3)</PresentationFormat>
  <Paragraphs>876</Paragraphs>
  <Slides>36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5" baseType="lpstr">
      <vt:lpstr>游ゴシック</vt:lpstr>
      <vt:lpstr>Arial</vt:lpstr>
      <vt:lpstr>Cambria Math</vt:lpstr>
      <vt:lpstr>Euphemia</vt:lpstr>
      <vt:lpstr>Helvetica Neue</vt:lpstr>
      <vt:lpstr>Plantagenet Cherokee</vt:lpstr>
      <vt:lpstr>Times</vt:lpstr>
      <vt:lpstr>Wingdings</vt:lpstr>
      <vt:lpstr>Academic Literature 16x9</vt:lpstr>
      <vt:lpstr>Map-Matching using  Shortest Path Algorithms  on Time-Expanded Graph</vt:lpstr>
      <vt:lpstr>Contents</vt:lpstr>
      <vt:lpstr>What is Map-Matching ? </vt:lpstr>
      <vt:lpstr>Dataset / Formulation</vt:lpstr>
      <vt:lpstr>Related Work[1]</vt:lpstr>
      <vt:lpstr>Motivation</vt:lpstr>
      <vt:lpstr>Proposed Algorithm</vt:lpstr>
      <vt:lpstr>Construct Time-Expanded Graph</vt:lpstr>
      <vt:lpstr>Construct Time-Expanded Graph</vt:lpstr>
      <vt:lpstr>Construct Time-Expanded Graph</vt:lpstr>
      <vt:lpstr>Construct Time-Expanded Graph</vt:lpstr>
      <vt:lpstr>Construct Time-Expanded Graph</vt:lpstr>
      <vt:lpstr>Construct Time-Expanded Graph</vt:lpstr>
      <vt:lpstr>Weight of the Time-Expanded Graph</vt:lpstr>
      <vt:lpstr>Weight of the Time-Expanded Graph</vt:lpstr>
      <vt:lpstr>Appropriate Size of Neighborhood</vt:lpstr>
      <vt:lpstr>Appropriate Size of Neighborhood</vt:lpstr>
      <vt:lpstr>Appropriate Size of Neighborhood</vt:lpstr>
      <vt:lpstr>Appropriate Size of Neighborhood</vt:lpstr>
      <vt:lpstr>Fractional Cascading</vt:lpstr>
      <vt:lpstr>Fractional Cascading</vt:lpstr>
      <vt:lpstr>Fractional Cascading</vt:lpstr>
      <vt:lpstr>Fractional Cascading</vt:lpstr>
      <vt:lpstr>Fractional Cascading</vt:lpstr>
      <vt:lpstr>Fractional Cascading</vt:lpstr>
      <vt:lpstr>Fractional Cascading</vt:lpstr>
      <vt:lpstr>Fractional Cascading</vt:lpstr>
      <vt:lpstr>Fractional Cascading</vt:lpstr>
      <vt:lpstr>Fractional Cascading</vt:lpstr>
      <vt:lpstr>Fractional Cascading</vt:lpstr>
      <vt:lpstr>Fractional Cascading</vt:lpstr>
      <vt:lpstr>Evaluation Indices</vt:lpstr>
      <vt:lpstr>Experiment</vt:lpstr>
      <vt:lpstr>Matching Results</vt:lpstr>
      <vt:lpstr>Summary</vt:lpstr>
      <vt:lpstr>Reference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田中智</dc:creator>
  <cp:lastModifiedBy>Microsoft Office User</cp:lastModifiedBy>
  <cp:revision>337</cp:revision>
  <dcterms:created xsi:type="dcterms:W3CDTF">2019-03-20T07:30:30Z</dcterms:created>
  <dcterms:modified xsi:type="dcterms:W3CDTF">2019-04-01T06:50:47Z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