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56" r:id="rId2"/>
    <p:sldId id="265" r:id="rId3"/>
    <p:sldId id="257" r:id="rId4"/>
    <p:sldId id="261" r:id="rId5"/>
    <p:sldId id="258" r:id="rId6"/>
    <p:sldId id="264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6" r:id="rId15"/>
    <p:sldId id="277" r:id="rId16"/>
    <p:sldId id="270" r:id="rId17"/>
    <p:sldId id="281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 3 つ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の終わり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B2771E-2225-6D44-B83B-5A8F19102683}" type="datetimeFigureOut">
              <a:rPr kumimoji="1" lang="ja-JP" altLang="en-US" smtClean="0"/>
              <a:t>2016/04/23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6DFD69-2D09-474A-8E4C-89FA3A7B2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6" Type="http://schemas.openxmlformats.org/officeDocument/2006/relationships/image" Target="../media/image21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4.emf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9.emf"/><Relationship Id="rId5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oleObject" Target="../embeddings/oleObject20.bin"/><Relationship Id="rId21" Type="http://schemas.openxmlformats.org/officeDocument/2006/relationships/image" Target="../media/image38.emf"/><Relationship Id="rId10" Type="http://schemas.openxmlformats.org/officeDocument/2006/relationships/image" Target="../media/image33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35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36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37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8081/plosntds/article?id=info:doi/10.1371/journal.pntd.0003829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49.emf"/><Relationship Id="rId15" Type="http://schemas.openxmlformats.org/officeDocument/2006/relationships/image" Target="../media/image50.emf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377" y="1295400"/>
            <a:ext cx="8912955" cy="1927225"/>
          </a:xfrm>
        </p:spPr>
        <p:txBody>
          <a:bodyPr/>
          <a:lstStyle/>
          <a:p>
            <a:r>
              <a:rPr kumimoji="1" lang="ja-JP" altLang="en-US" sz="5400" dirty="0" smtClean="0"/>
              <a:t>マイクロサテライト配列の</a:t>
            </a:r>
            <a:r>
              <a:rPr lang="ja-JP" altLang="en-US" sz="5400" dirty="0" smtClean="0"/>
              <a:t>進化モデル入門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 smtClean="0"/>
              <a:t>山口諒（九州</a:t>
            </a:r>
            <a:r>
              <a:rPr kumimoji="1" lang="ja-JP" altLang="en-US" dirty="0" smtClean="0"/>
              <a:t>大学</a:t>
            </a:r>
            <a:r>
              <a:rPr kumimoji="1" lang="ja-JP" altLang="en-US" dirty="0" smtClean="0"/>
              <a:t>大学院</a:t>
            </a:r>
            <a:r>
              <a:rPr kumimoji="1" lang="ja-JP" altLang="en-US" dirty="0" smtClean="0"/>
              <a:t>システム</a:t>
            </a:r>
            <a:r>
              <a:rPr kumimoji="1" lang="ja-JP" altLang="en-US" dirty="0" smtClean="0"/>
              <a:t>生命</a:t>
            </a:r>
            <a:r>
              <a:rPr kumimoji="1" lang="ja-JP" altLang="en-US" dirty="0" smtClean="0"/>
              <a:t>科学府）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16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突然変異モデルの例</a:t>
            </a:r>
            <a:endParaRPr kumimoji="1" lang="ja-JP" altLang="en-US" sz="3600" dirty="0"/>
          </a:p>
        </p:txBody>
      </p:sp>
      <p:pic>
        <p:nvPicPr>
          <p:cNvPr id="3" name="図 2" descr="スクリーンショット 2016-03-21 18.1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" y="1641412"/>
            <a:ext cx="6504397" cy="511396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912799" y="6539932"/>
            <a:ext cx="123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Ellegren</a:t>
            </a:r>
            <a:r>
              <a:rPr kumimoji="1" lang="en-US" altLang="ja-JP" sz="1400" dirty="0" smtClean="0"/>
              <a:t> 2004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1204" y="4445216"/>
            <a:ext cx="442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(c)</a:t>
            </a:r>
            <a:r>
              <a:rPr kumimoji="1" lang="ja-JP" altLang="en-US" dirty="0" smtClean="0"/>
              <a:t>突然変異率は</a:t>
            </a:r>
            <a:r>
              <a:rPr kumimoji="1" lang="en-US" altLang="ja-JP" dirty="0" smtClean="0"/>
              <a:t>Length</a:t>
            </a:r>
            <a:r>
              <a:rPr kumimoji="1" lang="ja-JP" altLang="en-US" dirty="0" smtClean="0"/>
              <a:t>が長い程大きい。</a:t>
            </a:r>
            <a:endParaRPr kumimoji="1" lang="en-US" altLang="ja-JP" dirty="0" smtClean="0"/>
          </a:p>
          <a:p>
            <a:r>
              <a:rPr lang="en-US" altLang="ja-JP" dirty="0" smtClean="0"/>
              <a:t>→Slippage</a:t>
            </a:r>
            <a:r>
              <a:rPr lang="ja-JP" altLang="en-US" dirty="0" smtClean="0"/>
              <a:t>のチャンスが増えるため。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19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ゲノム中のリピート数</a:t>
            </a:r>
            <a:r>
              <a:rPr kumimoji="1" lang="ja-JP" altLang="en-US" dirty="0" smtClean="0"/>
              <a:t>分布</a:t>
            </a:r>
            <a:endParaRPr kumimoji="1" lang="ja-JP" altLang="en-US" dirty="0"/>
          </a:p>
        </p:txBody>
      </p:sp>
      <p:pic>
        <p:nvPicPr>
          <p:cNvPr id="3" name="図 2" descr="スクリーンショット 2016-03-21 19.0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6" y="1791443"/>
            <a:ext cx="8348591" cy="428691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0600" y="6101040"/>
            <a:ext cx="81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Slippage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smtClean="0"/>
              <a:t>Point mutation</a:t>
            </a:r>
            <a:r>
              <a:rPr kumimoji="1" lang="ja-JP" altLang="en-US" sz="2400" dirty="0" smtClean="0"/>
              <a:t>のバランスで定常分布が決まる。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03024" y="6603681"/>
            <a:ext cx="149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Kruglyak</a:t>
            </a:r>
            <a:r>
              <a:rPr kumimoji="1" lang="en-US" altLang="ja-JP" sz="1200" dirty="0" smtClean="0"/>
              <a:t> et al. 1998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6029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Stepwise Mutation Model</a:t>
            </a:r>
            <a:endParaRPr kumimoji="1" lang="ja-JP" altLang="en-US" dirty="0"/>
          </a:p>
        </p:txBody>
      </p:sp>
      <p:pic>
        <p:nvPicPr>
          <p:cNvPr id="3" name="図 2" descr="スクリーンショット 2016-03-21 18.18.2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4" b="58046"/>
          <a:stretch/>
        </p:blipFill>
        <p:spPr>
          <a:xfrm>
            <a:off x="2120412" y="5130311"/>
            <a:ext cx="1751962" cy="167959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0363" y="2593608"/>
            <a:ext cx="686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個体の持つある対立遺伝子のリピート数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x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の変化</a:t>
            </a:r>
            <a:endParaRPr kumimoji="1" lang="en-US" altLang="ja-JP" sz="2400" i="1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166838"/>
              </p:ext>
            </p:extLst>
          </p:nvPr>
        </p:nvGraphicFramePr>
        <p:xfrm>
          <a:off x="200982" y="3208750"/>
          <a:ext cx="4105275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数式" r:id="rId4" imgW="2311400" imgH="1028700" progId="Equation.DSMT4">
                  <p:embed/>
                </p:oleObj>
              </mc:Choice>
              <mc:Fallback>
                <p:oleObj name="数式" r:id="rId4" imgW="23114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982" y="3208750"/>
                        <a:ext cx="4105275" cy="182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23914" y="6262539"/>
            <a:ext cx="179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mutation rate: </a:t>
            </a:r>
            <a:r>
              <a:rPr kumimoji="1" lang="en-US" altLang="ja-JP" i="1" dirty="0" smtClean="0"/>
              <a:t>u</a:t>
            </a:r>
            <a:endParaRPr kumimoji="1" lang="ja-JP" altLang="en-US" i="1" dirty="0"/>
          </a:p>
        </p:txBody>
      </p:sp>
      <p:pic>
        <p:nvPicPr>
          <p:cNvPr id="8" name="図 7" descr="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56" y="3968774"/>
            <a:ext cx="4416097" cy="2762192"/>
          </a:xfrm>
          <a:prstGeom prst="rect">
            <a:avLst/>
          </a:prstGeo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280259"/>
              </p:ext>
            </p:extLst>
          </p:nvPr>
        </p:nvGraphicFramePr>
        <p:xfrm>
          <a:off x="7694016" y="3839045"/>
          <a:ext cx="11049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数式" r:id="rId7" imgW="622300" imgH="609600" progId="Equation.DSMT4">
                  <p:embed/>
                </p:oleObj>
              </mc:Choice>
              <mc:Fallback>
                <p:oleObj name="数式" r:id="rId7" imgW="622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4016" y="3839045"/>
                        <a:ext cx="11049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カーブ矢印 10"/>
          <p:cNvSpPr/>
          <p:nvPr/>
        </p:nvSpPr>
        <p:spPr>
          <a:xfrm rot="2518586">
            <a:off x="5588168" y="5003184"/>
            <a:ext cx="731520" cy="1216152"/>
          </a:xfrm>
          <a:prstGeom prst="curvedRightArrow">
            <a:avLst>
              <a:gd name="adj1" fmla="val 9689"/>
              <a:gd name="adj2" fmla="val 39806"/>
              <a:gd name="adj3" fmla="val 310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Phase Model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63" y="2522744"/>
            <a:ext cx="686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個体の持つある対立遺伝子のリピート数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x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の変化</a:t>
            </a:r>
            <a:endParaRPr kumimoji="1" lang="en-US" altLang="ja-JP" sz="2400" i="1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46481"/>
              </p:ext>
            </p:extLst>
          </p:nvPr>
        </p:nvGraphicFramePr>
        <p:xfrm>
          <a:off x="100363" y="3290542"/>
          <a:ext cx="5436448" cy="245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数式" r:id="rId3" imgW="3403600" imgH="1536700" progId="Equation.DSMT4">
                  <p:embed/>
                </p:oleObj>
              </mc:Choice>
              <mc:Fallback>
                <p:oleObj name="数式" r:id="rId3" imgW="34036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63" y="3290542"/>
                        <a:ext cx="5436448" cy="245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810261"/>
              </p:ext>
            </p:extLst>
          </p:nvPr>
        </p:nvGraphicFramePr>
        <p:xfrm>
          <a:off x="184190" y="6353701"/>
          <a:ext cx="946558" cy="36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数式" r:id="rId5" imgW="520700" imgH="203200" progId="Equation.DSMT4">
                  <p:embed/>
                </p:oleObj>
              </mc:Choice>
              <mc:Fallback>
                <p:oleObj name="数式" r:id="rId5" imgW="52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190" y="6353701"/>
                        <a:ext cx="946558" cy="36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2424" y="60101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但し、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835753"/>
              </p:ext>
            </p:extLst>
          </p:nvPr>
        </p:nvGraphicFramePr>
        <p:xfrm>
          <a:off x="913899" y="5941152"/>
          <a:ext cx="28384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数式" r:id="rId7" imgW="1562100" imgH="266700" progId="Equation.DSMT4">
                  <p:embed/>
                </p:oleObj>
              </mc:Choice>
              <mc:Fallback>
                <p:oleObj name="数式" r:id="rId7" imgW="1562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3899" y="5941152"/>
                        <a:ext cx="28384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 descr="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90" y="2416605"/>
            <a:ext cx="1838266" cy="1135608"/>
          </a:xfrm>
          <a:prstGeom prst="rect">
            <a:avLst/>
          </a:prstGeo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96933"/>
              </p:ext>
            </p:extLst>
          </p:nvPr>
        </p:nvGraphicFramePr>
        <p:xfrm>
          <a:off x="1306480" y="6353701"/>
          <a:ext cx="946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数式" r:id="rId10" imgW="520700" imgH="254000" progId="Equation.DSMT4">
                  <p:embed/>
                </p:oleObj>
              </mc:Choice>
              <mc:Fallback>
                <p:oleObj name="数式" r:id="rId10" imgW="520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6480" y="6353701"/>
                        <a:ext cx="946150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252630" y="6377441"/>
            <a:ext cx="526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として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ステップの変異をおよそ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リピートに設定</a:t>
            </a:r>
            <a:endParaRPr kumimoji="1" lang="ja-JP" altLang="en-US" dirty="0"/>
          </a:p>
        </p:txBody>
      </p:sp>
      <p:pic>
        <p:nvPicPr>
          <p:cNvPr id="12" name="図 11" descr="3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00" y="3929035"/>
            <a:ext cx="3553857" cy="2222876"/>
          </a:xfrm>
          <a:prstGeom prst="rect">
            <a:avLst/>
          </a:prstGeom>
        </p:spPr>
      </p:pic>
      <p:sp>
        <p:nvSpPr>
          <p:cNvPr id="13" name="右カーブ矢印 12"/>
          <p:cNvSpPr/>
          <p:nvPr/>
        </p:nvSpPr>
        <p:spPr>
          <a:xfrm rot="3402173">
            <a:off x="6718323" y="3875202"/>
            <a:ext cx="731520" cy="1216152"/>
          </a:xfrm>
          <a:prstGeom prst="curvedRightArrow">
            <a:avLst>
              <a:gd name="adj1" fmla="val 9689"/>
              <a:gd name="adj2" fmla="val 39806"/>
              <a:gd name="adj3" fmla="val 310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60565"/>
              </p:ext>
            </p:extLst>
          </p:nvPr>
        </p:nvGraphicFramePr>
        <p:xfrm>
          <a:off x="3967987" y="6031366"/>
          <a:ext cx="876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数式" r:id="rId13" imgW="482600" imgH="190500" progId="Equation.DSMT4">
                  <p:embed/>
                </p:oleObj>
              </mc:Choice>
              <mc:Fallback>
                <p:oleObj name="数式" r:id="rId13" imgW="482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7987" y="6031366"/>
                        <a:ext cx="876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7542893" y="6401181"/>
            <a:ext cx="16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=1</a:t>
            </a:r>
            <a:r>
              <a:rPr kumimoji="1" lang="ja-JP" altLang="en-US" dirty="0" smtClean="0"/>
              <a:t>で</a:t>
            </a:r>
            <a:r>
              <a:rPr lang="en-US" altLang="ja-JP" dirty="0" smtClean="0"/>
              <a:t>SMM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845894" y="4528127"/>
            <a:ext cx="4557380" cy="748146"/>
          </a:xfrm>
          <a:prstGeom prst="rect">
            <a:avLst/>
          </a:prstGeom>
          <a:solidFill>
            <a:srgbClr val="12FF07">
              <a:alpha val="2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30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定常分布を持つ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>Two Phase Model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63" y="2522744"/>
            <a:ext cx="686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個体の持つある対立遺伝子のリピート数</a:t>
            </a:r>
            <a:r>
              <a:rPr kumimoji="1" lang="en-US" altLang="ja-JP" sz="2400" i="1" dirty="0" smtClean="0">
                <a:latin typeface="Times New Roman"/>
                <a:cs typeface="Times New Roman"/>
              </a:rPr>
              <a:t>x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の変化</a:t>
            </a:r>
            <a:endParaRPr kumimoji="1" lang="en-US" altLang="ja-JP" sz="2400" i="1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088520"/>
              </p:ext>
            </p:extLst>
          </p:nvPr>
        </p:nvGraphicFramePr>
        <p:xfrm>
          <a:off x="295570" y="3057525"/>
          <a:ext cx="586263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数式" r:id="rId3" imgW="3670300" imgH="1828800" progId="Equation.DSMT4">
                  <p:embed/>
                </p:oleObj>
              </mc:Choice>
              <mc:Fallback>
                <p:oleObj name="数式" r:id="rId3" imgW="36703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570" y="3057525"/>
                        <a:ext cx="5862638" cy="29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131461" y="4341091"/>
            <a:ext cx="5026747" cy="369454"/>
          </a:xfrm>
          <a:prstGeom prst="rect">
            <a:avLst/>
          </a:prstGeom>
          <a:solidFill>
            <a:srgbClr val="12FF07">
              <a:alpha val="2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31461" y="5140036"/>
            <a:ext cx="5026747" cy="369454"/>
          </a:xfrm>
          <a:prstGeom prst="rect">
            <a:avLst/>
          </a:prstGeom>
          <a:solidFill>
            <a:srgbClr val="12FF07">
              <a:alpha val="2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スクリーンショット 2016-03-21 19.04.2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2" b="52644"/>
          <a:stretch/>
        </p:blipFill>
        <p:spPr>
          <a:xfrm>
            <a:off x="6250568" y="4612323"/>
            <a:ext cx="2783229" cy="20301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158208" y="352136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切断による減少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（上限の効果）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0075" y="608676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変異による増加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（下限の効果）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5992091" y="3948545"/>
            <a:ext cx="258477" cy="565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749636" y="5334000"/>
            <a:ext cx="150096" cy="752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4145539" y="3359262"/>
            <a:ext cx="304536" cy="185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450075" y="305752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リピート数が多いほど変異が起こりやすい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736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　リピート数上限までの待ち時間</a:t>
            </a:r>
            <a:endParaRPr kumimoji="1" lang="ja-JP" altLang="en-US" sz="4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45507"/>
              </p:ext>
            </p:extLst>
          </p:nvPr>
        </p:nvGraphicFramePr>
        <p:xfrm>
          <a:off x="1992319" y="4094639"/>
          <a:ext cx="23495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数式" r:id="rId3" imgW="1587500" imgH="406400" progId="Equation.DSMT4">
                  <p:embed/>
                </p:oleObj>
              </mc:Choice>
              <mc:Fallback>
                <p:oleObj name="数式" r:id="rId3" imgW="158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9" y="4094639"/>
                        <a:ext cx="2349500" cy="601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77077"/>
              </p:ext>
            </p:extLst>
          </p:nvPr>
        </p:nvGraphicFramePr>
        <p:xfrm>
          <a:off x="4742252" y="4096226"/>
          <a:ext cx="25717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数式" r:id="rId5" imgW="1739900" imgH="406400" progId="Equation.DSMT4">
                  <p:embed/>
                </p:oleObj>
              </mc:Choice>
              <mc:Fallback>
                <p:oleObj name="数式" r:id="rId5" imgW="173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252" y="4096226"/>
                        <a:ext cx="2571750" cy="600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22353"/>
              </p:ext>
            </p:extLst>
          </p:nvPr>
        </p:nvGraphicFramePr>
        <p:xfrm>
          <a:off x="1100138" y="3343275"/>
          <a:ext cx="2892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数式" r:id="rId7" imgW="1803400" imgH="419100" progId="Equation.DSMT4">
                  <p:embed/>
                </p:oleObj>
              </mc:Choice>
              <mc:Fallback>
                <p:oleObj name="数式" r:id="rId7" imgW="1803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0138" y="3343275"/>
                        <a:ext cx="2892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左矢印 6"/>
          <p:cNvSpPr/>
          <p:nvPr/>
        </p:nvSpPr>
        <p:spPr>
          <a:xfrm flipH="1">
            <a:off x="4018352" y="3348536"/>
            <a:ext cx="723900" cy="6604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+mn-e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54993" y="3203779"/>
            <a:ext cx="7391510" cy="1610657"/>
          </a:xfrm>
          <a:prstGeom prst="roundRect">
            <a:avLst>
              <a:gd name="adj" fmla="val 4752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3772" y="2993061"/>
            <a:ext cx="1036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+mn-ea"/>
              </a:rPr>
              <a:t>拡散近似</a:t>
            </a:r>
            <a:endParaRPr kumimoji="1" lang="ja-JP" altLang="en-US" sz="1600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17160"/>
              </p:ext>
            </p:extLst>
          </p:nvPr>
        </p:nvGraphicFramePr>
        <p:xfrm>
          <a:off x="4918075" y="3225800"/>
          <a:ext cx="31781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数式" r:id="rId9" imgW="1854200" imgH="495300" progId="Equation.DSMT4">
                  <p:embed/>
                </p:oleObj>
              </mc:Choice>
              <mc:Fallback>
                <p:oleObj name="数式" r:id="rId9" imgW="18542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8075" y="3225800"/>
                        <a:ext cx="31781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246049" y="42025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但し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6545" y="5045351"/>
            <a:ext cx="104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SMM</a:t>
            </a:r>
          </a:p>
          <a:p>
            <a:endParaRPr lang="en-US" altLang="ja-JP" dirty="0"/>
          </a:p>
          <a:p>
            <a:pPr marL="285750" indent="-285750">
              <a:buFont typeface="Arial"/>
              <a:buChar char="•"/>
            </a:pP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TPM</a:t>
            </a:r>
            <a:endParaRPr kumimoji="1" lang="ja-JP" altLang="en-US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19080"/>
              </p:ext>
            </p:extLst>
          </p:nvPr>
        </p:nvGraphicFramePr>
        <p:xfrm>
          <a:off x="1222375" y="5506448"/>
          <a:ext cx="1303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数式" r:id="rId11" imgW="647700" imgH="190500" progId="Equation.DSMT4">
                  <p:embed/>
                </p:oleObj>
              </mc:Choice>
              <mc:Fallback>
                <p:oleObj name="数式" r:id="rId11" imgW="64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506448"/>
                        <a:ext cx="1303338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17398"/>
              </p:ext>
            </p:extLst>
          </p:nvPr>
        </p:nvGraphicFramePr>
        <p:xfrm>
          <a:off x="2609693" y="5506448"/>
          <a:ext cx="1304754" cy="38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数式" r:id="rId13" imgW="647700" imgH="190500" progId="Equation.DSMT4">
                  <p:embed/>
                </p:oleObj>
              </mc:Choice>
              <mc:Fallback>
                <p:oleObj name="数式" r:id="rId13" imgW="64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693" y="5506448"/>
                        <a:ext cx="1304754" cy="3817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08000" y="255154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初期リピート数　　から上限　　</a:t>
            </a:r>
            <a:r>
              <a:rPr lang="ja-JP" altLang="en-US" dirty="0" smtClean="0"/>
              <a:t>に達する</a:t>
            </a:r>
            <a:r>
              <a:rPr kumimoji="1" lang="ja-JP" altLang="en-US" dirty="0" smtClean="0"/>
              <a:t>までの時間</a:t>
            </a:r>
            <a:endParaRPr kumimoji="1" lang="ja-JP" altLang="en-US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58795"/>
              </p:ext>
            </p:extLst>
          </p:nvPr>
        </p:nvGraphicFramePr>
        <p:xfrm>
          <a:off x="2263775" y="2513013"/>
          <a:ext cx="3587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数式" r:id="rId15" imgW="177800" imgH="203200" progId="Equation.DSMT4">
                  <p:embed/>
                </p:oleObj>
              </mc:Choice>
              <mc:Fallback>
                <p:oleObj name="数式" r:id="rId15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513013"/>
                        <a:ext cx="358775" cy="407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17134"/>
              </p:ext>
            </p:extLst>
          </p:nvPr>
        </p:nvGraphicFramePr>
        <p:xfrm>
          <a:off x="3652838" y="2513013"/>
          <a:ext cx="3333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数式" r:id="rId17" imgW="165100" imgH="203200" progId="Equation.DSMT4">
                  <p:embed/>
                </p:oleObj>
              </mc:Choice>
              <mc:Fallback>
                <p:oleObj name="数式" r:id="rId17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2513013"/>
                        <a:ext cx="333375" cy="407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93856"/>
              </p:ext>
            </p:extLst>
          </p:nvPr>
        </p:nvGraphicFramePr>
        <p:xfrm>
          <a:off x="1283772" y="6245680"/>
          <a:ext cx="1303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数式" r:id="rId19" imgW="647700" imgH="190500" progId="Equation.DSMT4">
                  <p:embed/>
                </p:oleObj>
              </mc:Choice>
              <mc:Fallback>
                <p:oleObj name="数式" r:id="rId19" imgW="64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772" y="6245680"/>
                        <a:ext cx="1303338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59880"/>
              </p:ext>
            </p:extLst>
          </p:nvPr>
        </p:nvGraphicFramePr>
        <p:xfrm>
          <a:off x="2611596" y="5915025"/>
          <a:ext cx="30416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数式" r:id="rId20" imgW="1511300" imgH="469900" progId="Equation.DSMT4">
                  <p:embed/>
                </p:oleObj>
              </mc:Choice>
              <mc:Fallback>
                <p:oleObj name="数式" r:id="rId20" imgW="1511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596" y="5915025"/>
                        <a:ext cx="3041650" cy="942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0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リピート数</a:t>
            </a:r>
            <a:r>
              <a:rPr kumimoji="1" lang="ja-JP" altLang="en-US" dirty="0" smtClean="0"/>
              <a:t>のデータ</a:t>
            </a:r>
            <a:endParaRPr kumimoji="1" lang="ja-JP" altLang="en-US" dirty="0"/>
          </a:p>
        </p:txBody>
      </p:sp>
      <p:pic>
        <p:nvPicPr>
          <p:cNvPr id="3" name="図 2" descr="スクリーンショット 2016-03-27 1.4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118"/>
            <a:ext cx="9144000" cy="404996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308659" y="6550223"/>
            <a:ext cx="5203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Fonzi</a:t>
            </a:r>
            <a:r>
              <a:rPr lang="en-US" altLang="ja-JP" sz="1400" dirty="0" smtClean="0"/>
              <a:t> E, </a:t>
            </a:r>
            <a:r>
              <a:rPr lang="en-US" altLang="ja-JP" sz="1400" dirty="0" err="1" smtClean="0"/>
              <a:t>Higa</a:t>
            </a:r>
            <a:r>
              <a:rPr lang="en-US" altLang="ja-JP" sz="1400" dirty="0" smtClean="0"/>
              <a:t> Y, </a:t>
            </a:r>
            <a:r>
              <a:rPr lang="en-US" altLang="ja-JP" sz="1400" dirty="0" err="1" smtClean="0"/>
              <a:t>Bertuso</a:t>
            </a:r>
            <a:r>
              <a:rPr lang="en-US" altLang="ja-JP" sz="1400" dirty="0" smtClean="0"/>
              <a:t> AG, </a:t>
            </a:r>
            <a:r>
              <a:rPr lang="en-US" altLang="ja-JP" sz="1400" dirty="0" err="1" smtClean="0"/>
              <a:t>Futami</a:t>
            </a:r>
            <a:r>
              <a:rPr lang="en-US" altLang="ja-JP" sz="1400" dirty="0" smtClean="0"/>
              <a:t> K, </a:t>
            </a:r>
            <a:r>
              <a:rPr lang="en-US" altLang="ja-JP" sz="1400" dirty="0" err="1" smtClean="0"/>
              <a:t>Minakawa</a:t>
            </a:r>
            <a:r>
              <a:rPr lang="en-US" altLang="ja-JP" sz="1400" dirty="0" smtClean="0"/>
              <a:t> N (2015)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230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422096" y="1798797"/>
            <a:ext cx="3872489" cy="2595590"/>
            <a:chOff x="2029954" y="2157573"/>
            <a:chExt cx="5436516" cy="3643901"/>
          </a:xfrm>
        </p:grpSpPr>
        <p:sp>
          <p:nvSpPr>
            <p:cNvPr id="3" name="円/楕円 2"/>
            <p:cNvSpPr/>
            <p:nvPr/>
          </p:nvSpPr>
          <p:spPr>
            <a:xfrm>
              <a:off x="2639554" y="337677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6552070" y="327197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2029954" y="47048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785765" y="215757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675376" y="48870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819467" y="357711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5637670" y="444357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767566" y="307197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276667" y="231511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" name="直線コネクタ 11"/>
            <p:cNvCxnSpPr>
              <a:stCxn id="6" idx="4"/>
              <a:endCxn id="3" idx="0"/>
            </p:cNvCxnSpPr>
            <p:nvPr/>
          </p:nvCxnSpPr>
          <p:spPr>
            <a:xfrm flipH="1">
              <a:off x="3096754" y="3071973"/>
              <a:ext cx="146211" cy="3048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コネクタ 12"/>
            <p:cNvCxnSpPr>
              <a:stCxn id="6" idx="5"/>
              <a:endCxn id="10" idx="1"/>
            </p:cNvCxnSpPr>
            <p:nvPr/>
          </p:nvCxnSpPr>
          <p:spPr>
            <a:xfrm>
              <a:off x="3566254" y="2938062"/>
              <a:ext cx="335223" cy="267822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コネクタ 13"/>
            <p:cNvCxnSpPr>
              <a:stCxn id="6" idx="6"/>
              <a:endCxn id="11" idx="2"/>
            </p:cNvCxnSpPr>
            <p:nvPr/>
          </p:nvCxnSpPr>
          <p:spPr>
            <a:xfrm>
              <a:off x="3700165" y="2614773"/>
              <a:ext cx="1576502" cy="157537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コネクタ 14"/>
            <p:cNvCxnSpPr>
              <a:stCxn id="11" idx="3"/>
              <a:endCxn id="10" idx="7"/>
            </p:cNvCxnSpPr>
            <p:nvPr/>
          </p:nvCxnSpPr>
          <p:spPr>
            <a:xfrm flipH="1">
              <a:off x="4548055" y="3095599"/>
              <a:ext cx="862523" cy="110285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コネクタ 15"/>
            <p:cNvCxnSpPr>
              <a:stCxn id="11" idx="5"/>
              <a:endCxn id="4" idx="1"/>
            </p:cNvCxnSpPr>
            <p:nvPr/>
          </p:nvCxnSpPr>
          <p:spPr>
            <a:xfrm>
              <a:off x="6057156" y="3095599"/>
              <a:ext cx="628825" cy="310289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線コネクタ 16"/>
            <p:cNvCxnSpPr>
              <a:stCxn id="11" idx="4"/>
              <a:endCxn id="8" idx="7"/>
            </p:cNvCxnSpPr>
            <p:nvPr/>
          </p:nvCxnSpPr>
          <p:spPr>
            <a:xfrm flipH="1">
              <a:off x="5599956" y="3229510"/>
              <a:ext cx="133911" cy="48152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コネクタ 17"/>
            <p:cNvCxnSpPr>
              <a:stCxn id="8" idx="5"/>
              <a:endCxn id="9" idx="1"/>
            </p:cNvCxnSpPr>
            <p:nvPr/>
          </p:nvCxnSpPr>
          <p:spPr>
            <a:xfrm>
              <a:off x="5599956" y="4357608"/>
              <a:ext cx="171625" cy="219876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コネクタ 18"/>
            <p:cNvCxnSpPr>
              <a:stCxn id="4" idx="3"/>
              <a:endCxn id="9" idx="7"/>
            </p:cNvCxnSpPr>
            <p:nvPr/>
          </p:nvCxnSpPr>
          <p:spPr>
            <a:xfrm flipH="1">
              <a:off x="6418159" y="4052466"/>
              <a:ext cx="267822" cy="525018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2658046" y="4278844"/>
              <a:ext cx="286308" cy="474154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線コネクタ 20"/>
            <p:cNvCxnSpPr>
              <a:endCxn id="10" idx="2"/>
            </p:cNvCxnSpPr>
            <p:nvPr/>
          </p:nvCxnSpPr>
          <p:spPr>
            <a:xfrm flipV="1">
              <a:off x="3553954" y="3529173"/>
              <a:ext cx="213612" cy="181857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コネクタ 21"/>
            <p:cNvCxnSpPr>
              <a:stCxn id="10" idx="5"/>
              <a:endCxn id="8" idx="2"/>
            </p:cNvCxnSpPr>
            <p:nvPr/>
          </p:nvCxnSpPr>
          <p:spPr>
            <a:xfrm>
              <a:off x="4548055" y="3852462"/>
              <a:ext cx="271412" cy="181857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コネクタ 22"/>
            <p:cNvCxnSpPr>
              <a:stCxn id="3" idx="5"/>
              <a:endCxn id="7" idx="1"/>
            </p:cNvCxnSpPr>
            <p:nvPr/>
          </p:nvCxnSpPr>
          <p:spPr>
            <a:xfrm>
              <a:off x="3420043" y="4157262"/>
              <a:ext cx="389244" cy="86372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コネクタ 23"/>
            <p:cNvCxnSpPr>
              <a:stCxn id="5" idx="6"/>
              <a:endCxn id="7" idx="2"/>
            </p:cNvCxnSpPr>
            <p:nvPr/>
          </p:nvCxnSpPr>
          <p:spPr>
            <a:xfrm>
              <a:off x="2944354" y="5162079"/>
              <a:ext cx="731022" cy="182195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コネクタ 24"/>
            <p:cNvCxnSpPr>
              <a:stCxn id="10" idx="4"/>
              <a:endCxn id="7" idx="0"/>
            </p:cNvCxnSpPr>
            <p:nvPr/>
          </p:nvCxnSpPr>
          <p:spPr>
            <a:xfrm flipH="1">
              <a:off x="4132576" y="3986373"/>
              <a:ext cx="92190" cy="900701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コネクタ 25"/>
            <p:cNvCxnSpPr>
              <a:stCxn id="9" idx="2"/>
              <a:endCxn id="7" idx="6"/>
            </p:cNvCxnSpPr>
            <p:nvPr/>
          </p:nvCxnSpPr>
          <p:spPr>
            <a:xfrm flipH="1">
              <a:off x="4589776" y="4900773"/>
              <a:ext cx="1047894" cy="443501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1" name="直線コネクタ 30"/>
          <p:cNvCxnSpPr/>
          <p:nvPr/>
        </p:nvCxnSpPr>
        <p:spPr>
          <a:xfrm flipH="1" flipV="1">
            <a:off x="2619570" y="3902654"/>
            <a:ext cx="295246" cy="32839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244889" y="4173436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migration bond</a:t>
            </a:r>
            <a:endParaRPr kumimoji="1" lang="ja-JP" alt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2" y="1378498"/>
            <a:ext cx="4230310" cy="32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0" y="5193091"/>
            <a:ext cx="9182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sz="1200" dirty="0" err="1"/>
              <a:t>Fonzi</a:t>
            </a:r>
            <a:r>
              <a:rPr lang="en-US" altLang="ja-JP" sz="1200" dirty="0"/>
              <a:t> E, </a:t>
            </a:r>
            <a:r>
              <a:rPr lang="en-US" altLang="ja-JP" sz="1200" dirty="0" err="1"/>
              <a:t>Higa</a:t>
            </a:r>
            <a:r>
              <a:rPr lang="en-US" altLang="ja-JP" sz="1200" dirty="0"/>
              <a:t> Y, </a:t>
            </a:r>
            <a:r>
              <a:rPr lang="en-US" altLang="ja-JP" sz="1200" dirty="0" err="1"/>
              <a:t>Bertuso</a:t>
            </a:r>
            <a:r>
              <a:rPr lang="en-US" altLang="ja-JP" sz="1200" dirty="0"/>
              <a:t> AG, </a:t>
            </a:r>
            <a:r>
              <a:rPr lang="en-US" altLang="ja-JP" sz="1200" dirty="0" err="1"/>
              <a:t>Futami</a:t>
            </a:r>
            <a:r>
              <a:rPr lang="en-US" altLang="ja-JP" sz="1200" dirty="0"/>
              <a:t> K, </a:t>
            </a:r>
            <a:r>
              <a:rPr lang="en-US" altLang="ja-JP" sz="1200" dirty="0" err="1"/>
              <a:t>Minakawa</a:t>
            </a:r>
            <a:r>
              <a:rPr lang="en-US" altLang="ja-JP" sz="1200" dirty="0"/>
              <a:t> N (2015) Human-Mediated Marine Dispersal Influences the Population Structure of </a:t>
            </a:r>
            <a:r>
              <a:rPr lang="en-US" altLang="ja-JP" sz="1200" dirty="0" err="1"/>
              <a:t>Aedes</a:t>
            </a:r>
            <a:r>
              <a:rPr lang="en-US" altLang="ja-JP" sz="1200" dirty="0"/>
              <a:t> </a:t>
            </a:r>
            <a:r>
              <a:rPr lang="en-US" altLang="ja-JP" sz="1200" dirty="0" err="1"/>
              <a:t>aegypti</a:t>
            </a:r>
            <a:r>
              <a:rPr lang="en-US" altLang="ja-JP" sz="1200" dirty="0"/>
              <a:t> in the Philippine Archipelago. </a:t>
            </a:r>
            <a:r>
              <a:rPr lang="en-US" altLang="ja-JP" sz="1200" dirty="0" err="1"/>
              <a:t>PLoS</a:t>
            </a:r>
            <a:r>
              <a:rPr lang="en-US" altLang="ja-JP" sz="1200" dirty="0"/>
              <a:t> </a:t>
            </a:r>
            <a:r>
              <a:rPr lang="en-US" altLang="ja-JP" sz="1200" dirty="0" err="1"/>
              <a:t>Negl</a:t>
            </a:r>
            <a:r>
              <a:rPr lang="en-US" altLang="ja-JP" sz="1200" dirty="0"/>
              <a:t> Trop Dis 9(6): e0003829. doi:10.1371/journal.pntd.0003829</a:t>
            </a:r>
          </a:p>
          <a:p>
            <a:pPr eaLnBrk="1" hangingPunct="1"/>
            <a:r>
              <a:rPr lang="en-US" altLang="ja-JP" sz="1200" dirty="0">
                <a:hlinkClick r:id="rId3"/>
              </a:rPr>
              <a:t>http://127.0.0.1:8081/plosntds/article?id=info:doi/10.1371/journal.pntd.0003829</a:t>
            </a:r>
            <a:endParaRPr lang="en-US" altLang="ja-JP" sz="1200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46" y="5866191"/>
            <a:ext cx="41148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5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リピート数</a:t>
            </a:r>
            <a:r>
              <a:rPr kumimoji="1" lang="ja-JP" altLang="en-US" sz="4000" dirty="0" smtClean="0"/>
              <a:t>データ</a:t>
            </a:r>
            <a:r>
              <a:rPr lang="ja-JP" altLang="en-US" sz="4000" dirty="0" smtClean="0"/>
              <a:t>のヒストグラム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4308659" y="6550223"/>
            <a:ext cx="5203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Fonzi</a:t>
            </a:r>
            <a:r>
              <a:rPr lang="en-US" altLang="ja-JP" sz="1400" dirty="0" smtClean="0"/>
              <a:t> E, </a:t>
            </a:r>
            <a:r>
              <a:rPr lang="en-US" altLang="ja-JP" sz="1400" dirty="0" err="1" smtClean="0"/>
              <a:t>Higa</a:t>
            </a:r>
            <a:r>
              <a:rPr lang="en-US" altLang="ja-JP" sz="1400" dirty="0" smtClean="0"/>
              <a:t> Y, </a:t>
            </a:r>
            <a:r>
              <a:rPr lang="en-US" altLang="ja-JP" sz="1400" dirty="0" err="1" smtClean="0"/>
              <a:t>Bertuso</a:t>
            </a:r>
            <a:r>
              <a:rPr lang="en-US" altLang="ja-JP" sz="1400" dirty="0" smtClean="0"/>
              <a:t> AG, </a:t>
            </a:r>
            <a:r>
              <a:rPr lang="en-US" altLang="ja-JP" sz="1400" dirty="0" err="1" smtClean="0"/>
              <a:t>Futami</a:t>
            </a:r>
            <a:r>
              <a:rPr lang="en-US" altLang="ja-JP" sz="1400" dirty="0" smtClean="0"/>
              <a:t> K, </a:t>
            </a:r>
            <a:r>
              <a:rPr lang="en-US" altLang="ja-JP" sz="1400" dirty="0" err="1" smtClean="0"/>
              <a:t>Minakawa</a:t>
            </a:r>
            <a:r>
              <a:rPr lang="en-US" altLang="ja-JP" sz="1400" dirty="0" smtClean="0"/>
              <a:t> N (2015) </a:t>
            </a:r>
            <a:endParaRPr lang="ja-JP" altLang="en-US" sz="1400" dirty="0"/>
          </a:p>
        </p:txBody>
      </p:sp>
      <p:pic>
        <p:nvPicPr>
          <p:cNvPr id="5" name="図 4" descr="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5" y="3204950"/>
            <a:ext cx="4282544" cy="2678657"/>
          </a:xfrm>
          <a:prstGeom prst="rect">
            <a:avLst/>
          </a:prstGeom>
        </p:spPr>
      </p:pic>
      <p:pic>
        <p:nvPicPr>
          <p:cNvPr id="6" name="図 5" descr="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53" y="3204950"/>
            <a:ext cx="4282544" cy="267865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0425" y="2731500"/>
            <a:ext cx="348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Site.1 </a:t>
            </a:r>
            <a:r>
              <a:rPr lang="en-US" altLang="ja-JP" b="1" dirty="0" err="1"/>
              <a:t>Ambulong</a:t>
            </a:r>
            <a:r>
              <a:rPr lang="en-US" altLang="ja-JP" b="1" dirty="0"/>
              <a:t> locus=12ATG1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9353" y="2731500"/>
            <a:ext cx="342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Site.9 </a:t>
            </a:r>
            <a:r>
              <a:rPr lang="en-US" altLang="ja-JP" b="1" dirty="0" err="1"/>
              <a:t>Odiongan</a:t>
            </a:r>
            <a:r>
              <a:rPr lang="en-US" altLang="ja-JP" b="1" dirty="0"/>
              <a:t> locus=12ATG1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0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 Island Model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267723" y="3161362"/>
            <a:ext cx="2016224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i="1" dirty="0" smtClean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660211" y="3161362"/>
            <a:ext cx="2016224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cxnSp>
        <p:nvCxnSpPr>
          <p:cNvPr id="13" name="直線矢印コネクタ 12"/>
          <p:cNvCxnSpPr>
            <a:stCxn id="10" idx="7"/>
            <a:endCxn id="11" idx="1"/>
          </p:cNvCxnSpPr>
          <p:nvPr/>
        </p:nvCxnSpPr>
        <p:spPr>
          <a:xfrm>
            <a:off x="2988678" y="3446086"/>
            <a:ext cx="296680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4427605" y="3313848"/>
            <a:ext cx="1588" cy="30089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315133" y="2945338"/>
            <a:ext cx="192461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Century"/>
              </a:rPr>
              <a:t>移住個体</a:t>
            </a:r>
            <a:r>
              <a:rPr lang="en-US" altLang="ja-JP" dirty="0" smtClean="0">
                <a:solidFill>
                  <a:schemeClr val="tx1"/>
                </a:solidFill>
                <a:latin typeface="Century"/>
              </a:rPr>
              <a:t>: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39812"/>
              </p:ext>
            </p:extLst>
          </p:nvPr>
        </p:nvGraphicFramePr>
        <p:xfrm>
          <a:off x="4743450" y="2889323"/>
          <a:ext cx="400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数式" r:id="rId3" imgW="215900" imgH="279400" progId="Equation.DSMT4">
                  <p:embed/>
                </p:oleObj>
              </mc:Choice>
              <mc:Fallback>
                <p:oleObj name="数式" r:id="rId3" imgW="215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2889323"/>
                        <a:ext cx="400050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1956575" y="41013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個体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83802" y="41041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個体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56148" y="2777591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Island 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41403" y="2790180"/>
            <a:ext cx="10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Island B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287927" y="4795231"/>
            <a:ext cx="192461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Century"/>
              </a:rPr>
              <a:t>移住個体</a:t>
            </a:r>
            <a:r>
              <a:rPr lang="en-US" altLang="ja-JP" dirty="0" smtClean="0">
                <a:solidFill>
                  <a:schemeClr val="tx1"/>
                </a:solidFill>
                <a:latin typeface="Century"/>
              </a:rPr>
              <a:t>: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53756"/>
              </p:ext>
            </p:extLst>
          </p:nvPr>
        </p:nvGraphicFramePr>
        <p:xfrm>
          <a:off x="2100699" y="3778527"/>
          <a:ext cx="3746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数式" r:id="rId5" imgW="203200" imgH="203200" progId="Equation.DSMT4">
                  <p:embed/>
                </p:oleObj>
              </mc:Choice>
              <mc:Fallback>
                <p:oleObj name="数式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699" y="3778527"/>
                        <a:ext cx="374650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10297"/>
              </p:ext>
            </p:extLst>
          </p:nvPr>
        </p:nvGraphicFramePr>
        <p:xfrm>
          <a:off x="6526455" y="3784690"/>
          <a:ext cx="3968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数式" r:id="rId7" imgW="215900" imgH="203200" progId="Equation.DSMT4">
                  <p:embed/>
                </p:oleObj>
              </mc:Choice>
              <mc:Fallback>
                <p:oleObj name="数式" r:id="rId7" imgW="21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455" y="3784690"/>
                        <a:ext cx="396875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98278"/>
              </p:ext>
            </p:extLst>
          </p:nvPr>
        </p:nvGraphicFramePr>
        <p:xfrm>
          <a:off x="4743450" y="4731052"/>
          <a:ext cx="400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数式" r:id="rId9" imgW="215900" imgH="279400" progId="Equation.DSMT4">
                  <p:embed/>
                </p:oleObj>
              </mc:Choice>
              <mc:Fallback>
                <p:oleObj name="数式" r:id="rId9" imgW="215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4731052"/>
                        <a:ext cx="400050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757532"/>
              </p:ext>
            </p:extLst>
          </p:nvPr>
        </p:nvGraphicFramePr>
        <p:xfrm>
          <a:off x="4968875" y="3446086"/>
          <a:ext cx="3492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数式" r:id="rId11" imgW="190500" imgH="203200" progId="Equation.DSMT4">
                  <p:embed/>
                </p:oleObj>
              </mc:Choice>
              <mc:Fallback>
                <p:oleObj name="数式" r:id="rId11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446086"/>
                        <a:ext cx="349250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657456" y="3446086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移入成功率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81515"/>
              </p:ext>
            </p:extLst>
          </p:nvPr>
        </p:nvGraphicFramePr>
        <p:xfrm>
          <a:off x="4892675" y="4421188"/>
          <a:ext cx="395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数式" r:id="rId13" imgW="215900" imgH="203200" progId="Equation.DSMT4">
                  <p:embed/>
                </p:oleObj>
              </mc:Choice>
              <mc:Fallback>
                <p:oleObj name="数式" r:id="rId13" imgW="21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4421188"/>
                        <a:ext cx="395288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3602822" y="4421070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移入成功率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pic>
        <p:nvPicPr>
          <p:cNvPr id="30" name="図 29" descr="2.pdf"/>
          <p:cNvPicPr>
            <a:picLocks noChangeAspect="1"/>
          </p:cNvPicPr>
          <p:nvPr/>
        </p:nvPicPr>
        <p:blipFill>
          <a:blip r:embed="rId15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23" y="5245402"/>
            <a:ext cx="2172147" cy="1358640"/>
          </a:xfrm>
          <a:prstGeom prst="rect">
            <a:avLst/>
          </a:prstGeom>
        </p:spPr>
      </p:pic>
      <p:pic>
        <p:nvPicPr>
          <p:cNvPr id="31" name="図 30" descr="1.pdf"/>
          <p:cNvPicPr>
            <a:picLocks noChangeAspect="1"/>
          </p:cNvPicPr>
          <p:nvPr/>
        </p:nvPicPr>
        <p:blipFill>
          <a:blip r:embed="rId16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13" y="5310189"/>
            <a:ext cx="2068567" cy="1293853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439870" y="2777591"/>
            <a:ext cx="2078857" cy="27065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4672" y="54840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推定したい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06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遺伝マーカー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490" y="2618633"/>
            <a:ext cx="8778294" cy="3742748"/>
          </a:xfrm>
        </p:spPr>
        <p:txBody>
          <a:bodyPr/>
          <a:lstStyle/>
          <a:p>
            <a:r>
              <a:rPr lang="ja-JP" altLang="en-US" dirty="0" smtClean="0"/>
              <a:t>マイクロサテライト多型</a:t>
            </a:r>
            <a:r>
              <a:rPr lang="en-US" altLang="ja-JP" dirty="0" smtClean="0"/>
              <a:t>(SSR: Simple Sequence Repeat)</a:t>
            </a:r>
            <a:endParaRPr lang="en-US" altLang="ja-JP" dirty="0"/>
          </a:p>
          <a:p>
            <a:r>
              <a:rPr lang="en-US" altLang="ja-JP" dirty="0" smtClean="0"/>
              <a:t>1</a:t>
            </a:r>
            <a:r>
              <a:rPr lang="ja-JP" altLang="en-US" dirty="0" smtClean="0"/>
              <a:t>塩基多型</a:t>
            </a:r>
            <a:r>
              <a:rPr lang="en-US" altLang="ja-JP" dirty="0" smtClean="0"/>
              <a:t>(SNP: Single Nucleotide Polymorphism)</a:t>
            </a:r>
            <a:endParaRPr lang="en-US" altLang="ja-JP" dirty="0"/>
          </a:p>
        </p:txBody>
      </p:sp>
      <p:pic>
        <p:nvPicPr>
          <p:cNvPr id="3" name="図 2" descr="スクリーンショット 2016-03-15 14.5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2586"/>
            <a:ext cx="9144000" cy="20037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0717" y="62987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突然変異率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17163"/>
              </p:ext>
            </p:extLst>
          </p:nvPr>
        </p:nvGraphicFramePr>
        <p:xfrm>
          <a:off x="2017870" y="6253178"/>
          <a:ext cx="1400200" cy="41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数式" r:id="rId4" imgW="685800" imgH="203200" progId="Equation.3">
                  <p:embed/>
                </p:oleObj>
              </mc:Choice>
              <mc:Fallback>
                <p:oleObj name="数式" r:id="rId4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7870" y="6253178"/>
                        <a:ext cx="1400200" cy="41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63330"/>
              </p:ext>
            </p:extLst>
          </p:nvPr>
        </p:nvGraphicFramePr>
        <p:xfrm>
          <a:off x="6570049" y="6253178"/>
          <a:ext cx="1400200" cy="41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数式" r:id="rId6" imgW="685800" imgH="203200" progId="Equation.3">
                  <p:embed/>
                </p:oleObj>
              </mc:Choice>
              <mc:Fallback>
                <p:oleObj name="数式" r:id="rId6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0049" y="6253178"/>
                        <a:ext cx="1400200" cy="41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10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交雑と</a:t>
            </a:r>
            <a:r>
              <a:rPr kumimoji="1" lang="ja-JP" altLang="en-US" dirty="0" smtClean="0"/>
              <a:t>リピート数の変化</a:t>
            </a:r>
            <a:endParaRPr kumimoji="1" lang="ja-JP" altLang="en-US" dirty="0"/>
          </a:p>
        </p:txBody>
      </p:sp>
      <p:pic>
        <p:nvPicPr>
          <p:cNvPr id="3" name="図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2966039"/>
            <a:ext cx="3884468" cy="2429667"/>
          </a:xfrm>
          <a:prstGeom prst="rect">
            <a:avLst/>
          </a:prstGeom>
        </p:spPr>
      </p:pic>
      <p:pic>
        <p:nvPicPr>
          <p:cNvPr id="4" name="図 3" descr="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6" y="2966039"/>
            <a:ext cx="3912754" cy="24473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" y="2746738"/>
            <a:ext cx="195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t=5000(</a:t>
            </a:r>
            <a:r>
              <a:rPr kumimoji="1" lang="ja-JP" altLang="en-US" dirty="0" smtClean="0"/>
              <a:t>移入なし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6149" y="2746806"/>
            <a:ext cx="206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t=10000</a:t>
            </a:r>
            <a:r>
              <a:rPr lang="en-US" altLang="ja-JP" dirty="0"/>
              <a:t>(</a:t>
            </a:r>
            <a:r>
              <a:rPr lang="ja-JP" altLang="en-US" dirty="0" smtClean="0"/>
              <a:t>移入あり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2720380" y="5642307"/>
            <a:ext cx="1047786" cy="10103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i="1" dirty="0" smtClean="0">
              <a:solidFill>
                <a:schemeClr val="tx1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3629616" y="385632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03671" y="43409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移入スタート</a:t>
            </a:r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4720053" y="5642307"/>
            <a:ext cx="1047786" cy="10103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i="1" dirty="0" smtClean="0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29383" y="5969069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=100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04061" y="5959898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=100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760186" y="5836000"/>
            <a:ext cx="95986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3733531" y="6438673"/>
            <a:ext cx="95188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826451" y="5812910"/>
            <a:ext cx="77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m</a:t>
            </a:r>
            <a:r>
              <a:rPr kumimoji="1" lang="en-US" altLang="ja-JP" sz="1400" dirty="0" smtClean="0"/>
              <a:t>=0.01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40311" y="6150030"/>
            <a:ext cx="77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m</a:t>
            </a:r>
            <a:r>
              <a:rPr kumimoji="1" lang="en-US" altLang="ja-JP" sz="1400" dirty="0" smtClean="0"/>
              <a:t>=0.01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09581" y="552822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smtClean="0"/>
              <a:t>N'</a:t>
            </a:r>
            <a:r>
              <a:rPr kumimoji="1" lang="en-US" altLang="ja-JP" sz="1400" dirty="0" smtClean="0"/>
              <a:t>=5</a:t>
            </a:r>
            <a:endParaRPr kumimoji="1" lang="ja-JP" altLang="en-US" sz="1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29273" y="642571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smtClean="0"/>
              <a:t>N'</a:t>
            </a:r>
            <a:r>
              <a:rPr kumimoji="1" lang="en-US" altLang="ja-JP" sz="1400" dirty="0" smtClean="0"/>
              <a:t>=5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7010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マイクロサテライト配列とは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50588" t="10802"/>
          <a:stretch/>
        </p:blipFill>
        <p:spPr>
          <a:xfrm>
            <a:off x="5059922" y="2400386"/>
            <a:ext cx="3932409" cy="4385588"/>
          </a:xfrm>
          <a:prstGeom prst="rect">
            <a:avLst/>
          </a:prstGeom>
        </p:spPr>
      </p:pic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6075" y="2618633"/>
            <a:ext cx="5046140" cy="374274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マイクロサテライト配列の利点</a:t>
            </a:r>
            <a:endParaRPr lang="en-US" altLang="ja-JP" dirty="0" smtClean="0"/>
          </a:p>
          <a:p>
            <a:pPr>
              <a:buFont typeface="Wingdings" charset="2"/>
              <a:buChar char="ü"/>
            </a:pPr>
            <a:r>
              <a:rPr lang="ja-JP" altLang="en-US" dirty="0" smtClean="0"/>
              <a:t>ゲノム中の頻度が</a:t>
            </a:r>
            <a:r>
              <a:rPr lang="en-US" altLang="ja-JP" dirty="0" smtClean="0"/>
              <a:t>SNP</a:t>
            </a:r>
            <a:r>
              <a:rPr lang="ja-JP" altLang="en-US" dirty="0" smtClean="0"/>
              <a:t>より高い</a:t>
            </a:r>
            <a:endParaRPr lang="en-US" altLang="ja-JP" dirty="0" smtClean="0"/>
          </a:p>
          <a:p>
            <a:pPr>
              <a:buFont typeface="Wingdings" charset="2"/>
              <a:buChar char="ü"/>
            </a:pPr>
            <a:r>
              <a:rPr lang="ja-JP" altLang="en-US" dirty="0" smtClean="0"/>
              <a:t>突然変異率が高い</a:t>
            </a:r>
            <a:endParaRPr lang="en-US" altLang="ja-JP" dirty="0" smtClean="0"/>
          </a:p>
          <a:p>
            <a:pPr>
              <a:buFont typeface="Wingdings" charset="2"/>
              <a:buChar char="ü"/>
            </a:pPr>
            <a:r>
              <a:rPr lang="en-US" altLang="ja-JP" dirty="0" smtClean="0"/>
              <a:t>1</a:t>
            </a:r>
            <a:r>
              <a:rPr lang="ja-JP" altLang="en-US" dirty="0" smtClean="0"/>
              <a:t>遺伝子座当たりのアリル数が多い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6" name="下矢印 5"/>
          <p:cNvSpPr/>
          <p:nvPr/>
        </p:nvSpPr>
        <p:spPr>
          <a:xfrm>
            <a:off x="2148934" y="4894666"/>
            <a:ext cx="484632" cy="5708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6075" y="561018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生物学における混合構造の解明に適している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41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マイクロサテライト配列と共優性</a:t>
            </a:r>
            <a:endParaRPr kumimoji="1" lang="ja-JP" altLang="en-US" sz="4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t="3702" b="17102"/>
          <a:stretch/>
        </p:blipFill>
        <p:spPr>
          <a:xfrm>
            <a:off x="0" y="2642274"/>
            <a:ext cx="9144000" cy="291443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16258" y="5844953"/>
            <a:ext cx="9116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対立遺伝子はリピート数の違いで定義される。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バンドが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本の場合はホモ接合、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本の場合はヘテロ接合である。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203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3490" y="345141"/>
            <a:ext cx="8596083" cy="1143000"/>
          </a:xfrm>
        </p:spPr>
        <p:txBody>
          <a:bodyPr/>
          <a:lstStyle/>
          <a:p>
            <a:r>
              <a:rPr kumimoji="1" lang="ja-JP" altLang="en-US" dirty="0" smtClean="0"/>
              <a:t>マイクロサテライト配列と病気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490" y="2618633"/>
            <a:ext cx="8778294" cy="3742748"/>
          </a:xfrm>
        </p:spPr>
        <p:txBody>
          <a:bodyPr/>
          <a:lstStyle/>
          <a:p>
            <a:r>
              <a:rPr kumimoji="1" lang="ja-JP" altLang="en-US" dirty="0" smtClean="0"/>
              <a:t>脆弱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症候群</a:t>
            </a:r>
            <a:r>
              <a:rPr kumimoji="1" lang="en-US" altLang="ja-JP" dirty="0" smtClean="0"/>
              <a:t>(5'-CGG-3'): </a:t>
            </a:r>
            <a:r>
              <a:rPr kumimoji="1" lang="ja-JP" altLang="en-US" dirty="0" smtClean="0"/>
              <a:t>精神発達の遅延・情緒不安定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正常な反復単位は</a:t>
            </a:r>
            <a:r>
              <a:rPr lang="en-US" altLang="ja-JP" dirty="0" smtClean="0"/>
              <a:t>6~54</a:t>
            </a:r>
            <a:r>
              <a:rPr lang="ja-JP" altLang="en-US" dirty="0" smtClean="0"/>
              <a:t>、</a:t>
            </a:r>
            <a:r>
              <a:rPr lang="en-US" altLang="ja-JP" dirty="0" smtClean="0"/>
              <a:t>230</a:t>
            </a:r>
            <a:r>
              <a:rPr lang="ja-JP" altLang="en-US" dirty="0" smtClean="0"/>
              <a:t>コピー以上になると下流の</a:t>
            </a:r>
            <a:r>
              <a:rPr lang="en-US" altLang="ja-JP" i="1" dirty="0" smtClean="0"/>
              <a:t>FMR1</a:t>
            </a:r>
            <a:r>
              <a:rPr lang="ja-JP" altLang="en-US" dirty="0" smtClean="0"/>
              <a:t>が発現できず発症する。</a:t>
            </a:r>
            <a:r>
              <a:rPr lang="en-US" altLang="ja-JP" dirty="0" smtClean="0"/>
              <a:t>1000-2500</a:t>
            </a:r>
            <a:r>
              <a:rPr lang="ja-JP" altLang="en-US" dirty="0" smtClean="0"/>
              <a:t>人に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人と高頻度で起こる疾患。</a:t>
            </a:r>
            <a:endParaRPr lang="en-US" altLang="ja-JP" dirty="0"/>
          </a:p>
          <a:p>
            <a:r>
              <a:rPr kumimoji="1" lang="ja-JP" altLang="en-US" dirty="0" smtClean="0"/>
              <a:t>筋緊張性ジストロフィー</a:t>
            </a:r>
            <a:r>
              <a:rPr lang="en-US" altLang="ja-JP" dirty="0" smtClean="0"/>
              <a:t>(19</a:t>
            </a:r>
            <a:r>
              <a:rPr lang="ja-JP" altLang="en-US" dirty="0" smtClean="0"/>
              <a:t>番染色体</a:t>
            </a:r>
            <a:r>
              <a:rPr lang="en-US" altLang="ja-JP" dirty="0" smtClean="0"/>
              <a:t> 5</a:t>
            </a:r>
            <a:r>
              <a:rPr lang="en-US" altLang="ja-JP" dirty="0"/>
              <a:t>'-</a:t>
            </a:r>
            <a:r>
              <a:rPr lang="en-US" altLang="ja-JP" dirty="0" smtClean="0"/>
              <a:t>CTG</a:t>
            </a:r>
            <a:r>
              <a:rPr lang="en-US" altLang="ja-JP" dirty="0"/>
              <a:t>-3')</a:t>
            </a:r>
            <a:endParaRPr kumimoji="1" lang="en-US" altLang="ja-JP" dirty="0" smtClean="0"/>
          </a:p>
          <a:p>
            <a:r>
              <a:rPr lang="ja-JP" altLang="en-US" dirty="0" smtClean="0"/>
              <a:t>ケネディ病</a:t>
            </a:r>
            <a:r>
              <a:rPr lang="en-US" altLang="ja-JP" dirty="0" smtClean="0"/>
              <a:t> (X</a:t>
            </a:r>
            <a:r>
              <a:rPr lang="ja-JP" altLang="en-US" dirty="0" smtClean="0"/>
              <a:t>染色体</a:t>
            </a:r>
            <a:r>
              <a:rPr lang="en-US" altLang="ja-JP" dirty="0" smtClean="0"/>
              <a:t> 5</a:t>
            </a:r>
            <a:r>
              <a:rPr lang="en-US" altLang="ja-JP" dirty="0"/>
              <a:t>'-</a:t>
            </a:r>
            <a:r>
              <a:rPr lang="en-US" altLang="ja-JP" dirty="0" smtClean="0"/>
              <a:t>CAG</a:t>
            </a:r>
            <a:r>
              <a:rPr lang="en-US" altLang="ja-JP" dirty="0"/>
              <a:t>-3')</a:t>
            </a:r>
            <a:endParaRPr lang="en-US" altLang="ja-JP" dirty="0" smtClean="0"/>
          </a:p>
          <a:p>
            <a:r>
              <a:rPr kumimoji="1" lang="ja-JP" altLang="en-US" dirty="0" smtClean="0"/>
              <a:t>ハンチントン病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(4</a:t>
            </a:r>
            <a:r>
              <a:rPr lang="ja-JP" altLang="en-US" dirty="0" smtClean="0"/>
              <a:t>番染色体</a:t>
            </a:r>
            <a:r>
              <a:rPr lang="en-US" altLang="ja-JP" dirty="0" smtClean="0"/>
              <a:t> </a:t>
            </a:r>
            <a:r>
              <a:rPr lang="en-US" altLang="ja-JP" dirty="0"/>
              <a:t>5'-CAG-3'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　　　等々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6689" y="6130548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反復数の増幅が遺伝子機能の喪失に繋がる。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351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3490" y="345141"/>
            <a:ext cx="8596083" cy="1143000"/>
          </a:xfrm>
        </p:spPr>
        <p:txBody>
          <a:bodyPr/>
          <a:lstStyle/>
          <a:p>
            <a:r>
              <a:rPr kumimoji="1" lang="ja-JP" altLang="en-US" dirty="0" smtClean="0"/>
              <a:t>反復数増加の悪影響</a:t>
            </a:r>
            <a:r>
              <a:rPr lang="en-US" altLang="ja-JP" dirty="0" smtClean="0"/>
              <a:t>①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04" y="3095882"/>
            <a:ext cx="3754805" cy="3514915"/>
          </a:xfrm>
          <a:prstGeom prst="rect">
            <a:avLst/>
          </a:prstGeom>
        </p:spPr>
      </p:pic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490" y="2588652"/>
            <a:ext cx="5692500" cy="507230"/>
          </a:xfrm>
        </p:spPr>
        <p:txBody>
          <a:bodyPr/>
          <a:lstStyle/>
          <a:p>
            <a:r>
              <a:rPr kumimoji="1" lang="ja-JP" altLang="en-US" dirty="0" smtClean="0"/>
              <a:t>ハンチントン病</a:t>
            </a:r>
            <a:r>
              <a:rPr kumimoji="1" lang="en-US" altLang="ja-JP" dirty="0" smtClean="0"/>
              <a:t>(4</a:t>
            </a:r>
            <a:r>
              <a:rPr kumimoji="1" lang="ja-JP" altLang="en-US" dirty="0" smtClean="0"/>
              <a:t>番染色体</a:t>
            </a:r>
            <a:r>
              <a:rPr kumimoji="1" lang="en-US" altLang="ja-JP" dirty="0" smtClean="0"/>
              <a:t> 5'-CAG-3')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70090" y="4721561"/>
            <a:ext cx="4801314" cy="1482286"/>
            <a:chOff x="-601005" y="4139181"/>
            <a:chExt cx="4801314" cy="148228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-601005" y="4139181"/>
              <a:ext cx="4801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ポリグルタミン鎖の増長による構造変化</a:t>
              </a:r>
              <a:endParaRPr kumimoji="1" lang="en-US" altLang="ja-JP" sz="2000" dirty="0" smtClean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-22677" y="5159802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他タンパク質との悪影響</a:t>
              </a:r>
              <a:endParaRPr kumimoji="1" lang="ja-JP" altLang="en-US" sz="2400" dirty="0"/>
            </a:p>
          </p:txBody>
        </p:sp>
        <p:sp>
          <p:nvSpPr>
            <p:cNvPr id="13" name="下矢印 12"/>
            <p:cNvSpPr/>
            <p:nvPr/>
          </p:nvSpPr>
          <p:spPr>
            <a:xfrm>
              <a:off x="1355159" y="4622929"/>
              <a:ext cx="484632" cy="57089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5949" t="12236" r="47723" b="78301"/>
          <a:stretch/>
        </p:blipFill>
        <p:spPr>
          <a:xfrm>
            <a:off x="404360" y="3452349"/>
            <a:ext cx="4184327" cy="8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5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3490" y="345141"/>
            <a:ext cx="8596083" cy="1143000"/>
          </a:xfrm>
        </p:spPr>
        <p:txBody>
          <a:bodyPr/>
          <a:lstStyle/>
          <a:p>
            <a:r>
              <a:rPr kumimoji="1" lang="ja-JP" altLang="en-US" dirty="0" smtClean="0"/>
              <a:t>反復数増加の悪影響</a:t>
            </a:r>
            <a:r>
              <a:rPr lang="en-US" altLang="ja-JP" dirty="0" smtClean="0"/>
              <a:t>②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27652"/>
          <a:stretch/>
        </p:blipFill>
        <p:spPr>
          <a:xfrm>
            <a:off x="283490" y="2575836"/>
            <a:ext cx="7329183" cy="444319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73792" y="2681451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反復回数の増幅は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転写装置の完成を妨げる</a:t>
            </a:r>
            <a:endParaRPr kumimoji="1" lang="ja-JP" altLang="en-US" sz="2400" dirty="0"/>
          </a:p>
        </p:txBody>
      </p:sp>
      <p:sp>
        <p:nvSpPr>
          <p:cNvPr id="10" name="下矢印 9"/>
          <p:cNvSpPr/>
          <p:nvPr/>
        </p:nvSpPr>
        <p:spPr>
          <a:xfrm>
            <a:off x="6979619" y="3522499"/>
            <a:ext cx="484632" cy="5708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82180" y="409339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遺伝子発現の不活化</a:t>
            </a:r>
            <a:endParaRPr kumimoji="1" lang="ja-JP" altLang="en-US" sz="2400" dirty="0"/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415" y="2410824"/>
            <a:ext cx="2934267" cy="654653"/>
          </a:xfrm>
        </p:spPr>
        <p:txBody>
          <a:bodyPr/>
          <a:lstStyle/>
          <a:p>
            <a:r>
              <a:rPr kumimoji="1" lang="ja-JP" altLang="en-US" dirty="0" smtClean="0"/>
              <a:t>脆弱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症候群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07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5141"/>
            <a:ext cx="9144000" cy="1143000"/>
          </a:xfrm>
        </p:spPr>
        <p:txBody>
          <a:bodyPr/>
          <a:lstStyle/>
          <a:p>
            <a:r>
              <a:rPr kumimoji="1" lang="ja-JP" altLang="en-US" dirty="0" smtClean="0"/>
              <a:t>マイクロサテライト配列の変異源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6907" y="2502124"/>
            <a:ext cx="7662864" cy="3267169"/>
          </a:xfrm>
        </p:spPr>
        <p:txBody>
          <a:bodyPr/>
          <a:lstStyle/>
          <a:p>
            <a:r>
              <a:rPr kumimoji="1" lang="ja-JP" altLang="en-US" dirty="0" smtClean="0"/>
              <a:t>複製スリップ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60756"/>
          <a:stretch/>
        </p:blipFill>
        <p:spPr>
          <a:xfrm>
            <a:off x="-2256" y="2921720"/>
            <a:ext cx="5303972" cy="34862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9414" b="18794"/>
          <a:stretch/>
        </p:blipFill>
        <p:spPr>
          <a:xfrm>
            <a:off x="4098976" y="2644750"/>
            <a:ext cx="5076640" cy="35535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75115" y="6291475"/>
            <a:ext cx="419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塩基増幅の</a:t>
            </a:r>
            <a:r>
              <a:rPr kumimoji="1" lang="en-US" altLang="ja-JP" sz="2400" dirty="0" smtClean="0"/>
              <a:t>2</a:t>
            </a:r>
            <a:r>
              <a:rPr lang="ja-JP" altLang="en-US" sz="2400" dirty="0" smtClean="0"/>
              <a:t>本鎖が生じる。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075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マイクロサテライト配列と遺伝モデル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3684" y="2462060"/>
            <a:ext cx="7662864" cy="3267169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altLang="ja-JP" dirty="0" smtClean="0"/>
              <a:t>IAM (Infinite Allele Model; Kimura &amp; Crow 1964)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dirty="0"/>
              <a:t>突然変異ごとに新しい対立遺伝子が生まれると仮定する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pPr>
              <a:lnSpc>
                <a:spcPct val="70000"/>
              </a:lnSpc>
            </a:pPr>
            <a:r>
              <a:rPr kumimoji="1" lang="en-US" altLang="ja-JP" dirty="0" smtClean="0"/>
              <a:t>KAM </a:t>
            </a:r>
            <a:r>
              <a:rPr lang="en-US" altLang="ja-JP" dirty="0" smtClean="0"/>
              <a:t>(</a:t>
            </a:r>
            <a:r>
              <a:rPr lang="en-US" altLang="ja-JP" dirty="0"/>
              <a:t>K-allele Model Crow </a:t>
            </a:r>
            <a:r>
              <a:rPr kumimoji="1" lang="en-US" altLang="ja-JP" dirty="0" smtClean="0"/>
              <a:t>&amp; Kimura 1970)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dirty="0" smtClean="0"/>
              <a:t>K</a:t>
            </a:r>
            <a:r>
              <a:rPr lang="ja-JP" altLang="en-US" dirty="0" smtClean="0"/>
              <a:t>個の対立遺伝子状態から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つが生まれると仮定する。</a:t>
            </a:r>
            <a:endParaRPr kumimoji="1" lang="en-US" altLang="ja-JP" dirty="0" smtClean="0"/>
          </a:p>
          <a:p>
            <a:pPr>
              <a:lnSpc>
                <a:spcPct val="70000"/>
              </a:lnSpc>
            </a:pPr>
            <a:r>
              <a:rPr lang="en-US" altLang="ja-JP" dirty="0" smtClean="0"/>
              <a:t>SMM (Stepwise Mutation Model; Kimura &amp; </a:t>
            </a:r>
            <a:r>
              <a:rPr lang="en-US" altLang="ja-JP" dirty="0" err="1" smtClean="0"/>
              <a:t>Ohta</a:t>
            </a:r>
            <a:r>
              <a:rPr lang="en-US" altLang="ja-JP" dirty="0" smtClean="0"/>
              <a:t> 1978)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dirty="0" smtClean="0"/>
              <a:t>反復回数が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回増減し、他の対立遺伝子へ推移する。</a:t>
            </a:r>
            <a:endParaRPr lang="en-US" altLang="ja-JP" dirty="0" smtClean="0"/>
          </a:p>
          <a:p>
            <a:pPr>
              <a:lnSpc>
                <a:spcPct val="70000"/>
              </a:lnSpc>
            </a:pPr>
            <a:r>
              <a:rPr kumimoji="1" lang="en-US" altLang="ja-JP" dirty="0" smtClean="0"/>
              <a:t>TPM (Two Phase Model; </a:t>
            </a:r>
            <a:r>
              <a:rPr lang="en-US" altLang="ja-JP" dirty="0" smtClean="0"/>
              <a:t>Di Renzo et al.</a:t>
            </a:r>
            <a:r>
              <a:rPr kumimoji="1" lang="en-US" altLang="ja-JP" dirty="0" smtClean="0"/>
              <a:t> 1994) or GSM (Generalized Stepwise Model)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dirty="0" smtClean="0"/>
              <a:t>SMM</a:t>
            </a:r>
            <a:r>
              <a:rPr lang="ja-JP" altLang="en-US" dirty="0" smtClean="0"/>
              <a:t>に加え、反復回数の大きな増減が確率的に起こる。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014957"/>
            <a:ext cx="93350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マイクロサテライトのモデルには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SMM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と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TPM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が妥当とされるが、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IAM</a:t>
            </a:r>
            <a:r>
              <a:rPr lang="ja-JP" altLang="en-US" sz="2400" dirty="0" smtClean="0">
                <a:solidFill>
                  <a:srgbClr val="FF0000"/>
                </a:solidFill>
              </a:rPr>
              <a:t>で説明できるデータも多く存在する。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ジェネシス">
  <a:themeElements>
    <a:clrScheme name="ジェネシス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ジェネシス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ジェネシス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ジェネシス.thmx</Template>
  <TotalTime>4412</TotalTime>
  <Words>775</Words>
  <Application>Microsoft Macintosh PowerPoint</Application>
  <PresentationFormat>画面に合わせる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ジェネシス</vt:lpstr>
      <vt:lpstr>数式</vt:lpstr>
      <vt:lpstr>マイクロサテライト配列の進化モデル入門</vt:lpstr>
      <vt:lpstr>遺伝マーカー</vt:lpstr>
      <vt:lpstr>マイクロサテライト配列とは</vt:lpstr>
      <vt:lpstr>マイクロサテライト配列と共優性</vt:lpstr>
      <vt:lpstr>マイクロサテライト配列と病気</vt:lpstr>
      <vt:lpstr>反復数増加の悪影響①</vt:lpstr>
      <vt:lpstr>反復数増加の悪影響②</vt:lpstr>
      <vt:lpstr>マイクロサテライト配列の変異源</vt:lpstr>
      <vt:lpstr>マイクロサテライト配列と遺伝モデル</vt:lpstr>
      <vt:lpstr>突然変異モデルの例</vt:lpstr>
      <vt:lpstr>ゲノム中のリピート数分布</vt:lpstr>
      <vt:lpstr>Stepwise Mutation Model</vt:lpstr>
      <vt:lpstr>Two Phase Model</vt:lpstr>
      <vt:lpstr>定常分布を持つ Two Phase Model</vt:lpstr>
      <vt:lpstr>　リピート数上限までの待ち時間</vt:lpstr>
      <vt:lpstr>リピート数のデータ</vt:lpstr>
      <vt:lpstr>PowerPoint プレゼンテーション</vt:lpstr>
      <vt:lpstr>リピート数データのヒストグラム</vt:lpstr>
      <vt:lpstr>2 Island Model</vt:lpstr>
      <vt:lpstr>交雑とリピート数の変化</vt:lpstr>
    </vt:vector>
  </TitlesOfParts>
  <Company>九州大学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マイクロサテライト配列の定量解析</dc:title>
  <dc:creator>山口 諒</dc:creator>
  <cp:lastModifiedBy>山口 諒</cp:lastModifiedBy>
  <cp:revision>76</cp:revision>
  <dcterms:created xsi:type="dcterms:W3CDTF">2016-03-14T11:48:56Z</dcterms:created>
  <dcterms:modified xsi:type="dcterms:W3CDTF">2016-04-23T12:01:22Z</dcterms:modified>
</cp:coreProperties>
</file>