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85" r:id="rId6"/>
    <p:sldId id="260" r:id="rId7"/>
    <p:sldId id="273" r:id="rId8"/>
    <p:sldId id="274" r:id="rId9"/>
    <p:sldId id="261" r:id="rId10"/>
    <p:sldId id="275" r:id="rId11"/>
    <p:sldId id="276" r:id="rId12"/>
    <p:sldId id="277" r:id="rId13"/>
    <p:sldId id="262" r:id="rId14"/>
    <p:sldId id="264" r:id="rId15"/>
    <p:sldId id="265" r:id="rId16"/>
    <p:sldId id="279" r:id="rId17"/>
    <p:sldId id="267" r:id="rId18"/>
    <p:sldId id="281" r:id="rId19"/>
    <p:sldId id="282" r:id="rId20"/>
    <p:sldId id="270" r:id="rId21"/>
    <p:sldId id="266" r:id="rId22"/>
    <p:sldId id="269" r:id="rId23"/>
    <p:sldId id="278" r:id="rId24"/>
    <p:sldId id="268" r:id="rId25"/>
    <p:sldId id="271" r:id="rId26"/>
    <p:sldId id="272" r:id="rId27"/>
    <p:sldId id="283" r:id="rId2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666"/>
  </p:normalViewPr>
  <p:slideViewPr>
    <p:cSldViewPr snapToGrid="0" snapToObjects="1">
      <p:cViewPr>
        <p:scale>
          <a:sx n="107" d="100"/>
          <a:sy n="107" d="100"/>
        </p:scale>
        <p:origin x="-1216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38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9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20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566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47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90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45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4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35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70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95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FB408-3B58-9E4F-884F-2026816FFE33}" type="datetimeFigureOut">
              <a:rPr kumimoji="1" lang="ja-JP" altLang="en-US" smtClean="0"/>
              <a:t>2016/4/24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4C01B-E012-A544-9BCD-AB1875F77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9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oleObject" Target="../embeddings/oleObject1.bin"/><Relationship Id="rId9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50.png"/><Relationship Id="rId6" Type="http://schemas.openxmlformats.org/officeDocument/2006/relationships/image" Target="../media/image60.png"/><Relationship Id="rId7" Type="http://schemas.openxmlformats.org/officeDocument/2006/relationships/image" Target="../media/image70.png"/><Relationship Id="rId8" Type="http://schemas.openxmlformats.org/officeDocument/2006/relationships/image" Target="../media/image80.png"/><Relationship Id="rId9" Type="http://schemas.openxmlformats.org/officeDocument/2006/relationships/image" Target="../media/image7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ベイズ推定入門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09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ベイズの展開公式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688770" y="1690689"/>
                <a:ext cx="3354573" cy="861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𝐷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70" y="1690689"/>
                <a:ext cx="3354573" cy="8613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688770" y="2861954"/>
            <a:ext cx="827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仮説</a:t>
            </a:r>
            <a:r>
              <a:rPr kumimoji="1" lang="en-US" altLang="ja-JP" dirty="0" smtClean="0"/>
              <a:t>(</a:t>
            </a:r>
            <a:r>
              <a:rPr lang="en-US" altLang="ja-JP" i="1" dirty="0"/>
              <a:t>H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にはいろいろある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先の例で言えば男性</a:t>
            </a:r>
            <a:r>
              <a:rPr kumimoji="1" lang="en-US" altLang="ja-JP" dirty="0" smtClean="0"/>
              <a:t> or </a:t>
            </a:r>
            <a:r>
              <a:rPr kumimoji="1" lang="ja-JP" altLang="en-US" dirty="0" smtClean="0"/>
              <a:t>女性</a:t>
            </a:r>
            <a:r>
              <a:rPr kumimoji="1" lang="en-US" altLang="ja-JP" dirty="0" smtClean="0"/>
              <a:t>)</a:t>
            </a:r>
            <a:r>
              <a:rPr lang="ja-JP" altLang="en-US" dirty="0" smtClean="0"/>
              <a:t>。仮説が互いに排反なとき、</a:t>
            </a:r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688770" y="3541225"/>
                <a:ext cx="679904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</m:e>
                      </m:d>
                      <m:r>
                        <a:rPr lang="en-US" altLang="ja-JP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  <m:r>
                            <a:rPr lang="en-US" altLang="ja-JP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ja-JP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  <m:r>
                            <a:rPr lang="en-US" altLang="ja-JP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  <m:r>
                            <a:rPr lang="en-US" altLang="ja-JP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altLang="ja-JP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+…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70" y="3541225"/>
                <a:ext cx="6799041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771896" y="4441371"/>
            <a:ext cx="5017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例えば、メガネを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、男性を</a:t>
            </a:r>
            <a:r>
              <a:rPr kumimoji="1" lang="en-US" altLang="ja-JP" dirty="0" smtClean="0"/>
              <a:t>H1</a:t>
            </a:r>
            <a:r>
              <a:rPr kumimoji="1" lang="ja-JP" altLang="en-US" dirty="0" smtClean="0"/>
              <a:t>、女性を</a:t>
            </a:r>
            <a:r>
              <a:rPr kumimoji="1" lang="en-US" altLang="ja-JP" dirty="0" smtClean="0"/>
              <a:t>H2</a:t>
            </a:r>
            <a:r>
              <a:rPr kumimoji="1" lang="ja-JP" altLang="en-US" dirty="0" smtClean="0"/>
              <a:t>とすると、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28650" y="4970851"/>
                <a:ext cx="6681380" cy="465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ja-JP" altLang="en-US" sz="2400" i="1" smtClean="0">
                              <a:latin typeface="Cambria Math" charset="0"/>
                            </a:rPr>
                            <m:t>メガネ</m:t>
                          </m:r>
                        </m:e>
                      </m:d>
                      <m:r>
                        <a:rPr lang="en-US" altLang="ja-JP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ja-JP" altLang="en-US" sz="2400" i="1" smtClean="0">
                              <a:latin typeface="Cambria Math" charset="0"/>
                            </a:rPr>
                            <m:t>メガネ</m:t>
                          </m:r>
                          <m:r>
                            <a:rPr lang="en-US" altLang="ja-JP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ja-JP" altLang="en-US" sz="24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男性</m:t>
                          </m:r>
                        </m:e>
                      </m:d>
                      <m:r>
                        <a:rPr lang="en-US" altLang="ja-JP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ja-JP" altLang="en-US" sz="2400" i="1" smtClean="0">
                              <a:latin typeface="Cambria Math" charset="0"/>
                            </a:rPr>
                            <m:t>メガネ</m:t>
                          </m:r>
                          <m:r>
                            <a:rPr lang="en-US" altLang="ja-JP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ja-JP" altLang="en-US" sz="24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女性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4970851"/>
                <a:ext cx="6681380" cy="465448"/>
              </a:xfrm>
              <a:prstGeom prst="rect">
                <a:avLst/>
              </a:prstGeom>
              <a:blipFill rotWithShape="0"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02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ベイズの展開公式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771898" y="1417557"/>
                <a:ext cx="3354573" cy="861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𝐷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98" y="1417557"/>
                <a:ext cx="3354573" cy="8613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540648" y="2518826"/>
            <a:ext cx="381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を仮説</a:t>
            </a:r>
            <a:r>
              <a:rPr kumimoji="1" lang="en-US" altLang="ja-JP" dirty="0" smtClean="0"/>
              <a:t>H1</a:t>
            </a:r>
            <a:r>
              <a:rPr kumimoji="1" lang="ja-JP" altLang="en-US" dirty="0" smtClean="0"/>
              <a:t>に着目して書き直してみると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-341675" y="2966970"/>
                <a:ext cx="8936292" cy="16485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𝐷</m:t>
                              </m:r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𝐷</m:t>
                              </m:r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𝐷</m:t>
                              </m:r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+…</m:t>
                          </m:r>
                        </m:den>
                      </m:f>
                    </m:oMath>
                  </m:oMathPara>
                </a14:m>
                <a:endParaRPr kumimoji="1" lang="en-US" altLang="ja-JP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 charset="0"/>
                        </a:rPr>
                        <m:t>                 </m:t>
                      </m:r>
                      <m:r>
                        <a:rPr lang="en-US" altLang="ja-JP" sz="24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altLang="ja-JP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+</m:t>
                          </m:r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+…</m:t>
                          </m:r>
                        </m:den>
                      </m:f>
                    </m:oMath>
                  </m:oMathPara>
                </a14:m>
                <a:endParaRPr kumimoji="1" lang="en-US" altLang="ja-JP" sz="2400" dirty="0" smtClean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1675" y="2966970"/>
                <a:ext cx="8936292" cy="16485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/>
          <p:cNvSpPr txBox="1"/>
          <p:nvPr/>
        </p:nvSpPr>
        <p:spPr>
          <a:xfrm>
            <a:off x="6697682" y="4845136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ベイズの展開公式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390606" y="5474525"/>
                <a:ext cx="205857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ja-JP" dirty="0" smtClean="0">
                    <a:latin typeface="Cambria Math" charset="0"/>
                  </a:rPr>
                  <a:t>:</a:t>
                </a:r>
                <a:r>
                  <a:rPr lang="ja-JP" altLang="en-US" dirty="0" smtClean="0">
                    <a:latin typeface="Cambria Math" charset="0"/>
                  </a:rPr>
                  <a:t>事前確率</a:t>
                </a:r>
                <a:endParaRPr lang="en-US" altLang="ja-JP" dirty="0" smtClean="0">
                  <a:latin typeface="Cambria Math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|"/>
                            <m:ctrlPr>
                              <a:rPr lang="hr-HR" altLang="ja-JP" i="1">
                                <a:latin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b="0" i="1" smtClean="0">
                                    <a:latin typeface="Cambria Math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altLang="ja-JP" b="0" i="1" smtClean="0">
                                    <a:latin typeface="Cambria Math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altLang="ja-JP" b="0" i="1" smtClean="0">
                            <a:latin typeface="Cambria Math" charset="0"/>
                          </a:rPr>
                          <m:t>𝐷</m:t>
                        </m:r>
                      </m:e>
                    </m:d>
                  </m:oMath>
                </a14:m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dirty="0" smtClean="0">
                        <a:latin typeface="Cambria Math" charset="0"/>
                      </a:rPr>
                      <m:t>:</m:t>
                    </m:r>
                    <m:r>
                      <m:rPr>
                        <m:nor/>
                      </m:rPr>
                      <a:rPr lang="ja-JP" altLang="en-US" dirty="0" smtClean="0">
                        <a:latin typeface="Cambria Math" charset="0"/>
                      </a:rPr>
                      <m:t>事</m:t>
                    </m:r>
                    <m:r>
                      <a:rPr lang="ja-JP" altLang="en-US" b="0" i="1" dirty="0" smtClean="0">
                        <a:latin typeface="Cambria Math" charset="0"/>
                      </a:rPr>
                      <m:t>後</m:t>
                    </m:r>
                    <m:r>
                      <m:rPr>
                        <m:nor/>
                      </m:rPr>
                      <a:rPr lang="ja-JP" altLang="en-US" dirty="0" smtClean="0">
                        <a:latin typeface="Cambria Math" charset="0"/>
                      </a:rPr>
                      <m:t>確率</m:t>
                    </m:r>
                  </m:oMath>
                </a14:m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|"/>
                            <m:ctrlPr>
                              <a:rPr lang="hr-HR" altLang="ja-JP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charset="0"/>
                              </a:rPr>
                              <m:t>𝐷</m:t>
                            </m:r>
                          </m:e>
                        </m:d>
                        <m:sSub>
                          <m:sSubPr>
                            <m:ctrlPr>
                              <a:rPr lang="en-US" altLang="ja-JP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en-US" altLang="ja-JP" dirty="0" smtClean="0"/>
                  <a:t>: </a:t>
                </a:r>
                <a:r>
                  <a:rPr kumimoji="1" lang="ja-JP" altLang="en-US" dirty="0" smtClean="0"/>
                  <a:t>尤度</a:t>
                </a:r>
                <a:endParaRPr kumimoji="1" lang="en-US" altLang="ja-JP" dirty="0" smtClean="0"/>
              </a:p>
              <a:p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06" y="5474525"/>
                <a:ext cx="2058577" cy="1200329"/>
              </a:xfrm>
              <a:prstGeom prst="rect">
                <a:avLst/>
              </a:prstGeom>
              <a:blipFill rotWithShape="0">
                <a:blip r:embed="rId4"/>
                <a:stretch>
                  <a:fillRect t="-14213" b="-3401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772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ベイズの展開公式</a:t>
            </a:r>
            <a:r>
              <a:rPr lang="en-US" altLang="ja-JP" dirty="0" smtClean="0"/>
              <a:t>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連続量のとき</a:t>
            </a:r>
            <a:r>
              <a:rPr lang="en-US" altLang="ja-JP" sz="3200" dirty="0" smtClean="0"/>
              <a:t>)</a:t>
            </a:r>
            <a:endParaRPr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2514" y="1733800"/>
            <a:ext cx="792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多くの統計的問題では、仮説は連続量をとる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例えば推定したい分布の母数など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390" y="2493820"/>
            <a:ext cx="762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ここで仮説</a:t>
            </a:r>
            <a:r>
              <a:rPr kumimoji="1" lang="en-US" altLang="ja-JP" dirty="0" smtClean="0"/>
              <a:t>H</a:t>
            </a:r>
            <a:r>
              <a:rPr kumimoji="1" lang="ja-JP" altLang="en-US" dirty="0" smtClean="0"/>
              <a:t>を連続量だと思うと、離散的だった時の確率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は確率密度</a:t>
            </a:r>
            <a:r>
              <a:rPr lang="ja-JP" altLang="en-US" dirty="0" smtClean="0"/>
              <a:t>になり、</a:t>
            </a:r>
            <a:endParaRPr lang="en-US" altLang="ja-JP" dirty="0" smtClean="0"/>
          </a:p>
          <a:p>
            <a:r>
              <a:rPr kumimoji="1" lang="ja-JP" altLang="en-US" dirty="0" smtClean="0"/>
              <a:t>ベイズの展開公式は以下のようになる：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924482" y="3299480"/>
                <a:ext cx="3560014" cy="943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r>
                                <a:rPr lang="en-US" altLang="ja-JP" sz="240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kumimoji="1" lang="bg-BG" altLang="ja-JP" sz="2400" b="0" i="1" smtClean="0">
                                  <a:latin typeface="Cambria Math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altLang="ja-JP" sz="2400" i="1" smtClean="0">
                                  <a:latin typeface="Cambria Math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is-IS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∩</m:t>
                                  </m:r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𝐻</m:t>
                                  </m:r>
                                </m:e>
                              </m:d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𝑑𝐻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482" y="3299480"/>
                <a:ext cx="3560014" cy="9432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90606" y="4322620"/>
                <a:ext cx="197842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i="1" smtClean="0">
                            <a:latin typeface="Cambria Math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lang="en-US" altLang="ja-JP" dirty="0" smtClean="0">
                    <a:latin typeface="Cambria Math" charset="0"/>
                  </a:rPr>
                  <a:t>:</a:t>
                </a:r>
                <a:r>
                  <a:rPr lang="ja-JP" altLang="en-US" dirty="0" smtClean="0">
                    <a:latin typeface="Cambria Math" charset="0"/>
                  </a:rPr>
                  <a:t>事前分布</a:t>
                </a:r>
                <a:endParaRPr lang="en-US" altLang="ja-JP" dirty="0" smtClean="0">
                  <a:latin typeface="Cambria Math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|"/>
                            <m:ctrlPr>
                              <a:rPr lang="hr-HR" altLang="ja-JP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ja-JP" i="1" smtClean="0">
                                <a:latin typeface="Cambria Math" charset="0"/>
                              </a:rPr>
                              <m:t>𝐻</m:t>
                            </m:r>
                          </m:e>
                        </m:d>
                        <m:r>
                          <a:rPr lang="en-US" altLang="ja-JP" b="0" i="1" smtClean="0">
                            <a:latin typeface="Cambria Math" charset="0"/>
                          </a:rPr>
                          <m:t>𝐷</m:t>
                        </m:r>
                      </m:e>
                    </m:d>
                  </m:oMath>
                </a14:m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dirty="0" smtClean="0">
                        <a:latin typeface="Cambria Math" charset="0"/>
                      </a:rPr>
                      <m:t>:</m:t>
                    </m:r>
                    <m:r>
                      <m:rPr>
                        <m:nor/>
                      </m:rPr>
                      <a:rPr lang="ja-JP" altLang="en-US" dirty="0" smtClean="0">
                        <a:latin typeface="Cambria Math" charset="0"/>
                      </a:rPr>
                      <m:t>事</m:t>
                    </m:r>
                    <m:r>
                      <a:rPr lang="ja-JP" altLang="en-US" b="0" i="1" dirty="0" smtClean="0">
                        <a:latin typeface="Cambria Math" charset="0"/>
                      </a:rPr>
                      <m:t>後</m:t>
                    </m:r>
                    <m:r>
                      <a:rPr lang="ja-JP" altLang="en-US" i="1" dirty="0" smtClean="0">
                        <a:latin typeface="Cambria Math" charset="0"/>
                      </a:rPr>
                      <m:t>分布</m:t>
                    </m:r>
                  </m:oMath>
                </a14:m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|"/>
                            <m:ctrlPr>
                              <a:rPr lang="hr-HR" altLang="ja-JP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charset="0"/>
                              </a:rPr>
                              <m:t>𝐷</m:t>
                            </m:r>
                          </m:e>
                        </m:d>
                        <m:r>
                          <a:rPr lang="en-US" altLang="ja-JP" i="1" smtClean="0">
                            <a:latin typeface="Cambria Math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kumimoji="1" lang="en-US" altLang="ja-JP" dirty="0" smtClean="0"/>
                  <a:t>: </a:t>
                </a:r>
                <a:r>
                  <a:rPr kumimoji="1" lang="ja-JP" altLang="en-US" dirty="0" smtClean="0"/>
                  <a:t>尤度関数</a:t>
                </a:r>
                <a:endParaRPr kumimoji="1" lang="en-US" altLang="ja-JP" dirty="0" smtClean="0"/>
              </a:p>
              <a:p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06" y="4322620"/>
                <a:ext cx="1978427" cy="1200329"/>
              </a:xfrm>
              <a:prstGeom prst="rect">
                <a:avLst/>
              </a:prstGeom>
              <a:blipFill rotWithShape="0">
                <a:blip r:embed="rId3"/>
                <a:stretch>
                  <a:fillRect t="-14213" r="-2462" b="-3401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/>
          <p:cNvSpPr txBox="1"/>
          <p:nvPr/>
        </p:nvSpPr>
        <p:spPr>
          <a:xfrm>
            <a:off x="403760" y="5355773"/>
            <a:ext cx="8585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そもそも分母はデータ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が得られる確率であったが、ここでは、</a:t>
            </a:r>
            <a:r>
              <a:rPr lang="ja-JP" altLang="en-US" dirty="0" smtClean="0"/>
              <a:t>事後分布についての規格化定数という意味になっている。よって、単に分母をパラメータで表現するのが一般的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13269" y="3586351"/>
            <a:ext cx="291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ベイズの展開公式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連続版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1262" y="6187043"/>
            <a:ext cx="5625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ベイズ統計学ではこの</a:t>
            </a:r>
            <a:r>
              <a:rPr kumimoji="1" lang="ja-JP" altLang="en-US" smtClean="0"/>
              <a:t>公式に基づいて事後分布を得る。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618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事前確率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事前分布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推定統計量に関する事前の期待を取り込むことができる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事前に情報がない時には「理由不十分の原則」から無情報</a:t>
            </a:r>
            <a:r>
              <a:rPr lang="ja-JP" altLang="en-US" dirty="0"/>
              <a:t>事前</a:t>
            </a:r>
            <a:r>
              <a:rPr lang="ja-JP" altLang="en-US" dirty="0" smtClean="0"/>
              <a:t>分布</a:t>
            </a:r>
            <a:r>
              <a:rPr lang="en-US" altLang="ja-JP" dirty="0" smtClean="0"/>
              <a:t>(</a:t>
            </a:r>
            <a:r>
              <a:rPr lang="ja-JP" altLang="en-US" dirty="0" smtClean="0"/>
              <a:t>一様分布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を与える。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026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尤度</a:t>
            </a:r>
            <a:r>
              <a:rPr lang="en-US" altLang="ja-JP" dirty="0" smtClean="0"/>
              <a:t> (likelihood </a:t>
            </a:r>
            <a:r>
              <a:rPr lang="en-US" altLang="ja-JP" sz="1800" dirty="0" smtClean="0"/>
              <a:t>[</a:t>
            </a:r>
            <a:r>
              <a:rPr lang="ja-JP" altLang="en-US" sz="1800" dirty="0" smtClean="0"/>
              <a:t>直訳</a:t>
            </a:r>
            <a:r>
              <a:rPr lang="en-US" altLang="ja-JP" sz="1800" dirty="0" smtClean="0"/>
              <a:t>] </a:t>
            </a:r>
            <a:r>
              <a:rPr lang="ja-JP" altLang="en-US" sz="1800" dirty="0" smtClean="0"/>
              <a:t>見込み</a:t>
            </a:r>
            <a:r>
              <a:rPr lang="en-US" altLang="ja-JP" sz="1800" dirty="0" smtClean="0"/>
              <a:t>,</a:t>
            </a:r>
            <a:r>
              <a:rPr lang="ja-JP" altLang="en-US" sz="1800" dirty="0" smtClean="0"/>
              <a:t>可能性</a:t>
            </a:r>
            <a:r>
              <a:rPr lang="en-US" altLang="ja-JP" sz="1800" dirty="0" smtClean="0"/>
              <a:t>, </a:t>
            </a:r>
            <a:r>
              <a:rPr lang="ja-JP" altLang="en-US" sz="1800" dirty="0" smtClean="0"/>
              <a:t>ありそうなこと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仮説が</a:t>
            </a:r>
            <a:r>
              <a:rPr lang="en-US" altLang="ja-JP" dirty="0"/>
              <a:t>H</a:t>
            </a:r>
            <a:r>
              <a:rPr lang="ja-JP" altLang="en-US" dirty="0"/>
              <a:t>の時にデータ</a:t>
            </a:r>
            <a:r>
              <a:rPr lang="en-US" altLang="ja-JP" dirty="0" smtClean="0"/>
              <a:t>D</a:t>
            </a:r>
            <a:r>
              <a:rPr lang="ja-JP" altLang="en-US" dirty="0" smtClean="0"/>
              <a:t>が得られる</a:t>
            </a:r>
            <a:r>
              <a:rPr lang="en-US" altLang="ja-JP" dirty="0" smtClean="0"/>
              <a:t>(</a:t>
            </a:r>
            <a:r>
              <a:rPr lang="ja-JP" altLang="en-US" dirty="0" smtClean="0"/>
              <a:t>生起する</a:t>
            </a:r>
            <a:r>
              <a:rPr lang="en-US" altLang="ja-JP" dirty="0" smtClean="0"/>
              <a:t>)</a:t>
            </a:r>
            <a:r>
              <a:rPr lang="ja-JP" altLang="en-US" dirty="0" smtClean="0"/>
              <a:t>確率</a:t>
            </a:r>
            <a:endParaRPr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23751" y="2308751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つまり</a:t>
            </a:r>
            <a:r>
              <a:rPr kumimoji="1" lang="ja-JP" altLang="en-US" smtClean="0"/>
              <a:t>仮説の尤もらしさ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33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3025034"/>
            <a:ext cx="7886700" cy="810697"/>
          </a:xfrm>
        </p:spPr>
        <p:txBody>
          <a:bodyPr/>
          <a:lstStyle/>
          <a:p>
            <a:r>
              <a:rPr kumimoji="1" lang="ja-JP" altLang="en-US" dirty="0" smtClean="0"/>
              <a:t>いかなる統計におい</a:t>
            </a:r>
            <a:r>
              <a:rPr lang="ja-JP" altLang="en-US" dirty="0" smtClean="0"/>
              <a:t>ても結局、尤度がカギ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3327564" y="3944980"/>
                <a:ext cx="124443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8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𝐷</m:t>
                              </m:r>
                            </m:e>
                          </m:d>
                          <m:r>
                            <a:rPr lang="en-US" altLang="ja-JP" sz="2800" i="1">
                              <a:latin typeface="Cambria Math" charset="0"/>
                            </a:rPr>
                            <m:t>𝐻</m:t>
                          </m:r>
                        </m:e>
                      </m:d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64" y="3944980"/>
                <a:ext cx="1244436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985652" y="5272644"/>
            <a:ext cx="5860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これが完全にわかっていれば、現象の生起確率がわかる。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ふつうはわからないので、モデルを用いる。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586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自然</a:t>
            </a:r>
            <a:r>
              <a:rPr kumimoji="1" lang="ja-JP" altLang="en-US" sz="4000" smtClean="0"/>
              <a:t>な共役事前分布と</a:t>
            </a:r>
            <a:r>
              <a:rPr kumimoji="1" lang="ja-JP" altLang="en-US" sz="4000" dirty="0" smtClean="0"/>
              <a:t>ベイズ更新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2823153"/>
            <a:ext cx="7886700" cy="941325"/>
          </a:xfrm>
        </p:spPr>
        <p:txBody>
          <a:bodyPr/>
          <a:lstStyle/>
          <a:p>
            <a:r>
              <a:rPr kumimoji="1" lang="ja-JP" altLang="en-US" dirty="0" smtClean="0"/>
              <a:t>尤度をかけられても、事後分布</a:t>
            </a:r>
            <a:r>
              <a:rPr lang="ja-JP" altLang="en-US" dirty="0" smtClean="0"/>
              <a:t>と同じ分布族になる事前</a:t>
            </a:r>
            <a:r>
              <a:rPr lang="ja-JP" altLang="en-US" smtClean="0"/>
              <a:t>分布のこと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876981" y="1690689"/>
                <a:ext cx="3560014" cy="943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r>
                                <a:rPr lang="en-US" altLang="ja-JP" sz="240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kumimoji="1" lang="bg-BG" altLang="ja-JP" sz="2400" b="0" i="1" smtClean="0">
                                  <a:latin typeface="Cambria Math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altLang="ja-JP" sz="2400" i="1" smtClean="0">
                                  <a:latin typeface="Cambria Math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is-IS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∩</m:t>
                                  </m:r>
                                  <m:r>
                                    <a:rPr lang="en-US" altLang="ja-JP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𝐻</m:t>
                                  </m:r>
                                </m:e>
                              </m:d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𝑑𝐻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981" y="1690689"/>
                <a:ext cx="3560014" cy="9432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890649" y="4263242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データの分布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尤度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52142" y="4275118"/>
            <a:ext cx="223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自然</a:t>
            </a:r>
            <a:r>
              <a:rPr kumimoji="1" lang="ja-JP" altLang="en-US" smtClean="0"/>
              <a:t>な共役事前分布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91023" y="476200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二項</a:t>
            </a:r>
            <a:r>
              <a:rPr kumimoji="1" lang="ja-JP" altLang="en-US" dirty="0" smtClean="0"/>
              <a:t>分布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8052" y="4762006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ベータ分布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1023" y="513133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正規分布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78052" y="513133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正規分布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91023" y="550067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正規分布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56385" y="5500670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逆ガンマ</a:t>
            </a:r>
            <a:r>
              <a:rPr kumimoji="1" lang="ja-JP" altLang="en-US" dirty="0" smtClean="0"/>
              <a:t>分布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91023" y="5870002"/>
            <a:ext cx="145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ポアソン分布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8052" y="5870002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ガンマ</a:t>
            </a:r>
            <a:r>
              <a:rPr kumimoji="1" lang="ja-JP" altLang="en-US" dirty="0" smtClean="0"/>
              <a:t>分布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876981" y="4263242"/>
            <a:ext cx="4989429" cy="19760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41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6780"/>
          </a:xfrm>
        </p:spPr>
        <p:txBody>
          <a:bodyPr/>
          <a:lstStyle/>
          <a:p>
            <a:r>
              <a:rPr kumimoji="1" lang="ja-JP" altLang="en-US" dirty="0" smtClean="0"/>
              <a:t>実践例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45326" y="1151907"/>
            <a:ext cx="842554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ある工場で作られる内容量</a:t>
            </a:r>
            <a:r>
              <a:rPr lang="en-US" altLang="ja-JP" sz="2800" dirty="0"/>
              <a:t>100g</a:t>
            </a:r>
            <a:r>
              <a:rPr lang="ja-JP" altLang="en-US" sz="2800" dirty="0"/>
              <a:t>と表示されたチョコレート菓子の内容量</a:t>
            </a:r>
            <a:r>
              <a:rPr lang="en-US" altLang="ja-JP" sz="2800" i="1" dirty="0"/>
              <a:t>x</a:t>
            </a:r>
            <a:r>
              <a:rPr lang="ja-JP" altLang="en-US" sz="2800" dirty="0"/>
              <a:t>は正規分布に従い、分散は</a:t>
            </a:r>
            <a:r>
              <a:rPr lang="en-US" altLang="ja-JP" sz="2800" dirty="0"/>
              <a:t>1</a:t>
            </a:r>
            <a:r>
              <a:rPr lang="en-US" altLang="ja-JP" sz="2800" baseline="30000" dirty="0"/>
              <a:t>2</a:t>
            </a:r>
            <a:r>
              <a:rPr lang="ja-JP" altLang="en-US" sz="2800" dirty="0"/>
              <a:t>であることがわかっている。製品を</a:t>
            </a:r>
            <a:r>
              <a:rPr lang="en-US" altLang="ja-JP" sz="2800" dirty="0"/>
              <a:t>3</a:t>
            </a:r>
            <a:r>
              <a:rPr lang="ja-JP" altLang="en-US" sz="2800" dirty="0"/>
              <a:t>つ抽出して調べたところ、その内容量</a:t>
            </a:r>
            <a:r>
              <a:rPr lang="ja-JP" altLang="en-US" sz="2800" dirty="0" smtClean="0"/>
              <a:t>は</a:t>
            </a:r>
            <a:r>
              <a:rPr lang="en-US" altLang="ja-JP" sz="2800" dirty="0" smtClean="0"/>
              <a:t>:</a:t>
            </a:r>
          </a:p>
          <a:p>
            <a:r>
              <a:rPr lang="en-US" altLang="ja-JP" sz="2800" dirty="0" smtClean="0"/>
              <a:t>99, 101, 103</a:t>
            </a:r>
          </a:p>
          <a:p>
            <a:r>
              <a:rPr lang="ja-JP" altLang="en-US" sz="2800" dirty="0" smtClean="0"/>
              <a:t>であった。このとき、この工場で作られる製品の内容量</a:t>
            </a:r>
            <a:r>
              <a:rPr lang="en-US" altLang="ja-JP" sz="2800" dirty="0" smtClean="0"/>
              <a:t>x</a:t>
            </a:r>
            <a:r>
              <a:rPr lang="ja-JP" altLang="en-US" sz="2800" dirty="0" smtClean="0"/>
              <a:t>のに関する平均値</a:t>
            </a:r>
            <a:r>
              <a:rPr lang="en-US" altLang="ja-JP" sz="2800" i="1" dirty="0" smtClean="0"/>
              <a:t>μ</a:t>
            </a:r>
            <a:r>
              <a:rPr lang="ja-JP" altLang="en-US" sz="2800" dirty="0" smtClean="0"/>
              <a:t>の確率分布を求めよ。</a:t>
            </a:r>
            <a:endParaRPr lang="en-US" altLang="ja-JP" sz="2800" i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80655" y="5047230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正規分布</a:t>
            </a:r>
            <a:r>
              <a:rPr kumimoji="1" lang="en-US" altLang="ja-JP" dirty="0" smtClean="0"/>
              <a:t>: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283" y="4777419"/>
            <a:ext cx="4776975" cy="89898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396914" y="6488668"/>
            <a:ext cx="5747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出典</a:t>
            </a:r>
            <a:r>
              <a:rPr lang="en-US" altLang="ja-JP" dirty="0" smtClean="0"/>
              <a:t>: </a:t>
            </a:r>
            <a:r>
              <a:rPr lang="ja-JP" altLang="en-US" dirty="0" smtClean="0"/>
              <a:t>涌井</a:t>
            </a:r>
            <a:r>
              <a:rPr lang="en-US" altLang="ja-JP" dirty="0" smtClean="0"/>
              <a:t>&amp;</a:t>
            </a:r>
            <a:r>
              <a:rPr lang="ja-JP" altLang="en-US" dirty="0" smtClean="0"/>
              <a:t>涌井</a:t>
            </a:r>
            <a:r>
              <a:rPr lang="en-US" altLang="ja-JP" dirty="0" smtClean="0"/>
              <a:t>2012 </a:t>
            </a:r>
            <a:r>
              <a:rPr lang="ja-JP" altLang="en-US" dirty="0" smtClean="0"/>
              <a:t>図解これならわかる</a:t>
            </a:r>
            <a:r>
              <a:rPr lang="en-US" altLang="ja-JP" dirty="0" smtClean="0"/>
              <a:t>! </a:t>
            </a:r>
            <a:r>
              <a:rPr lang="ja-JP" altLang="en-US" dirty="0" smtClean="0"/>
              <a:t>ベイズ統計学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72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3445" y="249384"/>
            <a:ext cx="84255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ある工場で作られる内容量</a:t>
            </a:r>
            <a:r>
              <a:rPr lang="en-US" altLang="ja-JP" sz="2000" dirty="0"/>
              <a:t>100g</a:t>
            </a:r>
            <a:r>
              <a:rPr lang="ja-JP" altLang="en-US" sz="2000" dirty="0"/>
              <a:t>と表示されたチョコレート菓子の</a:t>
            </a:r>
            <a:r>
              <a:rPr lang="ja-JP" altLang="en-US" sz="2000" u="sng" dirty="0"/>
              <a:t>内容量</a:t>
            </a:r>
            <a:r>
              <a:rPr lang="en-US" altLang="ja-JP" sz="2000" i="1" u="sng" dirty="0"/>
              <a:t>x</a:t>
            </a:r>
            <a:r>
              <a:rPr lang="ja-JP" altLang="en-US" sz="2000" u="sng" dirty="0"/>
              <a:t>は正規分布に従い、分散は</a:t>
            </a:r>
            <a:r>
              <a:rPr lang="en-US" altLang="ja-JP" sz="2000" u="sng" dirty="0"/>
              <a:t>1</a:t>
            </a:r>
            <a:r>
              <a:rPr lang="en-US" altLang="ja-JP" sz="2000" u="sng" baseline="30000" dirty="0"/>
              <a:t>2</a:t>
            </a:r>
            <a:r>
              <a:rPr lang="ja-JP" altLang="en-US" sz="2000" u="sng" dirty="0"/>
              <a:t>であることがわかっている。製品を</a:t>
            </a:r>
            <a:r>
              <a:rPr lang="en-US" altLang="ja-JP" sz="2000" u="sng" dirty="0"/>
              <a:t>3</a:t>
            </a:r>
            <a:r>
              <a:rPr lang="ja-JP" altLang="en-US" sz="2000" u="sng" dirty="0"/>
              <a:t>つ抽出して調べたところ、その内容量</a:t>
            </a:r>
            <a:r>
              <a:rPr lang="ja-JP" altLang="en-US" sz="2000" u="sng" dirty="0" smtClean="0"/>
              <a:t>は</a:t>
            </a:r>
            <a:r>
              <a:rPr lang="en-US" altLang="ja-JP" sz="2000" u="sng" dirty="0" smtClean="0"/>
              <a:t>:</a:t>
            </a:r>
          </a:p>
          <a:p>
            <a:r>
              <a:rPr lang="en-US" altLang="ja-JP" sz="2000" u="sng" dirty="0" smtClean="0"/>
              <a:t>99, 101, 103</a:t>
            </a:r>
          </a:p>
          <a:p>
            <a:r>
              <a:rPr lang="ja-JP" altLang="en-US" sz="2000" u="sng" dirty="0" smtClean="0"/>
              <a:t>であった。</a:t>
            </a:r>
            <a:r>
              <a:rPr lang="ja-JP" altLang="en-US" sz="2000" dirty="0" smtClean="0"/>
              <a:t>このとき、この工場で作られる製品の内容量</a:t>
            </a:r>
            <a:r>
              <a:rPr lang="en-US" altLang="ja-JP" sz="2000" dirty="0" smtClean="0"/>
              <a:t>x</a:t>
            </a:r>
            <a:r>
              <a:rPr lang="ja-JP" altLang="en-US" sz="2000" dirty="0" smtClean="0"/>
              <a:t>のに関する平均値</a:t>
            </a:r>
            <a:r>
              <a:rPr lang="en-US" altLang="ja-JP" sz="2000" i="1" dirty="0" smtClean="0"/>
              <a:t>μ</a:t>
            </a:r>
            <a:r>
              <a:rPr lang="ja-JP" altLang="en-US" sz="2000" dirty="0" smtClean="0"/>
              <a:t>の確率分布を求めよ。</a:t>
            </a:r>
            <a:endParaRPr lang="en-US" altLang="ja-JP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44384" y="2683823"/>
                <a:ext cx="219964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 smtClean="0"/>
                  <a:t>尤度</a:t>
                </a:r>
                <a:r>
                  <a:rPr kumimoji="1" lang="en-US" altLang="ja-JP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|"/>
                            <m:ctrlPr>
                              <a:rPr lang="hr-HR" altLang="ja-JP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charset="0"/>
                              </a:rPr>
                              <m:t>𝐷</m:t>
                            </m:r>
                          </m:e>
                        </m:d>
                        <m:r>
                          <a:rPr lang="en-US" altLang="ja-JP" i="1">
                            <a:latin typeface="Cambria Math" charset="0"/>
                          </a:rPr>
                          <m:t>𝐻</m:t>
                        </m:r>
                      </m:e>
                    </m:d>
                  </m:oMath>
                </a14:m>
                <a:r>
                  <a:rPr kumimoji="1" lang="en-US" altLang="ja-JP" dirty="0" smtClean="0"/>
                  <a:t> </a:t>
                </a:r>
                <a:r>
                  <a:rPr kumimoji="1" lang="ja-JP" altLang="en-US" dirty="0" smtClean="0"/>
                  <a:t>の算出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384" y="2683823"/>
                <a:ext cx="2199641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928" t="-112698" r="-1928" b="-17777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418584" y="3179270"/>
            <a:ext cx="5766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データは平均が</a:t>
            </a:r>
            <a:r>
              <a:rPr lang="en-US" altLang="ja-JP" i="1" dirty="0" smtClean="0"/>
              <a:t>μ</a:t>
            </a:r>
            <a:r>
              <a:rPr lang="ja-JP" altLang="en-US" dirty="0" smtClean="0"/>
              <a:t>、分散が</a:t>
            </a:r>
            <a:r>
              <a:rPr lang="en-US" altLang="ja-JP" dirty="0" smtClean="0"/>
              <a:t>1</a:t>
            </a:r>
            <a:r>
              <a:rPr lang="ja-JP" altLang="en-US" dirty="0" smtClean="0"/>
              <a:t>の正規分布に従うので、尤度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98854" y="3673869"/>
                <a:ext cx="7529946" cy="88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𝐷</m:t>
                              </m:r>
                            </m:e>
                          </m:d>
                          <m:r>
                            <a:rPr lang="en-US" altLang="ja-JP" sz="24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𝜇</m:t>
                          </m:r>
                        </m:e>
                      </m:d>
                      <m:r>
                        <a:rPr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bg-BG" altLang="ja-JP" sz="2400" b="0" i="1" smtClean="0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bg-BG" altLang="ja-JP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bg-BG" altLang="ja-JP" sz="2400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bg-BG" altLang="ja-JP" sz="2400" b="0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s-IS" altLang="ja-JP" sz="2400" i="1">
                                          <a:latin typeface="Cambria Math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2400" b="0" i="1" smtClean="0">
                                          <a:latin typeface="Cambria Math" charset="0"/>
                                        </a:rPr>
                                        <m:t>99−</m:t>
                                      </m:r>
                                      <m:r>
                                        <a:rPr lang="en-US" altLang="ja-JP" sz="24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altLang="ja-JP" sz="2400" b="0" i="1" smtClean="0">
                          <a:latin typeface="Cambria Math" charset="0"/>
                        </a:rPr>
                        <m:t>   </m:t>
                      </m:r>
                      <m:f>
                        <m:fPr>
                          <m:ctrlPr>
                            <a:rPr lang="bg-BG" altLang="ja-JP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bg-BG" altLang="ja-JP" sz="2400" i="1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altLang="ja-JP" sz="24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bg-BG" altLang="ja-JP" sz="24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2400" i="1">
                              <a:latin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bg-BG" altLang="ja-JP" sz="2400" i="1">
                                  <a:latin typeface="Cambria Math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bg-BG" altLang="ja-JP" sz="2400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s-IS" altLang="ja-JP" sz="2400" i="1">
                                          <a:latin typeface="Cambria Math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2400" b="0" i="1" smtClean="0">
                                          <a:latin typeface="Cambria Math" charset="0"/>
                                        </a:rPr>
                                        <m:t>101</m:t>
                                      </m:r>
                                      <m:r>
                                        <a:rPr lang="en-US" altLang="ja-JP" sz="2400" i="1">
                                          <a:latin typeface="Cambria Math" charset="0"/>
                                        </a:rPr>
                                        <m:t>−</m:t>
                                      </m:r>
                                      <m:r>
                                        <a:rPr lang="en-US" altLang="ja-JP" sz="24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f>
                        <m:fPr>
                          <m:ctrlPr>
                            <a:rPr lang="bg-BG" altLang="ja-JP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bg-BG" altLang="ja-JP" sz="2400" i="1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altLang="ja-JP" sz="24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bg-BG" altLang="ja-JP" sz="24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2400" i="1">
                              <a:latin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bg-BG" altLang="ja-JP" sz="2400" i="1">
                                  <a:latin typeface="Cambria Math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bg-BG" altLang="ja-JP" sz="2400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s-IS" altLang="ja-JP" sz="2400" i="1">
                                          <a:latin typeface="Cambria Math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2400" i="1">
                                          <a:latin typeface="Cambria Math" charset="0"/>
                                        </a:rPr>
                                        <m:t>99−</m:t>
                                      </m:r>
                                      <m:r>
                                        <a:rPr lang="en-US" altLang="ja-JP" sz="24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54" y="3673869"/>
                <a:ext cx="7529946" cy="8888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783773" y="4669636"/>
                <a:ext cx="1911805" cy="728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bg-BG" altLang="ja-JP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∝</m:t>
                      </m:r>
                      <m:sSup>
                        <m:sSupPr>
                          <m:ctrlPr>
                            <a:rPr lang="bg-BG" altLang="ja-JP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bg-BG" altLang="ja-JP" sz="2400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bg-BG" altLang="ja-JP" sz="2400" b="0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s-IS" altLang="ja-JP" sz="2400" i="1">
                                          <a:latin typeface="Cambria Math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2400" b="0" i="1" smtClean="0">
                                          <a:latin typeface="Cambria Math" charset="0"/>
                                        </a:rPr>
                                        <m:t>101−</m:t>
                                      </m:r>
                                      <m:r>
                                        <a:rPr lang="en-US" altLang="ja-JP" sz="24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2/</m:t>
                              </m:r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773" y="4669636"/>
                <a:ext cx="1911805" cy="72891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771896" y="5830784"/>
            <a:ext cx="4532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平均値</a:t>
            </a:r>
            <a:r>
              <a:rPr kumimoji="1" lang="en-US" altLang="ja-JP" dirty="0" smtClean="0"/>
              <a:t>101, </a:t>
            </a:r>
            <a:r>
              <a:rPr kumimoji="1" lang="ja-JP" altLang="en-US" dirty="0" smtClean="0"/>
              <a:t>分散</a:t>
            </a:r>
            <a:r>
              <a:rPr kumimoji="1" lang="en-US" altLang="ja-JP" dirty="0" smtClean="0"/>
              <a:t>1/3</a:t>
            </a:r>
            <a:r>
              <a:rPr kumimoji="1" lang="ja-JP" altLang="en-US" dirty="0" smtClean="0"/>
              <a:t>の正規分布に比例する。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727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3445" y="225634"/>
            <a:ext cx="84255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ある工場で作られる</a:t>
            </a:r>
            <a:r>
              <a:rPr lang="ja-JP" altLang="en-US" sz="1600" u="sng" dirty="0"/>
              <a:t>内容量</a:t>
            </a:r>
            <a:r>
              <a:rPr lang="en-US" altLang="ja-JP" sz="1600" u="sng" dirty="0"/>
              <a:t>100g</a:t>
            </a:r>
            <a:r>
              <a:rPr lang="ja-JP" altLang="en-US" sz="1600" dirty="0"/>
              <a:t>と表示されたチョコレート菓子の内容量</a:t>
            </a:r>
            <a:r>
              <a:rPr lang="en-US" altLang="ja-JP" sz="1600" i="1" dirty="0"/>
              <a:t>x</a:t>
            </a:r>
            <a:r>
              <a:rPr lang="ja-JP" altLang="en-US" sz="1600" dirty="0"/>
              <a:t>は正規分布に従い、分散は</a:t>
            </a:r>
            <a:r>
              <a:rPr lang="en-US" altLang="ja-JP" sz="1600" dirty="0"/>
              <a:t>1</a:t>
            </a:r>
            <a:r>
              <a:rPr lang="en-US" altLang="ja-JP" sz="1600" baseline="30000" dirty="0"/>
              <a:t>2</a:t>
            </a:r>
            <a:r>
              <a:rPr lang="ja-JP" altLang="en-US" sz="1600" dirty="0"/>
              <a:t>であることがわかっている。製品を</a:t>
            </a:r>
            <a:r>
              <a:rPr lang="en-US" altLang="ja-JP" sz="1600" dirty="0"/>
              <a:t>3</a:t>
            </a:r>
            <a:r>
              <a:rPr lang="ja-JP" altLang="en-US" sz="1600" dirty="0"/>
              <a:t>つ抽出して調べたところ、その内容量</a:t>
            </a:r>
            <a:r>
              <a:rPr lang="ja-JP" altLang="en-US" sz="1600" dirty="0" smtClean="0"/>
              <a:t>は</a:t>
            </a:r>
            <a:r>
              <a:rPr lang="en-US" altLang="ja-JP" sz="1600" dirty="0" smtClean="0"/>
              <a:t>:</a:t>
            </a:r>
          </a:p>
          <a:p>
            <a:r>
              <a:rPr lang="en-US" altLang="ja-JP" sz="1600" dirty="0" smtClean="0"/>
              <a:t>99, 101, 103</a:t>
            </a:r>
          </a:p>
          <a:p>
            <a:r>
              <a:rPr lang="ja-JP" altLang="en-US" sz="1600" dirty="0" smtClean="0"/>
              <a:t>であった。このとき、この工場で作られる製品の内容量</a:t>
            </a:r>
            <a:r>
              <a:rPr lang="en-US" altLang="ja-JP" sz="1600" dirty="0" smtClean="0"/>
              <a:t>x</a:t>
            </a:r>
            <a:r>
              <a:rPr lang="ja-JP" altLang="en-US" sz="1600" dirty="0" smtClean="0"/>
              <a:t>のに関する平均値</a:t>
            </a:r>
            <a:r>
              <a:rPr lang="en-US" altLang="ja-JP" sz="1600" i="1" dirty="0" smtClean="0"/>
              <a:t>μ</a:t>
            </a:r>
            <a:r>
              <a:rPr lang="ja-JP" altLang="en-US" sz="1600" dirty="0" smtClean="0"/>
              <a:t>の確率分布を求めよ。</a:t>
            </a:r>
            <a:endParaRPr lang="en-US" altLang="ja-JP" sz="1600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0010" y="1757548"/>
            <a:ext cx="11079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事前分布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3874" y="2396910"/>
            <a:ext cx="8768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何も情報がない時には「無情報事前分布」、その場合、事後分布は尤度に比例するので、</a:t>
            </a:r>
            <a:endParaRPr kumimoji="1" lang="en-US" altLang="ja-JP" dirty="0" smtClean="0"/>
          </a:p>
          <a:p>
            <a:r>
              <a:rPr lang="ja-JP" altLang="en-US" dirty="0" smtClean="0"/>
              <a:t>事後分布は、</a:t>
            </a:r>
            <a:endParaRPr kumimoji="1"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0644" y="3043241"/>
            <a:ext cx="4532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平均値</a:t>
            </a:r>
            <a:r>
              <a:rPr kumimoji="1" lang="en-US" altLang="ja-JP" dirty="0" smtClean="0"/>
              <a:t>101, </a:t>
            </a:r>
            <a:r>
              <a:rPr kumimoji="1" lang="ja-JP" altLang="en-US" dirty="0" smtClean="0"/>
              <a:t>分散</a:t>
            </a:r>
            <a:r>
              <a:rPr kumimoji="1" lang="en-US" altLang="ja-JP" dirty="0" smtClean="0"/>
              <a:t>1/3</a:t>
            </a:r>
            <a:r>
              <a:rPr kumimoji="1" lang="ja-JP" altLang="en-US" dirty="0" smtClean="0"/>
              <a:t>の正規分布に比例する。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376" y="4058904"/>
            <a:ext cx="8571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今回は、「内容量</a:t>
            </a:r>
            <a:r>
              <a:rPr kumimoji="1" lang="en-US" altLang="ja-JP" dirty="0" smtClean="0"/>
              <a:t>100g</a:t>
            </a:r>
            <a:r>
              <a:rPr kumimoji="1" lang="ja-JP" altLang="en-US" dirty="0" smtClean="0"/>
              <a:t>」と表示されているので、だいたい</a:t>
            </a:r>
            <a:r>
              <a:rPr kumimoji="1" lang="en-US" altLang="ja-JP" dirty="0" smtClean="0"/>
              <a:t>100g</a:t>
            </a:r>
            <a:r>
              <a:rPr kumimoji="1" lang="ja-JP" altLang="en-US" dirty="0" smtClean="0"/>
              <a:t>だろうという期待感を含む。</a:t>
            </a:r>
            <a:endParaRPr kumimoji="1"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/>
              <p:cNvSpPr/>
              <p:nvPr/>
            </p:nvSpPr>
            <p:spPr>
              <a:xfrm>
                <a:off x="886505" y="4575545"/>
                <a:ext cx="4979903" cy="10213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𝜇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altLang="ja-JP" sz="28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8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bg-BG" altLang="ja-JP" sz="2800" i="1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altLang="ja-JP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𝜋</m:t>
                              </m:r>
                            </m:e>
                          </m:rad>
                          <m:r>
                            <a:rPr lang="en-US" altLang="ja-JP" sz="28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×</m:t>
                          </m:r>
                          <m:r>
                            <a:rPr lang="en-US" altLang="ja-JP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bg-BG" altLang="ja-JP" sz="28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ja-JP" sz="2800" i="1">
                              <a:latin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bg-BG" altLang="ja-JP" sz="2800" i="1">
                                  <a:latin typeface="Cambria Math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bg-BG" altLang="ja-JP" sz="2800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s-IS" altLang="ja-JP" sz="2800" i="1">
                                          <a:latin typeface="Cambria Math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𝜇</m:t>
                                      </m:r>
                                      <m:r>
                                        <a:rPr lang="en-US" altLang="ja-JP" sz="28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−100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2800" i="1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altLang="ja-JP" sz="28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×</m:t>
                              </m:r>
                              <m:r>
                                <a:rPr lang="en-US" altLang="ja-JP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505" y="4575545"/>
                <a:ext cx="4979903" cy="102130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225631" y="4904509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事前分布</a:t>
            </a:r>
            <a:r>
              <a:rPr kumimoji="1" lang="en-US" altLang="ja-JP" dirty="0" smtClean="0"/>
              <a:t>: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/>
              <p:cNvSpPr/>
              <p:nvPr/>
            </p:nvSpPr>
            <p:spPr>
              <a:xfrm>
                <a:off x="1396144" y="5920172"/>
                <a:ext cx="24261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hr-HR" altLang="ja-JP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𝜇</m:t>
                              </m:r>
                            </m:e>
                          </m:d>
                          <m:r>
                            <a:rPr lang="en-US" altLang="ja-JP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e>
                      </m:d>
                      <m:r>
                        <a:rPr lang="en-US" altLang="ja-JP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∝</m:t>
                      </m:r>
                      <m:r>
                        <a:rPr lang="en-US" altLang="ja-JP" i="1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hr-HR" altLang="ja-JP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𝜇</m:t>
                          </m:r>
                        </m:e>
                      </m:d>
                      <m:r>
                        <a:rPr lang="en-US" altLang="ja-JP" i="1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charset="0"/>
                                </a:rPr>
                                <m:t>𝐷</m:t>
                              </m:r>
                            </m:e>
                          </m:d>
                          <m:r>
                            <a:rPr lang="en-US" altLang="ja-JP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𝜇</m:t>
                          </m:r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2" name="正方形/長方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144" y="5920172"/>
                <a:ext cx="2426112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19672" r="-3266" b="-1836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3752604" y="5961414"/>
            <a:ext cx="3698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より、事後分布は平均</a:t>
            </a:r>
            <a:r>
              <a:rPr kumimoji="1" lang="en-US" altLang="ja-JP" dirty="0" smtClean="0"/>
              <a:t>100.9</a:t>
            </a:r>
            <a:r>
              <a:rPr kumimoji="1" lang="ja-JP" altLang="en-US" dirty="0" smtClean="0"/>
              <a:t>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分散</a:t>
            </a:r>
            <a:r>
              <a:rPr kumimoji="1" lang="en-US" altLang="ja-JP" dirty="0" smtClean="0"/>
              <a:t>4/13</a:t>
            </a:r>
            <a:r>
              <a:rPr kumimoji="1" lang="ja-JP" altLang="en-US" dirty="0" smtClean="0"/>
              <a:t>の正規分布だと推定される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18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659375"/>
            <a:ext cx="7886700" cy="632564"/>
          </a:xfrm>
        </p:spPr>
        <p:txBody>
          <a:bodyPr/>
          <a:lstStyle/>
          <a:p>
            <a:r>
              <a:rPr kumimoji="1" lang="ja-JP" altLang="en-US" dirty="0" smtClean="0"/>
              <a:t>何かデータがあったときに</a:t>
            </a:r>
            <a:r>
              <a:rPr kumimoji="1" lang="is-IS" altLang="ja-JP" dirty="0" smtClean="0"/>
              <a:t>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28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ベイズ決定</a:t>
            </a:r>
            <a:r>
              <a:rPr kumimoji="1" lang="en-US" altLang="ja-JP" sz="2000" dirty="0" smtClean="0"/>
              <a:t>(</a:t>
            </a:r>
            <a:r>
              <a:rPr kumimoji="1" lang="ja-JP" altLang="en-US" sz="2000" dirty="0" smtClean="0"/>
              <a:t>統計的決定理論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ただ一つの推定値を得たいときに用いられる方法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83558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最尤推定とは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尤度の</a:t>
            </a:r>
            <a:r>
              <a:rPr lang="ja-JP" altLang="en-US" dirty="0" smtClean="0"/>
              <a:t>最頻値</a:t>
            </a:r>
            <a:r>
              <a:rPr lang="en-US" altLang="ja-JP" dirty="0" smtClean="0"/>
              <a:t>(</a:t>
            </a:r>
            <a:r>
              <a:rPr lang="ja-JP" altLang="en-US" dirty="0" smtClean="0"/>
              <a:t>モード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を取ってくること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7137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MAP</a:t>
            </a:r>
            <a:r>
              <a:rPr kumimoji="1" lang="en-US" altLang="ja-JP" sz="2000" dirty="0" smtClean="0"/>
              <a:t>(maximum a posteriori)</a:t>
            </a:r>
            <a:r>
              <a:rPr kumimoji="1" lang="ja-JP" altLang="en-US" dirty="0" smtClean="0"/>
              <a:t>推定値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事後分布の最頻値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モード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をとってくること。</a:t>
            </a:r>
            <a:endParaRPr kumimoji="1" lang="en-US" altLang="ja-JP" dirty="0" smtClean="0"/>
          </a:p>
          <a:p>
            <a:r>
              <a:rPr lang="ja-JP" altLang="en-US" dirty="0" smtClean="0"/>
              <a:t>無情報事前分布</a:t>
            </a:r>
            <a:r>
              <a:rPr lang="en-US" altLang="ja-JP" dirty="0" smtClean="0"/>
              <a:t>(</a:t>
            </a:r>
            <a:r>
              <a:rPr lang="ja-JP" altLang="en-US" dirty="0" smtClean="0"/>
              <a:t>一様分布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を用いた場合、最尤推定と</a:t>
            </a:r>
            <a:r>
              <a:rPr lang="en-US" altLang="ja-JP" dirty="0" smtClean="0"/>
              <a:t>MAP</a:t>
            </a:r>
            <a:r>
              <a:rPr lang="ja-JP" altLang="en-US" dirty="0" smtClean="0"/>
              <a:t>推定値は一致する。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37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様々な損失関数</a:t>
            </a:r>
            <a:r>
              <a:rPr kumimoji="1" lang="en-US" altLang="ja-JP" dirty="0" smtClean="0"/>
              <a:t>(loss function)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絶対損失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対象、非対称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平方損失</a:t>
            </a:r>
            <a:endParaRPr lang="en-US" altLang="ja-JP" dirty="0" smtClean="0"/>
          </a:p>
          <a:p>
            <a:r>
              <a:rPr kumimoji="1" lang="en-US" altLang="ja-JP" dirty="0" smtClean="0"/>
              <a:t>0-1</a:t>
            </a:r>
            <a:r>
              <a:rPr kumimoji="1" lang="ja-JP" altLang="en-US" dirty="0" smtClean="0"/>
              <a:t>型単純損失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489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複雑な生物のプロセスでどのように尤度を与えるの？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5522" y="2597520"/>
            <a:ext cx="8349095" cy="2746376"/>
          </a:xfrm>
        </p:spPr>
        <p:txBody>
          <a:bodyPr>
            <a:norm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ja-JP" altLang="en-US" dirty="0" smtClean="0"/>
              <a:t>データや、生物のプロセスから</a:t>
            </a:r>
            <a:r>
              <a:rPr lang="en-US" altLang="ja-JP" dirty="0" smtClean="0"/>
              <a:t> </a:t>
            </a:r>
            <a:r>
              <a:rPr lang="ja-JP" altLang="en-US" dirty="0" smtClean="0"/>
              <a:t>モデルを構築する</a:t>
            </a:r>
            <a:endParaRPr lang="en-US" altLang="ja-JP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1" lang="en-US" altLang="ja-JP" dirty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ja-JP" altLang="en-US" dirty="0" smtClean="0"/>
              <a:t>共役な分布が存在する確率分布から頑張って解釈</a:t>
            </a:r>
            <a:endParaRPr lang="en-US" altLang="ja-JP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1" lang="en-US" altLang="ja-JP" dirty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67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無理な時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</a:t>
            </a:r>
            <a:r>
              <a:rPr kumimoji="1" lang="en-US" altLang="ja-JP" dirty="0" smtClean="0"/>
              <a:t>pproximate </a:t>
            </a:r>
            <a:r>
              <a:rPr lang="en-US" altLang="ja-JP" dirty="0"/>
              <a:t>B</a:t>
            </a:r>
            <a:r>
              <a:rPr kumimoji="1" lang="en-US" altLang="ja-JP" dirty="0" smtClean="0"/>
              <a:t>ayesian Computation (ABC</a:t>
            </a:r>
            <a:r>
              <a:rPr kumimoji="1" lang="ja-JP" altLang="en-US" dirty="0" smtClean="0"/>
              <a:t>法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3465" y="2348872"/>
            <a:ext cx="7653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「要約統計量」に近い値を返すパラメータセット</a:t>
            </a:r>
            <a:r>
              <a:rPr lang="ja-JP" altLang="en-US" dirty="0" smtClean="0"/>
              <a:t>の集合</a:t>
            </a:r>
            <a:r>
              <a:rPr kumimoji="1" lang="ja-JP" altLang="en-US" dirty="0" smtClean="0"/>
              <a:t>を事後分布と捉える事で、近似的に尤度を計算したことにする。</a:t>
            </a:r>
            <a:endParaRPr kumimoji="1" lang="ja-JP" alt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57200" y="38185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smtClean="0"/>
              <a:t>「要約統計量」</a:t>
            </a:r>
            <a:endParaRPr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17201" y="4638080"/>
            <a:ext cx="6227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/>
              <a:t>データの特性を表現する統計量</a:t>
            </a:r>
            <a:r>
              <a:rPr lang="en-US" altLang="ja-JP" dirty="0"/>
              <a:t>: </a:t>
            </a:r>
          </a:p>
          <a:p>
            <a:pPr algn="ctr"/>
            <a:r>
              <a:rPr kumimoji="1" lang="en-US" altLang="ja-JP" dirty="0" smtClean="0"/>
              <a:t>ABC</a:t>
            </a:r>
            <a:r>
              <a:rPr kumimoji="1" lang="ja-JP" altLang="en-US" dirty="0" smtClean="0"/>
              <a:t>法の範囲においては、ざっくばらんに言うと、要約統計量は</a:t>
            </a:r>
            <a:endParaRPr kumimoji="1"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14126" y="5709308"/>
            <a:ext cx="28103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/>
              <a:t>何でも</a:t>
            </a:r>
            <a:r>
              <a:rPr lang="ja-JP" altLang="en-US" sz="4400" smtClean="0"/>
              <a:t>良い</a:t>
            </a:r>
            <a:endParaRPr lang="ja-JP" altLang="en-US" sz="4400"/>
          </a:p>
        </p:txBody>
      </p:sp>
    </p:spTree>
    <p:extLst>
      <p:ext uri="{BB962C8B-B14F-4D97-AF65-F5344CB8AC3E}">
        <p14:creationId xmlns:p14="http://schemas.microsoft.com/office/powerpoint/2010/main" val="121203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Approximate_Bayesian_computation_conceptual_overview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9647" y="0"/>
            <a:ext cx="6719777" cy="6858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18753" y="6488668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出典</a:t>
            </a:r>
            <a:r>
              <a:rPr kumimoji="1" lang="en-US" altLang="ja-JP" dirty="0" smtClean="0"/>
              <a:t>: </a:t>
            </a:r>
            <a:r>
              <a:rPr kumimoji="1" lang="en-US" altLang="ja-JP" dirty="0" err="1" smtClean="0"/>
              <a:t>wikipedia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021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1882" y="641267"/>
            <a:ext cx="4405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動物</a:t>
            </a:r>
            <a:r>
              <a:rPr kumimoji="1" lang="ja-JP" altLang="en-US" dirty="0" smtClean="0"/>
              <a:t>行動学におけるベイズ意思決定モデル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715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従来の統計学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頻度論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608817"/>
          </a:xfrm>
        </p:spPr>
        <p:txBody>
          <a:bodyPr/>
          <a:lstStyle/>
          <a:p>
            <a:r>
              <a:rPr lang="ja-JP" altLang="en-US" dirty="0" smtClean="0"/>
              <a:t>母数を定数</a:t>
            </a:r>
            <a:r>
              <a:rPr lang="ja-JP" altLang="en-US" smtClean="0"/>
              <a:t>として取り扱う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6410" y="6488668"/>
            <a:ext cx="342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僕は統計に詳しくないので省略</a:t>
            </a:r>
            <a:r>
              <a:rPr kumimoji="1" lang="en-US" altLang="ja-JP" dirty="0" smtClean="0"/>
              <a:t> </a:t>
            </a:r>
            <a:r>
              <a:rPr kumimoji="1" lang="is-IS" altLang="ja-JP" dirty="0" smtClean="0"/>
              <a:t>…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15142" y="2434442"/>
            <a:ext cx="7600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その定数で規定された確率分布からデータの生起確率を算出し、母数の</a:t>
            </a:r>
            <a:r>
              <a:rPr kumimoji="1" lang="ja-JP" altLang="en-US" smtClean="0"/>
              <a:t>妥当性を議論する</a:t>
            </a:r>
            <a:endParaRPr kumimoji="1" lang="ja-JP" altLang="en-US" dirty="0"/>
          </a:p>
        </p:txBody>
      </p:sp>
      <p:pic>
        <p:nvPicPr>
          <p:cNvPr id="7" name="図 6" descr="ベイズ図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2010" y="3605106"/>
            <a:ext cx="3454400" cy="2139809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866410" y="5473005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データ</a:t>
            </a:r>
            <a:r>
              <a:rPr kumimoji="1" lang="en-US" altLang="ja-JP" dirty="0" smtClean="0"/>
              <a:t> </a:t>
            </a:r>
            <a:r>
              <a:rPr kumimoji="1" lang="en-US" altLang="ja-JP" i="1" dirty="0" smtClean="0"/>
              <a:t>x</a:t>
            </a:r>
            <a:endParaRPr kumimoji="1" lang="ja-JP" altLang="en-US" i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14401" y="577961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母数</a:t>
            </a:r>
            <a:r>
              <a:rPr kumimoji="1" lang="en-US" altLang="ja-JP" dirty="0" smtClean="0"/>
              <a:t> </a:t>
            </a:r>
            <a:r>
              <a:rPr kumimoji="1" lang="en-US" altLang="ja-JP" i="1" dirty="0" smtClean="0"/>
              <a:t>μ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12572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ベイズ統計学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61315"/>
          </a:xfrm>
        </p:spPr>
        <p:txBody>
          <a:bodyPr/>
          <a:lstStyle/>
          <a:p>
            <a:r>
              <a:rPr kumimoji="1" lang="ja-JP" altLang="en-US" smtClean="0"/>
              <a:t>母数を確率変数として取り扱う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41912" y="2386940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母数の分布を推定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事後分布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5" name="図 4" descr="ベイズ図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1388" y="3605106"/>
            <a:ext cx="3454400" cy="213980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5924013" y="5512749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母数</a:t>
            </a:r>
            <a:r>
              <a:rPr kumimoji="1" lang="en-US" altLang="ja-JP" dirty="0" smtClean="0"/>
              <a:t> </a:t>
            </a:r>
            <a:r>
              <a:rPr kumimoji="1" lang="en-US" altLang="ja-JP" i="1" dirty="0" smtClean="0"/>
              <a:t>μ</a:t>
            </a:r>
            <a:endParaRPr kumimoji="1" lang="ja-JP" altLang="en-US" i="1" dirty="0"/>
          </a:p>
        </p:txBody>
      </p:sp>
      <p:sp>
        <p:nvSpPr>
          <p:cNvPr id="8" name="正方形/長方形 7"/>
          <p:cNvSpPr/>
          <p:nvPr/>
        </p:nvSpPr>
        <p:spPr>
          <a:xfrm>
            <a:off x="4168240" y="3677307"/>
            <a:ext cx="45719" cy="2002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79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図形グループ 23"/>
          <p:cNvGrpSpPr/>
          <p:nvPr/>
        </p:nvGrpSpPr>
        <p:grpSpPr>
          <a:xfrm>
            <a:off x="5560999" y="2604166"/>
            <a:ext cx="3454400" cy="3199734"/>
            <a:chOff x="5349796" y="2718466"/>
            <a:chExt cx="3454400" cy="3199734"/>
          </a:xfrm>
        </p:grpSpPr>
        <p:sp>
          <p:nvSpPr>
            <p:cNvPr id="22" name="正方形/長方形 21"/>
            <p:cNvSpPr/>
            <p:nvPr/>
          </p:nvSpPr>
          <p:spPr>
            <a:xfrm>
              <a:off x="5349796" y="2718466"/>
              <a:ext cx="3454400" cy="31997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2" name="図 11" descr="ベイズ図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9796" y="3100498"/>
              <a:ext cx="3454400" cy="2139809"/>
            </a:xfrm>
            <a:prstGeom prst="rect">
              <a:avLst/>
            </a:prstGeom>
          </p:spPr>
        </p:pic>
        <p:sp>
          <p:nvSpPr>
            <p:cNvPr id="21" name="テキスト ボックス 20"/>
            <p:cNvSpPr txBox="1"/>
            <p:nvPr/>
          </p:nvSpPr>
          <p:spPr>
            <a:xfrm>
              <a:off x="6522998" y="2718466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ヒラギノ丸ゴ Pro W4"/>
                  <a:ea typeface="ヒラギノ丸ゴ Pro W4"/>
                  <a:cs typeface="ヒラギノ丸ゴ Pro W4"/>
                </a:rPr>
                <a:t>事前分布</a:t>
              </a:r>
              <a:endParaRPr kumimoji="1" lang="ja-JP" altLang="en-US" dirty="0">
                <a:latin typeface="ヒラギノ丸ゴ Pro W4"/>
                <a:ea typeface="ヒラギノ丸ゴ Pro W4"/>
                <a:cs typeface="ヒラギノ丸ゴ Pro W4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840393" y="5205968"/>
              <a:ext cx="4732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 smtClean="0"/>
                <a:t>μ</a:t>
              </a:r>
              <a:endParaRPr kumimoji="1" lang="ja-JP" altLang="en-US" i="1" dirty="0"/>
            </a:p>
          </p:txBody>
        </p:sp>
      </p:grpSp>
      <p:grpSp>
        <p:nvGrpSpPr>
          <p:cNvPr id="31" name="図形グループ 30"/>
          <p:cNvGrpSpPr/>
          <p:nvPr/>
        </p:nvGrpSpPr>
        <p:grpSpPr>
          <a:xfrm>
            <a:off x="5560999" y="2606530"/>
            <a:ext cx="3454400" cy="2907634"/>
            <a:chOff x="1854200" y="3101164"/>
            <a:chExt cx="3454400" cy="2907634"/>
          </a:xfrm>
        </p:grpSpPr>
        <p:grpSp>
          <p:nvGrpSpPr>
            <p:cNvPr id="25" name="図形グループ 24"/>
            <p:cNvGrpSpPr/>
            <p:nvPr/>
          </p:nvGrpSpPr>
          <p:grpSpPr>
            <a:xfrm>
              <a:off x="1854200" y="3101164"/>
              <a:ext cx="3454400" cy="2907634"/>
              <a:chOff x="5349796" y="2718466"/>
              <a:chExt cx="3454400" cy="2907634"/>
            </a:xfrm>
          </p:grpSpPr>
          <p:sp>
            <p:nvSpPr>
              <p:cNvPr id="26" name="正方形/長方形 25"/>
              <p:cNvSpPr/>
              <p:nvPr/>
            </p:nvSpPr>
            <p:spPr>
              <a:xfrm>
                <a:off x="5349796" y="2718466"/>
                <a:ext cx="3454400" cy="29076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6446798" y="2718466"/>
                <a:ext cx="1258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dirty="0" smtClean="0">
                    <a:latin typeface="ヒラギノ丸ゴ Pro W4"/>
                    <a:ea typeface="ヒラギノ丸ゴ Pro W4"/>
                    <a:cs typeface="ヒラギノ丸ゴ Pro W4"/>
                  </a:rPr>
                  <a:t>事後分布</a:t>
                </a:r>
                <a:r>
                  <a:rPr kumimoji="1" lang="en-US" altLang="ja-JP" dirty="0" smtClean="0">
                    <a:latin typeface="ヒラギノ丸ゴ Pro W4"/>
                    <a:ea typeface="ヒラギノ丸ゴ Pro W4"/>
                    <a:cs typeface="ヒラギノ丸ゴ Pro W4"/>
                  </a:rPr>
                  <a:t>1</a:t>
                </a:r>
                <a:endParaRPr kumimoji="1" lang="ja-JP" altLang="en-US" dirty="0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6840393" y="5205968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i="1" dirty="0" smtClean="0"/>
                  <a:t>μ</a:t>
                </a:r>
                <a:endParaRPr kumimoji="1" lang="ja-JP" altLang="en-US" i="1" dirty="0"/>
              </a:p>
            </p:txBody>
          </p:sp>
        </p:grpSp>
        <p:pic>
          <p:nvPicPr>
            <p:cNvPr id="30" name="図 29" descr="ベイズ図2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6900" y="3487808"/>
              <a:ext cx="3441700" cy="2131942"/>
            </a:xfrm>
            <a:prstGeom prst="rect">
              <a:avLst/>
            </a:prstGeom>
          </p:spPr>
        </p:pic>
      </p:grpSp>
      <p:grpSp>
        <p:nvGrpSpPr>
          <p:cNvPr id="48" name="図形グループ 47"/>
          <p:cNvGrpSpPr/>
          <p:nvPr/>
        </p:nvGrpSpPr>
        <p:grpSpPr>
          <a:xfrm>
            <a:off x="5573699" y="2604166"/>
            <a:ext cx="3454400" cy="2907634"/>
            <a:chOff x="2224100" y="2136150"/>
            <a:chExt cx="3454400" cy="2907634"/>
          </a:xfrm>
        </p:grpSpPr>
        <p:grpSp>
          <p:nvGrpSpPr>
            <p:cNvPr id="42" name="図形グループ 41"/>
            <p:cNvGrpSpPr/>
            <p:nvPr/>
          </p:nvGrpSpPr>
          <p:grpSpPr>
            <a:xfrm>
              <a:off x="2224100" y="2136150"/>
              <a:ext cx="3454400" cy="2907634"/>
              <a:chOff x="5349796" y="2718466"/>
              <a:chExt cx="3454400" cy="2907634"/>
            </a:xfrm>
          </p:grpSpPr>
          <p:sp>
            <p:nvSpPr>
              <p:cNvPr id="44" name="正方形/長方形 43"/>
              <p:cNvSpPr/>
              <p:nvPr/>
            </p:nvSpPr>
            <p:spPr>
              <a:xfrm>
                <a:off x="5349796" y="2718466"/>
                <a:ext cx="3454400" cy="29076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6445105" y="2718466"/>
                <a:ext cx="1261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dirty="0" smtClean="0">
                    <a:latin typeface="ヒラギノ丸ゴ Pro W4"/>
                    <a:ea typeface="ヒラギノ丸ゴ Pro W4"/>
                    <a:cs typeface="ヒラギノ丸ゴ Pro W4"/>
                  </a:rPr>
                  <a:t>事後分布</a:t>
                </a:r>
                <a:r>
                  <a:rPr lang="en-US" altLang="ja-JP" dirty="0">
                    <a:latin typeface="ヒラギノ丸ゴ Pro W4"/>
                    <a:ea typeface="ヒラギノ丸ゴ Pro W4"/>
                    <a:cs typeface="ヒラギノ丸ゴ Pro W4"/>
                  </a:rPr>
                  <a:t>2</a:t>
                </a:r>
                <a:endParaRPr kumimoji="1" lang="ja-JP" altLang="en-US" dirty="0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6840393" y="5205968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i="1" dirty="0" smtClean="0"/>
                  <a:t>μ</a:t>
                </a:r>
                <a:endParaRPr kumimoji="1" lang="ja-JP" altLang="en-US" i="1" dirty="0"/>
              </a:p>
            </p:txBody>
          </p:sp>
        </p:grpSp>
        <p:pic>
          <p:nvPicPr>
            <p:cNvPr id="47" name="図 46" descr="ベイズ図3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4100" y="2508702"/>
              <a:ext cx="3454400" cy="2139809"/>
            </a:xfrm>
            <a:prstGeom prst="rect">
              <a:avLst/>
            </a:prstGeom>
          </p:spPr>
        </p:pic>
      </p:grpSp>
      <p:grpSp>
        <p:nvGrpSpPr>
          <p:cNvPr id="56" name="図形グループ 55"/>
          <p:cNvGrpSpPr/>
          <p:nvPr/>
        </p:nvGrpSpPr>
        <p:grpSpPr>
          <a:xfrm>
            <a:off x="5567105" y="2610177"/>
            <a:ext cx="3460994" cy="2907634"/>
            <a:chOff x="3273207" y="2660977"/>
            <a:chExt cx="3460994" cy="2907634"/>
          </a:xfrm>
        </p:grpSpPr>
        <p:grpSp>
          <p:nvGrpSpPr>
            <p:cNvPr id="50" name="図形グループ 49"/>
            <p:cNvGrpSpPr/>
            <p:nvPr/>
          </p:nvGrpSpPr>
          <p:grpSpPr>
            <a:xfrm>
              <a:off x="3279801" y="2660977"/>
              <a:ext cx="3454400" cy="2907634"/>
              <a:chOff x="5349796" y="2718466"/>
              <a:chExt cx="3454400" cy="2907634"/>
            </a:xfrm>
          </p:grpSpPr>
          <p:sp>
            <p:nvSpPr>
              <p:cNvPr id="52" name="正方形/長方形 51"/>
              <p:cNvSpPr/>
              <p:nvPr/>
            </p:nvSpPr>
            <p:spPr>
              <a:xfrm>
                <a:off x="5349796" y="2718466"/>
                <a:ext cx="3454400" cy="29076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6445105" y="2718466"/>
                <a:ext cx="1261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dirty="0" smtClean="0">
                    <a:latin typeface="ヒラギノ丸ゴ Pro W4"/>
                    <a:ea typeface="ヒラギノ丸ゴ Pro W4"/>
                    <a:cs typeface="ヒラギノ丸ゴ Pro W4"/>
                  </a:rPr>
                  <a:t>事後分布</a:t>
                </a:r>
                <a:r>
                  <a:rPr lang="en-US" altLang="ja-JP" dirty="0">
                    <a:latin typeface="ヒラギノ丸ゴ Pro W4"/>
                    <a:ea typeface="ヒラギノ丸ゴ Pro W4"/>
                    <a:cs typeface="ヒラギノ丸ゴ Pro W4"/>
                  </a:rPr>
                  <a:t>3</a:t>
                </a:r>
                <a:endParaRPr kumimoji="1" lang="ja-JP" altLang="en-US" dirty="0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6840393" y="5205968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i="1" dirty="0" smtClean="0"/>
                  <a:t>μ</a:t>
                </a:r>
                <a:endParaRPr kumimoji="1" lang="ja-JP" altLang="en-US" i="1" dirty="0"/>
              </a:p>
            </p:txBody>
          </p:sp>
        </p:grpSp>
        <p:pic>
          <p:nvPicPr>
            <p:cNvPr id="55" name="図 54" descr="ベイズ図4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3207" y="3063107"/>
              <a:ext cx="3460993" cy="2143893"/>
            </a:xfrm>
            <a:prstGeom prst="rect">
              <a:avLst/>
            </a:prstGeom>
          </p:spPr>
        </p:pic>
      </p:grpSp>
      <p:grpSp>
        <p:nvGrpSpPr>
          <p:cNvPr id="67" name="図形グループ 66"/>
          <p:cNvGrpSpPr/>
          <p:nvPr/>
        </p:nvGrpSpPr>
        <p:grpSpPr>
          <a:xfrm>
            <a:off x="4838700" y="3004909"/>
            <a:ext cx="4186813" cy="3168323"/>
            <a:chOff x="4838700" y="3004909"/>
            <a:chExt cx="4186813" cy="3168323"/>
          </a:xfrm>
        </p:grpSpPr>
        <p:grpSp>
          <p:nvGrpSpPr>
            <p:cNvPr id="63" name="図形グループ 62"/>
            <p:cNvGrpSpPr/>
            <p:nvPr/>
          </p:nvGrpSpPr>
          <p:grpSpPr>
            <a:xfrm>
              <a:off x="7350498" y="3004909"/>
              <a:ext cx="374008" cy="2489751"/>
              <a:chOff x="7350498" y="3004909"/>
              <a:chExt cx="374008" cy="2489751"/>
            </a:xfrm>
          </p:grpSpPr>
          <p:cxnSp>
            <p:nvCxnSpPr>
              <p:cNvPr id="59" name="直線コネクタ 58"/>
              <p:cNvCxnSpPr/>
              <p:nvPr/>
            </p:nvCxnSpPr>
            <p:spPr>
              <a:xfrm>
                <a:off x="7537502" y="3004909"/>
                <a:ext cx="0" cy="218370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テキスト ボックス 61"/>
              <p:cNvSpPr txBox="1"/>
              <p:nvPr/>
            </p:nvSpPr>
            <p:spPr>
              <a:xfrm>
                <a:off x="7350498" y="5125328"/>
                <a:ext cx="3740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i="1" dirty="0" err="1" smtClean="0"/>
                  <a:t>z</a:t>
                </a:r>
                <a:r>
                  <a:rPr kumimoji="1" lang="en-US" altLang="ja-JP" baseline="-25000" dirty="0" err="1" smtClean="0"/>
                  <a:t>T</a:t>
                </a:r>
                <a:endParaRPr kumimoji="1" lang="ja-JP" altLang="en-US" baseline="-25000" dirty="0"/>
              </a:p>
            </p:txBody>
          </p:sp>
        </p:grpSp>
        <p:sp>
          <p:nvSpPr>
            <p:cNvPr id="64" name="テキスト ボックス 63"/>
            <p:cNvSpPr txBox="1"/>
            <p:nvPr/>
          </p:nvSpPr>
          <p:spPr>
            <a:xfrm>
              <a:off x="4838700" y="5803900"/>
              <a:ext cx="41868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自身のサイズが閾値を超えている確率</a:t>
              </a:r>
              <a:endParaRPr kumimoji="1" lang="ja-JP" altLang="en-US" dirty="0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6362700" y="5411398"/>
            <a:ext cx="1818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推定体サイズ</a:t>
            </a:r>
            <a:r>
              <a:rPr kumimoji="1" lang="en-US" altLang="ja-JP" dirty="0" smtClean="0"/>
              <a:t> </a:t>
            </a:r>
            <a:r>
              <a:rPr kumimoji="1" lang="en-US" altLang="ja-JP" i="1" dirty="0" smtClean="0"/>
              <a:t>z</a:t>
            </a:r>
            <a:endParaRPr kumimoji="1" lang="ja-JP" altLang="en-US" i="1" dirty="0"/>
          </a:p>
        </p:txBody>
      </p:sp>
      <p:grpSp>
        <p:nvGrpSpPr>
          <p:cNvPr id="51" name="図形グループ 50"/>
          <p:cNvGrpSpPr/>
          <p:nvPr/>
        </p:nvGrpSpPr>
        <p:grpSpPr>
          <a:xfrm>
            <a:off x="5573699" y="2604166"/>
            <a:ext cx="3460994" cy="2907634"/>
            <a:chOff x="3273207" y="2660977"/>
            <a:chExt cx="3460994" cy="2907634"/>
          </a:xfrm>
        </p:grpSpPr>
        <p:grpSp>
          <p:nvGrpSpPr>
            <p:cNvPr id="58" name="図形グループ 57"/>
            <p:cNvGrpSpPr/>
            <p:nvPr/>
          </p:nvGrpSpPr>
          <p:grpSpPr>
            <a:xfrm>
              <a:off x="3279801" y="2660977"/>
              <a:ext cx="3454400" cy="2907634"/>
              <a:chOff x="5349796" y="2718466"/>
              <a:chExt cx="3454400" cy="2907634"/>
            </a:xfrm>
          </p:grpSpPr>
          <p:sp>
            <p:nvSpPr>
              <p:cNvPr id="61" name="正方形/長方形 60"/>
              <p:cNvSpPr/>
              <p:nvPr/>
            </p:nvSpPr>
            <p:spPr>
              <a:xfrm>
                <a:off x="5349796" y="2718466"/>
                <a:ext cx="3454400" cy="29076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6445105" y="2718466"/>
                <a:ext cx="1261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dirty="0" smtClean="0">
                    <a:latin typeface="ヒラギノ丸ゴ Pro W4"/>
                    <a:ea typeface="ヒラギノ丸ゴ Pro W4"/>
                    <a:cs typeface="ヒラギノ丸ゴ Pro W4"/>
                  </a:rPr>
                  <a:t>事後分布</a:t>
                </a:r>
                <a:r>
                  <a:rPr lang="en-US" altLang="ja-JP" dirty="0">
                    <a:latin typeface="ヒラギノ丸ゴ Pro W4"/>
                    <a:ea typeface="ヒラギノ丸ゴ Pro W4"/>
                    <a:cs typeface="ヒラギノ丸ゴ Pro W4"/>
                  </a:rPr>
                  <a:t>3</a:t>
                </a:r>
                <a:endParaRPr kumimoji="1" lang="ja-JP" altLang="en-US" dirty="0">
                  <a:latin typeface="ヒラギノ丸ゴ Pro W4"/>
                  <a:ea typeface="ヒラギノ丸ゴ Pro W4"/>
                  <a:cs typeface="ヒラギノ丸ゴ Pro W4"/>
                </a:endParaRPr>
              </a:p>
            </p:txBody>
          </p:sp>
          <p:sp>
            <p:nvSpPr>
              <p:cNvPr id="68" name="テキスト ボックス 67"/>
              <p:cNvSpPr txBox="1"/>
              <p:nvPr/>
            </p:nvSpPr>
            <p:spPr>
              <a:xfrm>
                <a:off x="6840393" y="5205968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i="1" dirty="0" smtClean="0"/>
                  <a:t>μ</a:t>
                </a:r>
                <a:endParaRPr kumimoji="1" lang="ja-JP" altLang="en-US" i="1" dirty="0"/>
              </a:p>
            </p:txBody>
          </p:sp>
        </p:grpSp>
        <p:pic>
          <p:nvPicPr>
            <p:cNvPr id="60" name="図 59" descr="ベイズ図4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3207" y="3063107"/>
              <a:ext cx="3460993" cy="2143893"/>
            </a:xfrm>
            <a:prstGeom prst="rect">
              <a:avLst/>
            </a:prstGeom>
          </p:spPr>
        </p:pic>
      </p:grpSp>
      <p:pic>
        <p:nvPicPr>
          <p:cNvPr id="16" name="図 15" descr="yamam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91" y="2604166"/>
            <a:ext cx="2239579" cy="547452"/>
          </a:xfrm>
          <a:prstGeom prst="rect">
            <a:avLst/>
          </a:prstGeom>
        </p:spPr>
      </p:pic>
      <p:pic>
        <p:nvPicPr>
          <p:cNvPr id="20" name="図 19" descr="yamame.png"/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0BAD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181" y="2610177"/>
            <a:ext cx="2239579" cy="547452"/>
          </a:xfrm>
          <a:prstGeom prst="rect">
            <a:avLst/>
          </a:prstGeom>
        </p:spPr>
      </p:pic>
      <p:grpSp>
        <p:nvGrpSpPr>
          <p:cNvPr id="37" name="図形グループ 36"/>
          <p:cNvGrpSpPr/>
          <p:nvPr/>
        </p:nvGrpSpPr>
        <p:grpSpPr>
          <a:xfrm>
            <a:off x="916757" y="3835852"/>
            <a:ext cx="2829303" cy="417176"/>
            <a:chOff x="916757" y="3835852"/>
            <a:chExt cx="2829303" cy="417176"/>
          </a:xfrm>
        </p:grpSpPr>
        <p:pic>
          <p:nvPicPr>
            <p:cNvPr id="17" name="図 16" descr="yamame.png"/>
            <p:cNvPicPr>
              <a:picLocks noChangeAspect="1"/>
            </p:cNvPicPr>
            <p:nvPr/>
          </p:nvPicPr>
          <p:blipFill>
            <a:blip r:embed="rId7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9427" y="3835852"/>
              <a:ext cx="1706633" cy="417176"/>
            </a:xfrm>
            <a:prstGeom prst="rect">
              <a:avLst/>
            </a:prstGeom>
          </p:spPr>
        </p:pic>
        <p:sp>
          <p:nvSpPr>
            <p:cNvPr id="33" name="テキスト ボックス 32"/>
            <p:cNvSpPr txBox="1"/>
            <p:nvPr/>
          </p:nvSpPr>
          <p:spPr>
            <a:xfrm>
              <a:off x="916757" y="3835852"/>
              <a:ext cx="81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相手</a:t>
              </a:r>
              <a:r>
                <a:rPr lang="en-US" altLang="ja-JP" dirty="0"/>
                <a:t>1</a:t>
              </a:r>
              <a:r>
                <a:rPr lang="en-US" altLang="ja-JP" dirty="0" smtClean="0"/>
                <a:t>:</a:t>
              </a:r>
              <a:endParaRPr kumimoji="1" lang="ja-JP" altLang="en-US" dirty="0"/>
            </a:p>
          </p:txBody>
        </p:sp>
      </p:grpSp>
      <p:grpSp>
        <p:nvGrpSpPr>
          <p:cNvPr id="39" name="図形グループ 38"/>
          <p:cNvGrpSpPr/>
          <p:nvPr/>
        </p:nvGrpSpPr>
        <p:grpSpPr>
          <a:xfrm>
            <a:off x="927660" y="4572291"/>
            <a:ext cx="3629010" cy="616325"/>
            <a:chOff x="686360" y="4559591"/>
            <a:chExt cx="3629010" cy="616325"/>
          </a:xfrm>
        </p:grpSpPr>
        <p:pic>
          <p:nvPicPr>
            <p:cNvPr id="34" name="図 33" descr="yamame.png"/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4034" y="4559591"/>
              <a:ext cx="2521336" cy="616325"/>
            </a:xfrm>
            <a:prstGeom prst="rect">
              <a:avLst/>
            </a:prstGeom>
          </p:spPr>
        </p:pic>
        <p:sp>
          <p:nvSpPr>
            <p:cNvPr id="35" name="テキスト ボックス 34"/>
            <p:cNvSpPr txBox="1"/>
            <p:nvPr/>
          </p:nvSpPr>
          <p:spPr>
            <a:xfrm>
              <a:off x="686360" y="4649244"/>
              <a:ext cx="81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相手</a:t>
              </a:r>
              <a:r>
                <a:rPr lang="en-US" altLang="ja-JP" dirty="0" smtClean="0"/>
                <a:t>2:</a:t>
              </a:r>
              <a:endParaRPr kumimoji="1" lang="ja-JP" altLang="en-US" dirty="0"/>
            </a:p>
          </p:txBody>
        </p:sp>
      </p:grpSp>
      <p:grpSp>
        <p:nvGrpSpPr>
          <p:cNvPr id="57" name="図形グループ 56"/>
          <p:cNvGrpSpPr/>
          <p:nvPr/>
        </p:nvGrpSpPr>
        <p:grpSpPr>
          <a:xfrm>
            <a:off x="954204" y="5583364"/>
            <a:ext cx="3198256" cy="521437"/>
            <a:chOff x="1068504" y="5583364"/>
            <a:chExt cx="3198256" cy="521437"/>
          </a:xfrm>
        </p:grpSpPr>
        <p:pic>
          <p:nvPicPr>
            <p:cNvPr id="38" name="図 37" descr="yamame.png"/>
            <p:cNvPicPr>
              <a:picLocks noChangeAspect="1"/>
            </p:cNvPicPr>
            <p:nvPr/>
          </p:nvPicPr>
          <p:blipFill>
            <a:blip r:embed="rId7">
              <a:duotone>
                <a:prstClr val="black"/>
                <a:srgbClr val="6CFF71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3600" y="5583364"/>
              <a:ext cx="2133160" cy="521437"/>
            </a:xfrm>
            <a:prstGeom prst="rect">
              <a:avLst/>
            </a:prstGeom>
          </p:spPr>
        </p:pic>
        <p:sp>
          <p:nvSpPr>
            <p:cNvPr id="40" name="テキスト ボックス 39"/>
            <p:cNvSpPr txBox="1"/>
            <p:nvPr/>
          </p:nvSpPr>
          <p:spPr>
            <a:xfrm>
              <a:off x="1068504" y="5583364"/>
              <a:ext cx="81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相手</a:t>
              </a:r>
              <a:r>
                <a:rPr lang="en-US" altLang="ja-JP" dirty="0"/>
                <a:t>3</a:t>
              </a:r>
              <a:r>
                <a:rPr lang="en-US" altLang="ja-JP" dirty="0" smtClean="0"/>
                <a:t>:</a:t>
              </a:r>
              <a:endParaRPr kumimoji="1" lang="ja-JP" altLang="en-US" dirty="0"/>
            </a:p>
          </p:txBody>
        </p:sp>
      </p:grpSp>
      <p:grpSp>
        <p:nvGrpSpPr>
          <p:cNvPr id="3" name="図形グループ 2"/>
          <p:cNvGrpSpPr/>
          <p:nvPr/>
        </p:nvGrpSpPr>
        <p:grpSpPr>
          <a:xfrm>
            <a:off x="2039441" y="2604166"/>
            <a:ext cx="2210240" cy="3910934"/>
            <a:chOff x="2039441" y="2604166"/>
            <a:chExt cx="2210240" cy="3910934"/>
          </a:xfrm>
        </p:grpSpPr>
        <p:cxnSp>
          <p:nvCxnSpPr>
            <p:cNvPr id="66" name="直線コネクタ 65"/>
            <p:cNvCxnSpPr/>
            <p:nvPr/>
          </p:nvCxnSpPr>
          <p:spPr>
            <a:xfrm>
              <a:off x="4249681" y="2604166"/>
              <a:ext cx="0" cy="3910934"/>
            </a:xfrm>
            <a:prstGeom prst="line">
              <a:avLst/>
            </a:prstGeom>
            <a:ln>
              <a:solidFill>
                <a:srgbClr val="0BADFF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2039441" y="2604166"/>
              <a:ext cx="0" cy="3910934"/>
            </a:xfrm>
            <a:prstGeom prst="line">
              <a:avLst/>
            </a:prstGeom>
            <a:ln>
              <a:solidFill>
                <a:srgbClr val="0BADFF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" name="オブジェクト 3"/>
          <p:cNvGraphicFramePr>
            <a:graphicFrameLocks noChangeAspect="1"/>
          </p:cNvGraphicFramePr>
          <p:nvPr>
            <p:extLst/>
          </p:nvPr>
        </p:nvGraphicFramePr>
        <p:xfrm>
          <a:off x="1569981" y="930275"/>
          <a:ext cx="5458242" cy="1012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数式" r:id="rId8" imgW="1638300" imgH="304800" progId="Equation.DSMT4">
                  <p:embed/>
                </p:oleObj>
              </mc:Choice>
              <mc:Fallback>
                <p:oleObj name="数式" r:id="rId8" imgW="1638300" imgH="304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69981" y="930275"/>
                        <a:ext cx="5458242" cy="10124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タイトル 1"/>
          <p:cNvSpPr txBox="1">
            <a:spLocks/>
          </p:cNvSpPr>
          <p:nvPr/>
        </p:nvSpPr>
        <p:spPr>
          <a:xfrm>
            <a:off x="444500" y="10384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社会的地位のベイズ推定</a:t>
            </a:r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54200" y="175809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事後分布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81500" y="175809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尤度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69000" y="175809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事前分布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89000" y="2660977"/>
            <a:ext cx="856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個体</a:t>
            </a:r>
            <a:r>
              <a:rPr lang="en-US" altLang="ja-JP" dirty="0" smtClean="0"/>
              <a:t>A: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94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2620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ベイズの定理とは？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243737"/>
            <a:ext cx="5142758" cy="793528"/>
          </a:xfrm>
        </p:spPr>
        <p:txBody>
          <a:bodyPr/>
          <a:lstStyle/>
          <a:p>
            <a:r>
              <a:rPr kumimoji="1" lang="ja-JP" altLang="en-US" dirty="0" smtClean="0"/>
              <a:t>条件付き確率</a:t>
            </a:r>
            <a:endParaRPr kumimoji="1" lang="en-US" altLang="ja-JP" dirty="0" smtClean="0"/>
          </a:p>
          <a:p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1070960" y="2238911"/>
                <a:ext cx="2823081" cy="861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kumimoji="1" lang="is-IS" altLang="ja-JP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kumimoji="1" lang="hr-HR" altLang="ja-JP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charset="0"/>
                                </a:rPr>
                                <m:t>𝐵</m:t>
                              </m:r>
                            </m:e>
                          </m:d>
                          <m:r>
                            <a:rPr kumimoji="1" lang="en-US" altLang="ja-JP" sz="2400" b="0" i="1" smtClean="0">
                              <a:latin typeface="Cambria Math" charset="0"/>
                            </a:rPr>
                            <m:t>𝐴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kumimoji="1" lang="is-IS" altLang="ja-JP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charset="0"/>
                                </a:rPr>
                                <m:t>𝐴</m:t>
                              </m:r>
                              <m:r>
                                <a:rPr kumimoji="1"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r>
                                <a:rPr kumimoji="1"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60" y="2238911"/>
                <a:ext cx="2823081" cy="8613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コネクタ 18"/>
          <p:cNvCxnSpPr/>
          <p:nvPr/>
        </p:nvCxnSpPr>
        <p:spPr>
          <a:xfrm>
            <a:off x="1175657" y="2898335"/>
            <a:ext cx="914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99830" y="3317587"/>
            <a:ext cx="5178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条件付き確率</a:t>
            </a:r>
            <a:r>
              <a:rPr kumimoji="1" lang="en-US" altLang="ja-JP" dirty="0" smtClean="0"/>
              <a:t>: A</a:t>
            </a:r>
            <a:r>
              <a:rPr kumimoji="1" lang="ja-JP" altLang="en-US" dirty="0" smtClean="0"/>
              <a:t>という条件のもとで、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が起こる確率</a:t>
            </a:r>
            <a:endParaRPr kumimoji="1" lang="ja-JP" altLang="en-US" dirty="0"/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748145" y="2885471"/>
            <a:ext cx="890651" cy="437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2458417" y="1915631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同時</a:t>
            </a:r>
            <a:r>
              <a:rPr kumimoji="1" lang="ja-JP" altLang="en-US" dirty="0" smtClean="0"/>
              <a:t>確率</a:t>
            </a:r>
            <a:r>
              <a:rPr kumimoji="1" lang="en-US" altLang="ja-JP" dirty="0" smtClean="0"/>
              <a:t>: A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がともに起こる確率</a:t>
            </a:r>
            <a:endParaRPr kumimoji="1" lang="ja-JP" altLang="en-US" dirty="0"/>
          </a:p>
        </p:txBody>
      </p:sp>
      <p:grpSp>
        <p:nvGrpSpPr>
          <p:cNvPr id="27" name="図形グループ 26"/>
          <p:cNvGrpSpPr/>
          <p:nvPr/>
        </p:nvGrpSpPr>
        <p:grpSpPr>
          <a:xfrm>
            <a:off x="6071739" y="223363"/>
            <a:ext cx="2889563" cy="3343606"/>
            <a:chOff x="5881734" y="745878"/>
            <a:chExt cx="2889563" cy="3343606"/>
          </a:xfrm>
        </p:grpSpPr>
        <p:sp>
          <p:nvSpPr>
            <p:cNvPr id="5" name="正方形/長方形 4"/>
            <p:cNvSpPr/>
            <p:nvPr/>
          </p:nvSpPr>
          <p:spPr>
            <a:xfrm>
              <a:off x="6234545" y="2565070"/>
              <a:ext cx="1258785" cy="10524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7493330" y="1983179"/>
              <a:ext cx="1258785" cy="162691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6234545" y="1377538"/>
              <a:ext cx="2493819" cy="222068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8" name="直線コネクタ 7"/>
            <p:cNvCxnSpPr>
              <a:stCxn id="4" idx="0"/>
            </p:cNvCxnSpPr>
            <p:nvPr/>
          </p:nvCxnSpPr>
          <p:spPr>
            <a:xfrm>
              <a:off x="7481455" y="1377538"/>
              <a:ext cx="11875" cy="22399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6471205" y="1640393"/>
              <a:ext cx="872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50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778337" y="99752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女性</a:t>
              </a:r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58588" y="100733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mtClean="0"/>
                <a:t>男性</a:t>
              </a:r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706542" y="1378203"/>
              <a:ext cx="872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20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64880" y="3720152"/>
              <a:ext cx="1050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計</a:t>
              </a:r>
              <a:r>
                <a:rPr kumimoji="1" lang="en-US" altLang="ja-JP" dirty="0" smtClean="0"/>
                <a:t> 200</a:t>
              </a:r>
              <a:r>
                <a:rPr kumimoji="1"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218030" y="2715142"/>
              <a:ext cx="1297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めがねナシ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50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474146" y="2619153"/>
              <a:ext cx="1297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めがねナシ</a:t>
              </a:r>
              <a:endParaRPr kumimoji="1" lang="en-US" altLang="ja-JP" dirty="0" smtClean="0"/>
            </a:p>
            <a:p>
              <a:pPr algn="ctr"/>
              <a:r>
                <a:rPr lang="en-US" altLang="ja-JP" dirty="0"/>
                <a:t>8</a:t>
              </a:r>
              <a:r>
                <a:rPr lang="en-US" altLang="ja-JP" dirty="0" smtClean="0"/>
                <a:t>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710074" y="74587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A</a:t>
              </a:r>
              <a:endParaRPr kumimoji="1" lang="ja-JP" altLang="en-US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 flipH="1">
              <a:off x="5881734" y="1726314"/>
              <a:ext cx="298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B</a:t>
              </a:r>
              <a:endParaRPr kumimoji="1" lang="ja-JP" altLang="en-US" dirty="0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461779" y="4170888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200</a:t>
            </a:r>
            <a:r>
              <a:rPr lang="ja-JP" altLang="en-US" dirty="0" smtClean="0"/>
              <a:t>人から一人を選んだ時</a:t>
            </a:r>
            <a:r>
              <a:rPr lang="en-US" altLang="ja-JP" dirty="0" smtClean="0"/>
              <a:t>: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748145" y="4738257"/>
                <a:ext cx="23366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 smtClean="0"/>
                  <a:t>男性である確率</a:t>
                </a:r>
                <a:r>
                  <a:rPr kumimoji="1"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charset="0"/>
                          </a:rPr>
                          <m:t>𝐴</m:t>
                        </m:r>
                      </m:e>
                    </m:d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5" y="4738257"/>
                <a:ext cx="2336602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350" t="-1311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748145" y="5389673"/>
                <a:ext cx="47473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 smtClean="0"/>
                  <a:t>男性で</a:t>
                </a:r>
                <a:r>
                  <a:rPr lang="ja-JP" altLang="en-US" dirty="0" smtClean="0"/>
                  <a:t>かつめがねをかけている</a:t>
                </a:r>
                <a:r>
                  <a:rPr kumimoji="1" lang="ja-JP" altLang="en-US" dirty="0" smtClean="0"/>
                  <a:t>確率</a:t>
                </a:r>
                <a:r>
                  <a:rPr kumimoji="1"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charset="0"/>
                          </a:rPr>
                          <m:t>𝐴</m:t>
                        </m:r>
                        <m:r>
                          <a:rPr lang="en-US" altLang="ja-JP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∩</m:t>
                        </m:r>
                        <m:r>
                          <a:rPr lang="en-US" altLang="ja-JP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𝐵</m:t>
                        </m:r>
                      </m:e>
                    </m:d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5" y="5389673"/>
                <a:ext cx="474732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157" t="-1311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748144" y="6144859"/>
                <a:ext cx="58311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 smtClean="0"/>
                  <a:t>男性であった。その人が</a:t>
                </a:r>
                <a:r>
                  <a:rPr lang="ja-JP" altLang="en-US" dirty="0" smtClean="0"/>
                  <a:t>めがねをかけている</a:t>
                </a:r>
                <a:r>
                  <a:rPr kumimoji="1" lang="ja-JP" altLang="en-US" dirty="0" smtClean="0"/>
                  <a:t>確率</a:t>
                </a:r>
                <a:r>
                  <a:rPr kumimoji="1"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|"/>
                            <m:ctrlPr>
                              <a:rPr lang="hr-HR" altLang="ja-JP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charset="0"/>
                              </a:rPr>
                              <m:t>𝐵</m:t>
                            </m:r>
                          </m:e>
                        </m:d>
                        <m:r>
                          <a:rPr lang="en-US" altLang="ja-JP" i="1">
                            <a:latin typeface="Cambria Math" charset="0"/>
                          </a:rPr>
                          <m:t>𝐴</m:t>
                        </m:r>
                      </m:e>
                    </m:d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4" y="6144859"/>
                <a:ext cx="5831148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941" t="-118033" b="-1852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893839" y="4582417"/>
                <a:ext cx="128913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100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200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altLang="ja-JP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839" y="4582417"/>
                <a:ext cx="1289135" cy="6127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5290157" y="5239157"/>
                <a:ext cx="128913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50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200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altLang="ja-JP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157" y="5239157"/>
                <a:ext cx="1289135" cy="61831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358688" y="5979043"/>
                <a:ext cx="128913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50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100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altLang="ja-JP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688" y="5979043"/>
                <a:ext cx="1289135" cy="61831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図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13138" y="4922923"/>
            <a:ext cx="1334984" cy="1886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5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1779" y="2278334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200</a:t>
            </a:r>
            <a:r>
              <a:rPr lang="ja-JP" altLang="en-US" dirty="0" smtClean="0"/>
              <a:t>人から一人を選んだ時</a:t>
            </a:r>
            <a:r>
              <a:rPr lang="en-US" altLang="ja-JP" dirty="0" smtClean="0"/>
              <a:t>: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748145" y="2803506"/>
                <a:ext cx="3272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めがねをかけている</a:t>
                </a:r>
                <a:r>
                  <a:rPr kumimoji="1" lang="ja-JP" altLang="en-US" dirty="0" smtClean="0"/>
                  <a:t>確率</a:t>
                </a:r>
                <a:r>
                  <a:rPr kumimoji="1"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charset="0"/>
                          </a:rPr>
                          <m:t>𝐵</m:t>
                        </m:r>
                      </m:e>
                    </m:d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5" y="2803506"/>
                <a:ext cx="327211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79" t="-15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748145" y="3454922"/>
                <a:ext cx="4933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めがねをかけていて、かつ男性の</a:t>
                </a:r>
                <a:r>
                  <a:rPr kumimoji="1" lang="ja-JP" altLang="en-US" dirty="0" smtClean="0"/>
                  <a:t>確率</a:t>
                </a:r>
                <a:r>
                  <a:rPr kumimoji="1"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charset="0"/>
                          </a:rPr>
                          <m:t>𝐴</m:t>
                        </m:r>
                        <m:r>
                          <a:rPr lang="en-US" altLang="ja-JP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∩</m:t>
                        </m:r>
                        <m:r>
                          <a:rPr lang="en-US" altLang="ja-JP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𝐵</m:t>
                        </m:r>
                      </m:e>
                    </m:d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5" y="3454922"/>
                <a:ext cx="493327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112" t="-15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748144" y="4210108"/>
                <a:ext cx="57429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めがねをかけていた</a:t>
                </a:r>
                <a:r>
                  <a:rPr kumimoji="1" lang="ja-JP" altLang="en-US" dirty="0" smtClean="0"/>
                  <a:t>。その人が男性である確率</a:t>
                </a:r>
                <a:r>
                  <a:rPr kumimoji="1" lang="en-US" altLang="ja-JP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is-IS" altLang="ja-JP" i="1">
                            <a:latin typeface="Cambria Math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|"/>
                            <m:ctrlPr>
                              <a:rPr lang="hr-HR" altLang="ja-JP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charset="0"/>
                              </a:rPr>
                              <m:t>𝐴</m:t>
                            </m:r>
                          </m:e>
                        </m:d>
                        <m:r>
                          <a:rPr lang="en-US" altLang="ja-JP" b="0" i="1" smtClean="0">
                            <a:latin typeface="Cambria Math" charset="0"/>
                          </a:rPr>
                          <m:t>𝐵</m:t>
                        </m:r>
                      </m:e>
                    </m:d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4" y="4210108"/>
                <a:ext cx="574291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955" t="-120000" b="-19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736987" y="2647666"/>
                <a:ext cx="1417376" cy="636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70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200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altLang="ja-JP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ja-JP" i="1">
                              <a:latin typeface="Cambria Math" charset="0"/>
                            </a:rPr>
                            <m:t>2</m:t>
                          </m:r>
                          <m:r>
                            <a:rPr lang="en-US" altLang="ja-JP" b="0" i="1" smtClean="0">
                              <a:latin typeface="Cambria Math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987" y="2647666"/>
                <a:ext cx="1417376" cy="6365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456409" y="3304406"/>
                <a:ext cx="128913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50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200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altLang="ja-JP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409" y="3304406"/>
                <a:ext cx="1289135" cy="61831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6204313" y="4044292"/>
                <a:ext cx="116089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50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charset="0"/>
                            </a:rPr>
                            <m:t>70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altLang="ja-JP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ja-JP" b="0" i="1" smtClean="0">
                              <a:latin typeface="Cambria Math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313" y="4044292"/>
                <a:ext cx="1160895" cy="61831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8553" y="174958"/>
            <a:ext cx="5142758" cy="793528"/>
          </a:xfrm>
        </p:spPr>
        <p:txBody>
          <a:bodyPr/>
          <a:lstStyle/>
          <a:p>
            <a:r>
              <a:rPr kumimoji="1" lang="ja-JP" altLang="en-US" dirty="0" smtClean="0"/>
              <a:t>条件付き確率</a:t>
            </a:r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0635" y="736277"/>
            <a:ext cx="430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先ほどと性別、めがねの順を逆にしてみる</a:t>
            </a:r>
            <a:endParaRPr kumimoji="1" lang="ja-JP" altLang="en-US" dirty="0"/>
          </a:p>
        </p:txBody>
      </p:sp>
      <p:grpSp>
        <p:nvGrpSpPr>
          <p:cNvPr id="13" name="図形グループ 12"/>
          <p:cNvGrpSpPr/>
          <p:nvPr/>
        </p:nvGrpSpPr>
        <p:grpSpPr>
          <a:xfrm>
            <a:off x="6071739" y="57109"/>
            <a:ext cx="2889563" cy="3343606"/>
            <a:chOff x="5881734" y="745878"/>
            <a:chExt cx="2889563" cy="3343606"/>
          </a:xfrm>
        </p:grpSpPr>
        <p:sp>
          <p:nvSpPr>
            <p:cNvPr id="14" name="正方形/長方形 13"/>
            <p:cNvSpPr/>
            <p:nvPr/>
          </p:nvSpPr>
          <p:spPr>
            <a:xfrm>
              <a:off x="6234545" y="2565070"/>
              <a:ext cx="1258785" cy="10524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493330" y="1983179"/>
              <a:ext cx="1258785" cy="162691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6234545" y="1377538"/>
              <a:ext cx="2493819" cy="222068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7" name="直線コネクタ 16"/>
            <p:cNvCxnSpPr>
              <a:stCxn id="15" idx="0"/>
            </p:cNvCxnSpPr>
            <p:nvPr/>
          </p:nvCxnSpPr>
          <p:spPr>
            <a:xfrm>
              <a:off x="7481455" y="1377538"/>
              <a:ext cx="11875" cy="22399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/>
            <p:cNvSpPr txBox="1"/>
            <p:nvPr/>
          </p:nvSpPr>
          <p:spPr>
            <a:xfrm>
              <a:off x="6471205" y="1640393"/>
              <a:ext cx="872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50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778337" y="99752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女性</a:t>
              </a:r>
              <a:endParaRPr kumimoji="1" lang="ja-JP" altLang="en-US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558588" y="100733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mtClean="0"/>
                <a:t>男性</a:t>
              </a:r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7706542" y="1378203"/>
              <a:ext cx="872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20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964880" y="3720152"/>
              <a:ext cx="1050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計</a:t>
              </a:r>
              <a:r>
                <a:rPr kumimoji="1" lang="en-US" altLang="ja-JP" dirty="0" smtClean="0"/>
                <a:t> 200</a:t>
              </a:r>
              <a:r>
                <a:rPr kumimoji="1"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218030" y="2715142"/>
              <a:ext cx="1297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めがねナシ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50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7474146" y="2619153"/>
              <a:ext cx="1297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めがねナシ</a:t>
              </a:r>
              <a:endParaRPr kumimoji="1" lang="en-US" altLang="ja-JP" dirty="0" smtClean="0"/>
            </a:p>
            <a:p>
              <a:pPr algn="ctr"/>
              <a:r>
                <a:rPr lang="en-US" altLang="ja-JP" dirty="0"/>
                <a:t>8</a:t>
              </a:r>
              <a:r>
                <a:rPr lang="en-US" altLang="ja-JP" dirty="0" smtClean="0"/>
                <a:t>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710074" y="74587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A</a:t>
              </a:r>
              <a:endParaRPr kumimoji="1" lang="ja-JP" altLang="en-US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 flipH="1">
              <a:off x="5881734" y="1726314"/>
              <a:ext cx="298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B</a:t>
              </a:r>
              <a:endParaRPr kumimoji="1" lang="ja-JP" alt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1027650" y="1227191"/>
                <a:ext cx="2823081" cy="861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kumimoji="1" lang="is-IS" altLang="ja-JP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kumimoji="1" lang="hr-HR" altLang="ja-JP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  <m:r>
                            <a:rPr kumimoji="1" lang="en-US" altLang="ja-JP" sz="2400" b="0" i="1" smtClean="0">
                              <a:latin typeface="Cambria Math" charset="0"/>
                            </a:rPr>
                            <m:t>𝐵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kumimoji="1" lang="is-IS" altLang="ja-JP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charset="0"/>
                                </a:rPr>
                                <m:t>𝐴</m:t>
                              </m:r>
                              <m:r>
                                <a:rPr kumimoji="1"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r>
                                <a:rPr kumimoji="1" lang="en-US" altLang="ja-JP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𝐵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650" y="1227191"/>
                <a:ext cx="2823081" cy="86132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53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ベイズの定理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49440"/>
          </a:xfrm>
        </p:spPr>
        <p:txBody>
          <a:bodyPr/>
          <a:lstStyle/>
          <a:p>
            <a:r>
              <a:rPr kumimoji="1" lang="ja-JP" altLang="en-US" dirty="0" smtClean="0"/>
              <a:t>乗法定理を用いて先ほどの例は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134529" y="3008487"/>
                <a:ext cx="34870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𝐵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kumimoji="1" lang="is-IS" altLang="ja-JP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kumimoji="1" lang="hr-HR" altLang="ja-JP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  <m:r>
                            <a:rPr kumimoji="1" lang="en-US" altLang="ja-JP" sz="2400" b="0" i="1" smtClean="0">
                              <a:latin typeface="Cambria Math" charset="0"/>
                            </a:rPr>
                            <m:t>𝐵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altLang="ja-JP" sz="2400" i="1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latin typeface="Cambria Math" charset="0"/>
                            </a:rPr>
                            <m:t>𝐴</m:t>
                          </m:r>
                          <m: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529" y="3008487"/>
                <a:ext cx="3487045" cy="461665"/>
              </a:xfrm>
              <a:prstGeom prst="rect">
                <a:avLst/>
              </a:prstGeom>
              <a:blipFill rotWithShape="0">
                <a:blip r:embed="rId2"/>
                <a:stretch>
                  <a:fillRect t="-126667" b="-194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134529" y="2452097"/>
                <a:ext cx="35589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𝐴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kumimoji="1" lang="is-IS" altLang="ja-JP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kumimoji="1" lang="hr-HR" altLang="ja-JP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charset="0"/>
                                </a:rPr>
                                <m:t>𝐵</m:t>
                              </m:r>
                            </m:e>
                          </m:d>
                          <m:r>
                            <a:rPr kumimoji="1" lang="en-US" altLang="ja-JP" sz="2400" b="0" i="1" smtClean="0">
                              <a:latin typeface="Cambria Math" charset="0"/>
                            </a:rPr>
                            <m:t>𝐴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altLang="ja-JP" sz="2400" i="1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latin typeface="Cambria Math" charset="0"/>
                            </a:rPr>
                            <m:t>𝐴</m:t>
                          </m:r>
                          <m: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529" y="2452097"/>
                <a:ext cx="3558923" cy="461665"/>
              </a:xfrm>
              <a:prstGeom prst="rect">
                <a:avLst/>
              </a:prstGeom>
              <a:blipFill rotWithShape="0">
                <a:blip r:embed="rId3"/>
                <a:stretch>
                  <a:fillRect t="-125000" b="-1907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5189517" y="3123210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と書き直せる。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02525" y="3728851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右辺が共通しているので</a:t>
            </a:r>
            <a:r>
              <a:rPr kumimoji="1" lang="is-IS" altLang="ja-JP" dirty="0" smtClean="0"/>
              <a:t>…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098589" y="4207898"/>
                <a:ext cx="38899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𝐵</m:t>
                          </m:r>
                        </m:e>
                      </m:d>
                      <m:r>
                        <a:rPr lang="en-US" altLang="ja-JP" sz="2400" i="1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𝐵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𝐴</m:t>
                          </m:r>
                        </m:e>
                      </m:d>
                      <m:r>
                        <a:rPr lang="en-US" altLang="ja-JP" sz="2400" i="1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589" y="4207898"/>
                <a:ext cx="3889911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25000" r="-2351" b="-1907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/>
          <p:cNvSpPr txBox="1"/>
          <p:nvPr/>
        </p:nvSpPr>
        <p:spPr>
          <a:xfrm>
            <a:off x="1068779" y="4952010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より、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098589" y="5372956"/>
                <a:ext cx="3309496" cy="870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𝐵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i="1">
                                      <a:latin typeface="Cambria Math" charset="0"/>
                                    </a:rPr>
                                    <m:t>𝐵</m:t>
                                  </m:r>
                                </m:e>
                              </m:d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𝐵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589" y="5372956"/>
                <a:ext cx="3309496" cy="8703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97631" y="5652656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ベイズの定理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grpSp>
        <p:nvGrpSpPr>
          <p:cNvPr id="12" name="図形グループ 11"/>
          <p:cNvGrpSpPr/>
          <p:nvPr/>
        </p:nvGrpSpPr>
        <p:grpSpPr>
          <a:xfrm>
            <a:off x="6107365" y="126546"/>
            <a:ext cx="2889563" cy="3343606"/>
            <a:chOff x="5881734" y="745878"/>
            <a:chExt cx="2889563" cy="3343606"/>
          </a:xfrm>
        </p:grpSpPr>
        <p:sp>
          <p:nvSpPr>
            <p:cNvPr id="13" name="正方形/長方形 12"/>
            <p:cNvSpPr/>
            <p:nvPr/>
          </p:nvSpPr>
          <p:spPr>
            <a:xfrm>
              <a:off x="6234545" y="2565070"/>
              <a:ext cx="1258785" cy="10524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7493330" y="1983179"/>
              <a:ext cx="1258785" cy="162691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234545" y="1377538"/>
              <a:ext cx="2493819" cy="222068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6" name="直線コネクタ 15"/>
            <p:cNvCxnSpPr>
              <a:stCxn id="25" idx="0"/>
            </p:cNvCxnSpPr>
            <p:nvPr/>
          </p:nvCxnSpPr>
          <p:spPr>
            <a:xfrm>
              <a:off x="7481455" y="1377538"/>
              <a:ext cx="11875" cy="22399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6471205" y="1640393"/>
              <a:ext cx="872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50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7778337" y="99752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女性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558588" y="100733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mtClean="0"/>
                <a:t>男性</a:t>
              </a:r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7706542" y="1378203"/>
              <a:ext cx="872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20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964880" y="3720152"/>
              <a:ext cx="1050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計</a:t>
              </a:r>
              <a:r>
                <a:rPr kumimoji="1" lang="en-US" altLang="ja-JP" dirty="0" smtClean="0"/>
                <a:t> 200</a:t>
              </a:r>
              <a:r>
                <a:rPr kumimoji="1"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218030" y="2715142"/>
              <a:ext cx="1297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めがねナシ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50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474146" y="2619153"/>
              <a:ext cx="1297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めがねナシ</a:t>
              </a:r>
              <a:endParaRPr kumimoji="1" lang="en-US" altLang="ja-JP" dirty="0" smtClean="0"/>
            </a:p>
            <a:p>
              <a:pPr algn="ctr"/>
              <a:r>
                <a:rPr lang="en-US" altLang="ja-JP" dirty="0"/>
                <a:t>8</a:t>
              </a:r>
              <a:r>
                <a:rPr lang="en-US" altLang="ja-JP" dirty="0" smtClean="0"/>
                <a:t>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710074" y="74587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A</a:t>
              </a:r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 flipH="1">
              <a:off x="5881734" y="1726314"/>
              <a:ext cx="298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B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4108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ベイズの定理の読み替え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6270" y="2778826"/>
            <a:ext cx="2127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</a:t>
            </a:r>
            <a:r>
              <a:rPr lang="en-US" altLang="ja-JP" dirty="0" smtClean="0"/>
              <a:t>: </a:t>
            </a:r>
            <a:r>
              <a:rPr kumimoji="1" lang="ja-JP" altLang="en-US" dirty="0" smtClean="0"/>
              <a:t>仮説</a:t>
            </a:r>
            <a:r>
              <a:rPr lang="en-US" altLang="ja-JP" dirty="0" smtClean="0"/>
              <a:t>(Hypothesis)</a:t>
            </a:r>
            <a:r>
              <a:rPr kumimoji="1" lang="en-US" altLang="ja-JP" dirty="0" smtClean="0"/>
              <a:t> </a:t>
            </a:r>
          </a:p>
          <a:p>
            <a:r>
              <a:rPr lang="en-US" altLang="ja-JP" dirty="0" smtClean="0"/>
              <a:t>B: </a:t>
            </a:r>
            <a:r>
              <a:rPr lang="ja-JP" altLang="en-US" dirty="0" smtClean="0"/>
              <a:t>データ</a:t>
            </a:r>
            <a:r>
              <a:rPr lang="en-US" altLang="ja-JP" dirty="0" smtClean="0"/>
              <a:t>(Data)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90702" y="3075709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と読み替えてみる</a:t>
            </a:r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736270" y="1690689"/>
                <a:ext cx="3309496" cy="870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𝐵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i="1">
                                      <a:latin typeface="Cambria Math" charset="0"/>
                                    </a:rPr>
                                    <m:t>𝐵</m:t>
                                  </m:r>
                                </m:e>
                              </m:d>
                              <m:r>
                                <a:rPr lang="en-US" altLang="ja-JP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𝐵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70" y="1690689"/>
                <a:ext cx="3309496" cy="8703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88770" y="4385320"/>
                <a:ext cx="3354573" cy="861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is-IS" altLang="ja-JP" sz="2400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hr-HR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b="0" i="1" smtClean="0">
                              <a:latin typeface="Cambria Math" charset="0"/>
                            </a:rPr>
                            <m:t>𝐷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kumimoji="1" lang="bg-BG" altLang="ja-JP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hr-HR" altLang="ja-JP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b="0" i="1" smtClean="0">
                                      <a:latin typeface="Cambria Math" charset="0"/>
                                    </a:rPr>
                                    <m:t>𝐷</m:t>
                                  </m:r>
                                </m:e>
                              </m:d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r>
                            <a:rPr lang="en-US" altLang="ja-JP" sz="240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is-IS" altLang="ja-JP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charset="0"/>
                                </a:rPr>
                                <m:t>𝐷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70" y="4385320"/>
                <a:ext cx="3354573" cy="8613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/>
          <p:cNvSpPr txBox="1"/>
          <p:nvPr/>
        </p:nvSpPr>
        <p:spPr>
          <a:xfrm>
            <a:off x="771896" y="5438900"/>
            <a:ext cx="3857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データが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の時に、仮説</a:t>
            </a:r>
            <a:r>
              <a:rPr kumimoji="1" lang="en-US" altLang="ja-JP" dirty="0" smtClean="0"/>
              <a:t>H</a:t>
            </a:r>
            <a:r>
              <a:rPr kumimoji="1" lang="ja-JP" altLang="en-US" dirty="0" smtClean="0"/>
              <a:t>である確率。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83875" y="4738255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ベイズの基本公式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grpSp>
        <p:nvGrpSpPr>
          <p:cNvPr id="11" name="図形グループ 10"/>
          <p:cNvGrpSpPr/>
          <p:nvPr/>
        </p:nvGrpSpPr>
        <p:grpSpPr>
          <a:xfrm>
            <a:off x="6097775" y="1312100"/>
            <a:ext cx="2889563" cy="3343606"/>
            <a:chOff x="5881734" y="745878"/>
            <a:chExt cx="2889563" cy="3343606"/>
          </a:xfrm>
        </p:grpSpPr>
        <p:sp>
          <p:nvSpPr>
            <p:cNvPr id="12" name="正方形/長方形 11"/>
            <p:cNvSpPr/>
            <p:nvPr/>
          </p:nvSpPr>
          <p:spPr>
            <a:xfrm>
              <a:off x="6234545" y="2565070"/>
              <a:ext cx="1258785" cy="10524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7493330" y="1983179"/>
              <a:ext cx="1258785" cy="162691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6234545" y="1377538"/>
              <a:ext cx="2493819" cy="222068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5" name="直線コネクタ 14"/>
            <p:cNvCxnSpPr/>
            <p:nvPr/>
          </p:nvCxnSpPr>
          <p:spPr>
            <a:xfrm>
              <a:off x="7481455" y="1377538"/>
              <a:ext cx="11875" cy="22399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/>
            <p:cNvSpPr txBox="1"/>
            <p:nvPr/>
          </p:nvSpPr>
          <p:spPr>
            <a:xfrm>
              <a:off x="6471205" y="1640393"/>
              <a:ext cx="872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50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778337" y="99752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女性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558588" y="100733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mtClean="0"/>
                <a:t>男性</a:t>
              </a:r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706542" y="1378203"/>
              <a:ext cx="872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20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964880" y="3720152"/>
              <a:ext cx="1050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計</a:t>
              </a:r>
              <a:r>
                <a:rPr kumimoji="1" lang="en-US" altLang="ja-JP" dirty="0" smtClean="0"/>
                <a:t> 200</a:t>
              </a:r>
              <a:r>
                <a:rPr kumimoji="1"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218030" y="2715142"/>
              <a:ext cx="1297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めがねナシ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50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474146" y="2619153"/>
              <a:ext cx="1297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めがねナシ</a:t>
              </a:r>
              <a:endParaRPr kumimoji="1" lang="en-US" altLang="ja-JP" dirty="0" smtClean="0"/>
            </a:p>
            <a:p>
              <a:pPr algn="ctr"/>
              <a:r>
                <a:rPr lang="en-US" altLang="ja-JP" dirty="0"/>
                <a:t>8</a:t>
              </a:r>
              <a:r>
                <a:rPr lang="en-US" altLang="ja-JP" dirty="0" smtClean="0"/>
                <a:t>0</a:t>
              </a:r>
              <a:r>
                <a:rPr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710074" y="74587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A</a:t>
              </a:r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 flipH="1">
              <a:off x="5881734" y="1726314"/>
              <a:ext cx="298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B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4079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2195</TotalTime>
  <Words>1348</Words>
  <Application>Microsoft Macintosh PowerPoint</Application>
  <PresentationFormat>画面に合わせる (4:3)</PresentationFormat>
  <Paragraphs>227</Paragraphs>
  <Slides>27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5" baseType="lpstr">
      <vt:lpstr>Calibri</vt:lpstr>
      <vt:lpstr>Calibri Light</vt:lpstr>
      <vt:lpstr>Cambria Math</vt:lpstr>
      <vt:lpstr>ＭＳ Ｐゴシック</vt:lpstr>
      <vt:lpstr>ヒラギノ丸ゴ Pro W4</vt:lpstr>
      <vt:lpstr>Arial</vt:lpstr>
      <vt:lpstr>ホワイト</vt:lpstr>
      <vt:lpstr>数式</vt:lpstr>
      <vt:lpstr>ベイズ推定入門</vt:lpstr>
      <vt:lpstr>推定</vt:lpstr>
      <vt:lpstr>従来の統計学(頻度論)</vt:lpstr>
      <vt:lpstr>ベイズ統計学</vt:lpstr>
      <vt:lpstr>PowerPoint プレゼンテーション</vt:lpstr>
      <vt:lpstr>ベイズの定理とは？</vt:lpstr>
      <vt:lpstr>PowerPoint プレゼンテーション</vt:lpstr>
      <vt:lpstr>ベイズの定理</vt:lpstr>
      <vt:lpstr>ベイズの定理の読み替え</vt:lpstr>
      <vt:lpstr>ベイズの展開公式</vt:lpstr>
      <vt:lpstr>PowerPoint プレゼンテーション</vt:lpstr>
      <vt:lpstr>PowerPoint プレゼンテーション</vt:lpstr>
      <vt:lpstr>事前確率 (事前分布)</vt:lpstr>
      <vt:lpstr>尤度 (likelihood [直訳] 見込み,可能性, ありそうなこと)</vt:lpstr>
      <vt:lpstr>PowerPoint プレゼンテーション</vt:lpstr>
      <vt:lpstr>自然な共役事前分布とベイズ更新</vt:lpstr>
      <vt:lpstr>実践例</vt:lpstr>
      <vt:lpstr>PowerPoint プレゼンテーション</vt:lpstr>
      <vt:lpstr>PowerPoint プレゼンテーション</vt:lpstr>
      <vt:lpstr>ベイズ決定(統計的決定理論)</vt:lpstr>
      <vt:lpstr>最尤推定とは</vt:lpstr>
      <vt:lpstr>MAP(maximum a posteriori)推定値</vt:lpstr>
      <vt:lpstr>様々な損失関数(loss function)</vt:lpstr>
      <vt:lpstr>複雑な生物のプロセスでどのように尤度を与えるの？</vt:lpstr>
      <vt:lpstr>無理な時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ベイズ推定入門</dc:title>
  <dc:creator>Microsoft Office ユーザー</dc:creator>
  <cp:lastModifiedBy>Microsoft Office ユーザー</cp:lastModifiedBy>
  <cp:revision>274</cp:revision>
  <dcterms:created xsi:type="dcterms:W3CDTF">2016-03-24T23:06:32Z</dcterms:created>
  <dcterms:modified xsi:type="dcterms:W3CDTF">2016-04-24T03:47:27Z</dcterms:modified>
</cp:coreProperties>
</file>