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62" r:id="rId3"/>
    <p:sldId id="280" r:id="rId4"/>
    <p:sldId id="281" r:id="rId5"/>
    <p:sldId id="290" r:id="rId6"/>
    <p:sldId id="328" r:id="rId7"/>
    <p:sldId id="352" r:id="rId8"/>
    <p:sldId id="355" r:id="rId9"/>
    <p:sldId id="279" r:id="rId10"/>
    <p:sldId id="329" r:id="rId11"/>
    <p:sldId id="339" r:id="rId12"/>
    <p:sldId id="306" r:id="rId13"/>
    <p:sldId id="282" r:id="rId14"/>
    <p:sldId id="303" r:id="rId15"/>
    <p:sldId id="307" r:id="rId16"/>
    <p:sldId id="310" r:id="rId17"/>
    <p:sldId id="351" r:id="rId18"/>
    <p:sldId id="344" r:id="rId19"/>
    <p:sldId id="345" r:id="rId20"/>
    <p:sldId id="346" r:id="rId21"/>
    <p:sldId id="347" r:id="rId22"/>
    <p:sldId id="348" r:id="rId23"/>
    <p:sldId id="349" r:id="rId24"/>
    <p:sldId id="366" r:id="rId25"/>
    <p:sldId id="367" r:id="rId26"/>
    <p:sldId id="356" r:id="rId27"/>
    <p:sldId id="357" r:id="rId28"/>
    <p:sldId id="358" r:id="rId29"/>
    <p:sldId id="359" r:id="rId30"/>
    <p:sldId id="360" r:id="rId31"/>
    <p:sldId id="361" r:id="rId32"/>
    <p:sldId id="362" r:id="rId33"/>
    <p:sldId id="333" r:id="rId34"/>
    <p:sldId id="332" r:id="rId35"/>
    <p:sldId id="304" r:id="rId36"/>
    <p:sldId id="311" r:id="rId37"/>
    <p:sldId id="312" r:id="rId38"/>
    <p:sldId id="323" r:id="rId39"/>
    <p:sldId id="368" r:id="rId40"/>
    <p:sldId id="369" r:id="rId41"/>
    <p:sldId id="370" r:id="rId42"/>
    <p:sldId id="335" r:id="rId43"/>
    <p:sldId id="336" r:id="rId44"/>
    <p:sldId id="337" r:id="rId45"/>
  </p:sldIdLst>
  <p:sldSz cx="9144000" cy="6858000" type="screen4x3"/>
  <p:notesSz cx="6769100" cy="9906000"/>
  <p:custDataLst>
    <p:tags r:id="rId4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8" autoAdjust="0"/>
    <p:restoredTop sz="93322" autoAdjust="0"/>
  </p:normalViewPr>
  <p:slideViewPr>
    <p:cSldViewPr>
      <p:cViewPr varScale="1">
        <p:scale>
          <a:sx n="65" d="100"/>
          <a:sy n="65" d="100"/>
        </p:scale>
        <p:origin x="1296" y="72"/>
      </p:cViewPr>
      <p:guideLst>
        <p:guide orient="horz" pos="2160"/>
        <p:guide pos="2880"/>
      </p:guideLst>
    </p:cSldViewPr>
  </p:slideViewPr>
  <p:outlineViewPr>
    <p:cViewPr>
      <p:scale>
        <a:sx n="33" d="100"/>
        <a:sy n="33" d="100"/>
      </p:scale>
      <p:origin x="0" y="85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9"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2.wmf"/><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5.wmf"/><Relationship Id="rId7" Type="http://schemas.openxmlformats.org/officeDocument/2006/relationships/image" Target="../media/image98.wmf"/><Relationship Id="rId2" Type="http://schemas.openxmlformats.org/officeDocument/2006/relationships/image" Target="../media/image94.wmf"/><Relationship Id="rId1" Type="http://schemas.openxmlformats.org/officeDocument/2006/relationships/image" Target="../media/image92.wmf"/><Relationship Id="rId6" Type="http://schemas.openxmlformats.org/officeDocument/2006/relationships/image" Target="../media/image93.wmf"/><Relationship Id="rId5" Type="http://schemas.openxmlformats.org/officeDocument/2006/relationships/image" Target="../media/image97.wmf"/><Relationship Id="rId10" Type="http://schemas.openxmlformats.org/officeDocument/2006/relationships/image" Target="../media/image101.wmf"/><Relationship Id="rId4" Type="http://schemas.openxmlformats.org/officeDocument/2006/relationships/image" Target="../media/image96.wmf"/><Relationship Id="rId9" Type="http://schemas.openxmlformats.org/officeDocument/2006/relationships/image" Target="../media/image10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33813" y="0"/>
            <a:ext cx="2933700" cy="495300"/>
          </a:xfrm>
          <a:prstGeom prst="rect">
            <a:avLst/>
          </a:prstGeom>
        </p:spPr>
        <p:txBody>
          <a:bodyPr vert="horz" lIns="91440" tIns="45720" rIns="91440" bIns="45720" rtlCol="0"/>
          <a:lstStyle>
            <a:lvl1pPr algn="r">
              <a:defRPr sz="1200"/>
            </a:lvl1pPr>
          </a:lstStyle>
          <a:p>
            <a:fld id="{045F3368-8879-4F54-852B-21D0DDD71C25}" type="datetimeFigureOut">
              <a:rPr kumimoji="1" lang="ja-JP" altLang="en-US" smtClean="0"/>
              <a:pPr/>
              <a:t>2016/4/25</a:t>
            </a:fld>
            <a:endParaRPr kumimoji="1" lang="ja-JP" altLang="en-US"/>
          </a:p>
        </p:txBody>
      </p:sp>
      <p:sp>
        <p:nvSpPr>
          <p:cNvPr id="4" name="フッター プレースホルダ 3"/>
          <p:cNvSpPr>
            <a:spLocks noGrp="1"/>
          </p:cNvSpPr>
          <p:nvPr>
            <p:ph type="ftr" sz="quarter" idx="2"/>
          </p:nvPr>
        </p:nvSpPr>
        <p:spPr>
          <a:xfrm>
            <a:off x="0" y="9409113"/>
            <a:ext cx="29337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33813" y="9409113"/>
            <a:ext cx="2933700" cy="495300"/>
          </a:xfrm>
          <a:prstGeom prst="rect">
            <a:avLst/>
          </a:prstGeom>
        </p:spPr>
        <p:txBody>
          <a:bodyPr vert="horz" lIns="91440" tIns="45720" rIns="91440" bIns="45720" rtlCol="0" anchor="b"/>
          <a:lstStyle>
            <a:lvl1pPr algn="r">
              <a:defRPr sz="1200"/>
            </a:lvl1pPr>
          </a:lstStyle>
          <a:p>
            <a:fld id="{1CE5C9E5-7A85-4B08-ABA2-E69A1CB0D666}" type="slidenum">
              <a:rPr kumimoji="1" lang="ja-JP" altLang="en-US" smtClean="0"/>
              <a:pPr/>
              <a:t>‹#›</a:t>
            </a:fld>
            <a:endParaRPr kumimoji="1" lang="ja-JP" altLang="en-US"/>
          </a:p>
        </p:txBody>
      </p:sp>
    </p:spTree>
    <p:extLst>
      <p:ext uri="{BB962C8B-B14F-4D97-AF65-F5344CB8AC3E}">
        <p14:creationId xmlns:p14="http://schemas.microsoft.com/office/powerpoint/2010/main" val="2178580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72746E28-A923-48DE-893B-579AC154161E}" type="datetimeFigureOut">
              <a:rPr kumimoji="1" lang="ja-JP" altLang="en-US" smtClean="0"/>
              <a:pPr/>
              <a:t>2016/4/25</a:t>
            </a:fld>
            <a:endParaRPr kumimoji="1" lang="ja-JP" altLang="en-US"/>
          </a:p>
        </p:txBody>
      </p:sp>
      <p:sp>
        <p:nvSpPr>
          <p:cNvPr id="4" name="スライド イメージ プレースホルダ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6910" y="4705350"/>
            <a:ext cx="5415280" cy="44577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5E92EDD7-E278-4D3E-8554-9CC100BCF314}" type="slidenum">
              <a:rPr kumimoji="1" lang="ja-JP" altLang="en-US" smtClean="0"/>
              <a:pPr/>
              <a:t>‹#›</a:t>
            </a:fld>
            <a:endParaRPr kumimoji="1" lang="ja-JP" altLang="en-US"/>
          </a:p>
        </p:txBody>
      </p:sp>
    </p:spTree>
    <p:extLst>
      <p:ext uri="{BB962C8B-B14F-4D97-AF65-F5344CB8AC3E}">
        <p14:creationId xmlns:p14="http://schemas.microsoft.com/office/powerpoint/2010/main" val="37852306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1</a:t>
            </a:fld>
            <a:endParaRPr kumimoji="1" lang="ja-JP" altLang="en-US" dirty="0"/>
          </a:p>
        </p:txBody>
      </p:sp>
    </p:spTree>
    <p:extLst>
      <p:ext uri="{BB962C8B-B14F-4D97-AF65-F5344CB8AC3E}">
        <p14:creationId xmlns:p14="http://schemas.microsoft.com/office/powerpoint/2010/main" val="149050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26FEE-7D1F-4682-A92E-C619E8388775}" type="slidenum">
              <a:rPr lang="en-US" altLang="ja-JP"/>
              <a:pPr/>
              <a:t>10</a:t>
            </a:fld>
            <a:endParaRPr lang="en-US" altLang="ja-JP"/>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80407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038AB77-1819-44C8-A2A3-1F765013737F}" type="slidenum">
              <a:rPr kumimoji="1" lang="ja-JP" altLang="en-US" smtClean="0"/>
              <a:pPr/>
              <a:t>12</a:t>
            </a:fld>
            <a:endParaRPr kumimoji="1" lang="ja-JP" altLang="en-US"/>
          </a:p>
        </p:txBody>
      </p:sp>
    </p:spTree>
    <p:extLst>
      <p:ext uri="{BB962C8B-B14F-4D97-AF65-F5344CB8AC3E}">
        <p14:creationId xmlns:p14="http://schemas.microsoft.com/office/powerpoint/2010/main" val="248612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13</a:t>
            </a:fld>
            <a:endParaRPr kumimoji="1" lang="ja-JP" altLang="en-US"/>
          </a:p>
        </p:txBody>
      </p:sp>
    </p:spTree>
    <p:extLst>
      <p:ext uri="{BB962C8B-B14F-4D97-AF65-F5344CB8AC3E}">
        <p14:creationId xmlns:p14="http://schemas.microsoft.com/office/powerpoint/2010/main" val="71471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14</a:t>
            </a:fld>
            <a:endParaRPr kumimoji="1" lang="ja-JP" altLang="en-US"/>
          </a:p>
        </p:txBody>
      </p:sp>
    </p:spTree>
    <p:extLst>
      <p:ext uri="{BB962C8B-B14F-4D97-AF65-F5344CB8AC3E}">
        <p14:creationId xmlns:p14="http://schemas.microsoft.com/office/powerpoint/2010/main" val="237733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15</a:t>
            </a:fld>
            <a:endParaRPr kumimoji="1" lang="ja-JP" altLang="en-US"/>
          </a:p>
        </p:txBody>
      </p:sp>
    </p:spTree>
    <p:extLst>
      <p:ext uri="{BB962C8B-B14F-4D97-AF65-F5344CB8AC3E}">
        <p14:creationId xmlns:p14="http://schemas.microsoft.com/office/powerpoint/2010/main" val="160564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16</a:t>
            </a:fld>
            <a:endParaRPr kumimoji="1" lang="ja-JP" altLang="en-US"/>
          </a:p>
        </p:txBody>
      </p:sp>
    </p:spTree>
    <p:extLst>
      <p:ext uri="{BB962C8B-B14F-4D97-AF65-F5344CB8AC3E}">
        <p14:creationId xmlns:p14="http://schemas.microsoft.com/office/powerpoint/2010/main" val="27556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7DB8DDF-D2FA-4572-968F-1DD1FBAF5DB2}" type="slidenum">
              <a:rPr lang="en-US" altLang="ja-JP">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28137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B031ED6-91D4-4C5F-8B11-DD151FE1D652}" type="slidenum">
              <a:rPr lang="en-US" altLang="ja-JP">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63801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B377248-E85D-4374-B6FE-D0E435688245}" type="slidenum">
              <a:rPr lang="en-US" altLang="ja-JP">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23373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68F8370-AEF2-4DB1-AD13-D19899957A32}" type="slidenum">
              <a:rPr lang="en-US" altLang="ja-JP">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94205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216FB-F221-41A0-95A9-DBA64DF91147}" type="slidenum">
              <a:rPr lang="en-US" altLang="ja-JP"/>
              <a:pPr/>
              <a:t>2</a:t>
            </a:fld>
            <a:endParaRPr lang="en-US" altLang="ja-JP"/>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813472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260CAD9-8924-4105-A09A-02C4688F2CA9}" type="slidenum">
              <a:rPr lang="en-US" altLang="ja-JP">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390814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D676CD4-9587-45FE-A177-ADC047E1E12E}" type="slidenum">
              <a:rPr lang="en-US" altLang="ja-JP">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13083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E947036-6F9D-4AA9-88C8-FFE0906D7DF0}" type="slidenum">
              <a:rPr lang="en-US" altLang="ja-JP">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60706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9FEDF1-6DDB-4D74-9C55-71CE7E03F9A9}" type="slidenum">
              <a:rPr kumimoji="1" lang="ja-JP" altLang="en-US" smtClean="0"/>
              <a:pPr/>
              <a:t>24</a:t>
            </a:fld>
            <a:endParaRPr kumimoji="1" lang="ja-JP" altLang="en-US"/>
          </a:p>
        </p:txBody>
      </p:sp>
    </p:spTree>
    <p:extLst>
      <p:ext uri="{BB962C8B-B14F-4D97-AF65-F5344CB8AC3E}">
        <p14:creationId xmlns:p14="http://schemas.microsoft.com/office/powerpoint/2010/main" val="1187006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9FEDF1-6DDB-4D74-9C55-71CE7E03F9A9}" type="slidenum">
              <a:rPr kumimoji="1" lang="ja-JP" altLang="en-US" smtClean="0"/>
              <a:pPr/>
              <a:t>25</a:t>
            </a:fld>
            <a:endParaRPr kumimoji="1" lang="ja-JP" altLang="en-US"/>
          </a:p>
        </p:txBody>
      </p:sp>
    </p:spTree>
    <p:extLst>
      <p:ext uri="{BB962C8B-B14F-4D97-AF65-F5344CB8AC3E}">
        <p14:creationId xmlns:p14="http://schemas.microsoft.com/office/powerpoint/2010/main" val="910231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708C98A-EF0D-41B1-B35C-A31B1EC367DC}" type="slidenum">
              <a:rPr lang="en-US" altLang="ja-JP">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571195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4DAF072-B688-4461-9810-149470453750}" type="slidenum">
              <a:rPr lang="en-US" altLang="ja-JP">
                <a:ea typeface="ＭＳ Ｐゴシック" panose="020B0600070205080204" pitchFamily="50" charset="-128"/>
              </a:rPr>
              <a:pPr>
                <a:spcBef>
                  <a:spcPct val="0"/>
                </a:spcBef>
              </a:pPr>
              <a:t>27</a:t>
            </a:fld>
            <a:endParaRPr lang="en-US" altLang="ja-JP">
              <a:ea typeface="ＭＳ Ｐゴシック" panose="020B0600070205080204" pitchFamily="50" charset="-128"/>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7899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6B542FD-64B8-4FB6-8848-1031517AC005}" type="slidenum">
              <a:rPr lang="en-US" altLang="ja-JP">
                <a:ea typeface="ＭＳ Ｐゴシック" panose="020B0600070205080204" pitchFamily="50" charset="-128"/>
              </a:rPr>
              <a:pPr>
                <a:spcBef>
                  <a:spcPct val="0"/>
                </a:spcBef>
              </a:pPr>
              <a:t>28</a:t>
            </a:fld>
            <a:endParaRPr lang="en-US" altLang="ja-JP">
              <a:ea typeface="ＭＳ Ｐゴシック" panose="020B0600070205080204" pitchFamily="50" charset="-128"/>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079347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7B2E2F0-D986-4158-9D74-1F24061F29AE}" type="slidenum">
              <a:rPr lang="en-US" altLang="ja-JP">
                <a:ea typeface="ＭＳ Ｐゴシック" panose="020B0600070205080204" pitchFamily="50" charset="-128"/>
              </a:rPr>
              <a:pPr>
                <a:spcBef>
                  <a:spcPct val="0"/>
                </a:spcBef>
              </a:pPr>
              <a:t>29</a:t>
            </a:fld>
            <a:endParaRPr lang="en-US" altLang="ja-JP">
              <a:ea typeface="ＭＳ Ｐゴシック" panose="020B0600070205080204" pitchFamily="50" charset="-128"/>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smtClean="0"/>
          </a:p>
        </p:txBody>
      </p:sp>
    </p:spTree>
    <p:extLst>
      <p:ext uri="{BB962C8B-B14F-4D97-AF65-F5344CB8AC3E}">
        <p14:creationId xmlns:p14="http://schemas.microsoft.com/office/powerpoint/2010/main" val="37756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EA568FF-5EE7-4F7A-BAD3-CC55F2B4CA5E}" type="slidenum">
              <a:rPr lang="en-US" altLang="ja-JP">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smtClean="0"/>
          </a:p>
        </p:txBody>
      </p:sp>
    </p:spTree>
    <p:extLst>
      <p:ext uri="{BB962C8B-B14F-4D97-AF65-F5344CB8AC3E}">
        <p14:creationId xmlns:p14="http://schemas.microsoft.com/office/powerpoint/2010/main" val="234614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9664F08-9B69-4BCE-B288-DD02D3A50463}" type="slidenum">
              <a:rPr kumimoji="1" lang="ja-JP" altLang="en-US" smtClean="0"/>
              <a:pPr/>
              <a:t>3</a:t>
            </a:fld>
            <a:endParaRPr kumimoji="1" lang="ja-JP" altLang="en-US"/>
          </a:p>
        </p:txBody>
      </p:sp>
    </p:spTree>
    <p:extLst>
      <p:ext uri="{BB962C8B-B14F-4D97-AF65-F5344CB8AC3E}">
        <p14:creationId xmlns:p14="http://schemas.microsoft.com/office/powerpoint/2010/main" val="929514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66F863D-8D4C-4B32-B098-E8F82006ADB2}" type="slidenum">
              <a:rPr lang="en-US" altLang="ja-JP">
                <a:ea typeface="ＭＳ Ｐゴシック" panose="020B0600070205080204" pitchFamily="50" charset="-128"/>
              </a:rPr>
              <a:pPr>
                <a:spcBef>
                  <a:spcPct val="0"/>
                </a:spcBef>
              </a:pPr>
              <a:t>31</a:t>
            </a:fld>
            <a:endParaRPr lang="en-US" altLang="ja-JP">
              <a:ea typeface="ＭＳ Ｐゴシック" panose="020B0600070205080204" pitchFamily="50" charset="-128"/>
            </a:endParaRPr>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smtClean="0"/>
          </a:p>
        </p:txBody>
      </p:sp>
    </p:spTree>
    <p:extLst>
      <p:ext uri="{BB962C8B-B14F-4D97-AF65-F5344CB8AC3E}">
        <p14:creationId xmlns:p14="http://schemas.microsoft.com/office/powerpoint/2010/main" val="575358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C58E0FD-DDA4-41C6-8999-D4E71B03E972}" type="slidenum">
              <a:rPr lang="en-US" altLang="ja-JP">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smtClean="0"/>
          </a:p>
        </p:txBody>
      </p:sp>
    </p:spTree>
    <p:extLst>
      <p:ext uri="{BB962C8B-B14F-4D97-AF65-F5344CB8AC3E}">
        <p14:creationId xmlns:p14="http://schemas.microsoft.com/office/powerpoint/2010/main" val="3412070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362B1-21D5-4202-A1D8-326CF0E8CB26}" type="slidenum">
              <a:rPr lang="en-US" altLang="ja-JP"/>
              <a:pPr/>
              <a:t>33</a:t>
            </a:fld>
            <a:endParaRPr lang="en-US" altLang="ja-JP"/>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774509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362B1-21D5-4202-A1D8-326CF0E8CB26}" type="slidenum">
              <a:rPr lang="en-US" altLang="ja-JP"/>
              <a:pPr/>
              <a:t>34</a:t>
            </a:fld>
            <a:endParaRPr lang="en-US" altLang="ja-JP"/>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1824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362B1-21D5-4202-A1D8-326CF0E8CB26}" type="slidenum">
              <a:rPr lang="en-US" altLang="ja-JP"/>
              <a:pPr/>
              <a:t>35</a:t>
            </a:fld>
            <a:endParaRPr lang="en-US" altLang="ja-JP"/>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46210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362B1-21D5-4202-A1D8-326CF0E8CB26}" type="slidenum">
              <a:rPr lang="en-US" altLang="ja-JP"/>
              <a:pPr/>
              <a:t>36</a:t>
            </a:fld>
            <a:endParaRPr lang="en-US" altLang="ja-JP"/>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912706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37</a:t>
            </a:fld>
            <a:endParaRPr kumimoji="1" lang="ja-JP" altLang="en-US"/>
          </a:p>
        </p:txBody>
      </p:sp>
    </p:spTree>
    <p:extLst>
      <p:ext uri="{BB962C8B-B14F-4D97-AF65-F5344CB8AC3E}">
        <p14:creationId xmlns:p14="http://schemas.microsoft.com/office/powerpoint/2010/main" val="124522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38</a:t>
            </a:fld>
            <a:endParaRPr kumimoji="1" lang="ja-JP" altLang="en-US"/>
          </a:p>
        </p:txBody>
      </p:sp>
    </p:spTree>
    <p:extLst>
      <p:ext uri="{BB962C8B-B14F-4D97-AF65-F5344CB8AC3E}">
        <p14:creationId xmlns:p14="http://schemas.microsoft.com/office/powerpoint/2010/main" val="789589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92EDD7-E278-4D3E-8554-9CC100BCF314}" type="slidenum">
              <a:rPr kumimoji="1" lang="ja-JP" altLang="en-US" smtClean="0"/>
              <a:pPr/>
              <a:t>42</a:t>
            </a:fld>
            <a:endParaRPr kumimoji="1" lang="ja-JP" altLang="en-US"/>
          </a:p>
        </p:txBody>
      </p:sp>
    </p:spTree>
    <p:extLst>
      <p:ext uri="{BB962C8B-B14F-4D97-AF65-F5344CB8AC3E}">
        <p14:creationId xmlns:p14="http://schemas.microsoft.com/office/powerpoint/2010/main" val="170479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9664F08-9B69-4BCE-B288-DD02D3A50463}" type="slidenum">
              <a:rPr kumimoji="1" lang="ja-JP" altLang="en-US" smtClean="0"/>
              <a:pPr/>
              <a:t>4</a:t>
            </a:fld>
            <a:endParaRPr kumimoji="1" lang="ja-JP" altLang="en-US"/>
          </a:p>
        </p:txBody>
      </p:sp>
    </p:spTree>
    <p:extLst>
      <p:ext uri="{BB962C8B-B14F-4D97-AF65-F5344CB8AC3E}">
        <p14:creationId xmlns:p14="http://schemas.microsoft.com/office/powerpoint/2010/main" val="310052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EEEAF-F264-49FB-922F-03E1A6FACF6D}" type="slidenum">
              <a:rPr lang="en-US" altLang="ja-JP"/>
              <a:pPr/>
              <a:t>5</a:t>
            </a:fld>
            <a:endParaRPr lang="en-US" altLang="ja-JP"/>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845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722C6-B5B6-4FAC-A53E-1D5460FF9BF0}" type="slidenum">
              <a:rPr lang="en-US" altLang="ja-JP"/>
              <a:pPr/>
              <a:t>6</a:t>
            </a:fld>
            <a:endParaRPr lang="en-US" altLang="ja-JP"/>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5052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BC5299C-889E-4324-8CFD-79198FC6A736}" type="slidenum">
              <a:rPr lang="en-US" altLang="ja-JP">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22832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81238AD-A9DF-404F-81F2-56969ED5F85D}" type="slidenum">
              <a:rPr lang="en-US" altLang="ja-JP">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71100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9664F08-9B69-4BCE-B288-DD02D3A50463}" type="slidenum">
              <a:rPr kumimoji="1" lang="ja-JP" altLang="en-US" smtClean="0"/>
              <a:pPr/>
              <a:t>9</a:t>
            </a:fld>
            <a:endParaRPr kumimoji="1" lang="ja-JP" altLang="en-US"/>
          </a:p>
        </p:txBody>
      </p:sp>
    </p:spTree>
    <p:extLst>
      <p:ext uri="{BB962C8B-B14F-4D97-AF65-F5344CB8AC3E}">
        <p14:creationId xmlns:p14="http://schemas.microsoft.com/office/powerpoint/2010/main" val="258307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788987"/>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143000"/>
            <a:ext cx="4038600" cy="49879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43000"/>
            <a:ext cx="4038600" cy="49879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3638"/>
            <a:ext cx="21336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3638"/>
            <a:ext cx="2133600" cy="457200"/>
          </a:xfrm>
        </p:spPr>
        <p:txBody>
          <a:bodyPr/>
          <a:lstStyle>
            <a:lvl1pPr>
              <a:defRPr/>
            </a:lvl1pPr>
          </a:lstStyle>
          <a:p>
            <a:fld id="{2EB7BD3B-3F37-474F-9D8F-B6F8A4FB3ADD}"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57200" y="1071546"/>
            <a:ext cx="8229600" cy="5054617"/>
          </a:xfrm>
        </p:spPr>
        <p:txBody>
          <a:bodyPr/>
          <a:lstStyle>
            <a:lvl1pPr>
              <a:defRPr sz="2800"/>
            </a:lvl1pPr>
            <a:lvl2pPr>
              <a:defRPr sz="2600"/>
            </a:lvl2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2016/4/25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2016/4/25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xml"/><Relationship Id="rId7" Type="http://schemas.openxmlformats.org/officeDocument/2006/relationships/notesSlide" Target="../notesSlides/notesSlide13.xml"/><Relationship Id="rId12" Type="http://schemas.openxmlformats.org/officeDocument/2006/relationships/image" Target="../media/image2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tags" Target="../tags/tag12.xml"/><Relationship Id="rId10" Type="http://schemas.openxmlformats.org/officeDocument/2006/relationships/image" Target="../media/image27.png"/><Relationship Id="rId4" Type="http://schemas.openxmlformats.org/officeDocument/2006/relationships/tags" Target="../tags/tag11.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5.xml"/><Relationship Id="rId7" Type="http://schemas.openxmlformats.org/officeDocument/2006/relationships/notesSlide" Target="../notesSlides/notesSlide14.xml"/><Relationship Id="rId12" Type="http://schemas.openxmlformats.org/officeDocument/2006/relationships/image" Target="../media/image3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17.xml"/><Relationship Id="rId10" Type="http://schemas.openxmlformats.org/officeDocument/2006/relationships/image" Target="../media/image31.png"/><Relationship Id="rId4" Type="http://schemas.openxmlformats.org/officeDocument/2006/relationships/tags" Target="../tags/tag16.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xml"/><Relationship Id="rId7" Type="http://schemas.openxmlformats.org/officeDocument/2006/relationships/image" Target="../media/image38.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7.png"/><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26.xml"/><Relationship Id="rId7" Type="http://schemas.openxmlformats.org/officeDocument/2006/relationships/image" Target="../media/image4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notesSlide" Target="../notesSlides/notesSlide23.xml"/><Relationship Id="rId10" Type="http://schemas.openxmlformats.org/officeDocument/2006/relationships/image" Target="../media/image51.png"/><Relationship Id="rId4" Type="http://schemas.openxmlformats.org/officeDocument/2006/relationships/slideLayout" Target="../slideLayouts/slideLayout2.xml"/><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1.wmf"/><Relationship Id="rId18" Type="http://schemas.openxmlformats.org/officeDocument/2006/relationships/oleObject" Target="../embeddings/oleObject7.bin"/><Relationship Id="rId3" Type="http://schemas.openxmlformats.org/officeDocument/2006/relationships/notesSlide" Target="../notesSlides/notesSlide33.xml"/><Relationship Id="rId21" Type="http://schemas.openxmlformats.org/officeDocument/2006/relationships/image" Target="../media/image65.wmf"/><Relationship Id="rId7" Type="http://schemas.openxmlformats.org/officeDocument/2006/relationships/oleObject" Target="../embeddings/oleObject2.bin"/><Relationship Id="rId12" Type="http://schemas.openxmlformats.org/officeDocument/2006/relationships/oleObject" Target="../embeddings/oleObject4.bin"/><Relationship Id="rId17"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image" Target="../media/image67.gif"/><Relationship Id="rId11" Type="http://schemas.openxmlformats.org/officeDocument/2006/relationships/image" Target="../media/image68.gif"/><Relationship Id="rId24" Type="http://schemas.openxmlformats.org/officeDocument/2006/relationships/oleObject" Target="../embeddings/oleObject10.bin"/><Relationship Id="rId5" Type="http://schemas.openxmlformats.org/officeDocument/2006/relationships/image" Target="../media/image58.wmf"/><Relationship Id="rId15" Type="http://schemas.openxmlformats.org/officeDocument/2006/relationships/image" Target="../media/image62.wmf"/><Relationship Id="rId23" Type="http://schemas.openxmlformats.org/officeDocument/2006/relationships/image" Target="../media/image66.wmf"/><Relationship Id="rId10" Type="http://schemas.openxmlformats.org/officeDocument/2006/relationships/image" Target="../media/image60.wmf"/><Relationship Id="rId19" Type="http://schemas.openxmlformats.org/officeDocument/2006/relationships/image" Target="../media/image64.w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oleObject" Target="../embeddings/oleObject5.bin"/><Relationship Id="rId22"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oleObject" Target="../embeddings/oleObject11.bin"/><Relationship Id="rId18" Type="http://schemas.openxmlformats.org/officeDocument/2006/relationships/image" Target="../media/image69.wmf"/><Relationship Id="rId3" Type="http://schemas.openxmlformats.org/officeDocument/2006/relationships/tags" Target="../tags/tag32.xml"/><Relationship Id="rId7" Type="http://schemas.openxmlformats.org/officeDocument/2006/relationships/notesSlide" Target="../notesSlides/notesSlide34.xml"/><Relationship Id="rId12" Type="http://schemas.openxmlformats.org/officeDocument/2006/relationships/image" Target="../media/image74.gif"/><Relationship Id="rId17" Type="http://schemas.openxmlformats.org/officeDocument/2006/relationships/oleObject" Target="../embeddings/oleObject13.bin"/><Relationship Id="rId2" Type="http://schemas.openxmlformats.org/officeDocument/2006/relationships/tags" Target="../tags/tag31.xml"/><Relationship Id="rId16" Type="http://schemas.openxmlformats.org/officeDocument/2006/relationships/image" Target="../media/image62.wmf"/><Relationship Id="rId1" Type="http://schemas.openxmlformats.org/officeDocument/2006/relationships/vmlDrawing" Target="../drawings/vmlDrawing3.vml"/><Relationship Id="rId6" Type="http://schemas.openxmlformats.org/officeDocument/2006/relationships/slideLayout" Target="../slideLayouts/slideLayout2.xml"/><Relationship Id="rId11" Type="http://schemas.openxmlformats.org/officeDocument/2006/relationships/image" Target="../media/image73.png"/><Relationship Id="rId5" Type="http://schemas.openxmlformats.org/officeDocument/2006/relationships/tags" Target="../tags/tag34.xml"/><Relationship Id="rId15" Type="http://schemas.openxmlformats.org/officeDocument/2006/relationships/oleObject" Target="../embeddings/oleObject12.bin"/><Relationship Id="rId10" Type="http://schemas.openxmlformats.org/officeDocument/2006/relationships/image" Target="../media/image72.png"/><Relationship Id="rId4" Type="http://schemas.openxmlformats.org/officeDocument/2006/relationships/tags" Target="../tags/tag33.xml"/><Relationship Id="rId9" Type="http://schemas.openxmlformats.org/officeDocument/2006/relationships/image" Target="../media/image71.png"/><Relationship Id="rId14" Type="http://schemas.openxmlformats.org/officeDocument/2006/relationships/image" Target="../media/image61.wmf"/></Relationships>
</file>

<file path=ppt/slides/_rels/slide36.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tags" Target="../tags/tag37.xml"/><Relationship Id="rId7" Type="http://schemas.openxmlformats.org/officeDocument/2006/relationships/image" Target="../media/image7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5.png"/><Relationship Id="rId5" Type="http://schemas.openxmlformats.org/officeDocument/2006/relationships/notesSlide" Target="../notesSlides/notesSlide35.xml"/><Relationship Id="rId10" Type="http://schemas.openxmlformats.org/officeDocument/2006/relationships/image" Target="../media/image79.png"/><Relationship Id="rId4" Type="http://schemas.openxmlformats.org/officeDocument/2006/relationships/slideLayout" Target="../slideLayouts/slideLayout2.xml"/><Relationship Id="rId9" Type="http://schemas.openxmlformats.org/officeDocument/2006/relationships/image" Target="../media/image78.wmf"/></Relationships>
</file>

<file path=ppt/slides/_rels/slide3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76.png"/><Relationship Id="rId17" Type="http://schemas.openxmlformats.org/officeDocument/2006/relationships/image" Target="../media/image84.png"/><Relationship Id="rId2" Type="http://schemas.openxmlformats.org/officeDocument/2006/relationships/tags" Target="../tags/tag39.xml"/><Relationship Id="rId16" Type="http://schemas.openxmlformats.org/officeDocument/2006/relationships/image" Target="../media/image83.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75.png"/><Relationship Id="rId5" Type="http://schemas.openxmlformats.org/officeDocument/2006/relationships/tags" Target="../tags/tag42.xml"/><Relationship Id="rId15" Type="http://schemas.openxmlformats.org/officeDocument/2006/relationships/image" Target="../media/image82.png"/><Relationship Id="rId10" Type="http://schemas.openxmlformats.org/officeDocument/2006/relationships/notesSlide" Target="../notesSlides/notesSlide36.xml"/><Relationship Id="rId4" Type="http://schemas.openxmlformats.org/officeDocument/2006/relationships/tags" Target="../tags/tag41.xml"/><Relationship Id="rId9" Type="http://schemas.openxmlformats.org/officeDocument/2006/relationships/slideLayout" Target="../slideLayouts/slideLayout2.xml"/><Relationship Id="rId14" Type="http://schemas.openxmlformats.org/officeDocument/2006/relationships/image" Target="../media/image81.png"/></Relationships>
</file>

<file path=ppt/slides/_rels/slide3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tags" Target="../tags/tag48.xml"/><Relationship Id="rId7" Type="http://schemas.openxmlformats.org/officeDocument/2006/relationships/image" Target="../media/image8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83.pn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8.xm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91.wmf"/><Relationship Id="rId4" Type="http://schemas.openxmlformats.org/officeDocument/2006/relationships/oleObject" Target="../embeddings/oleObject14.bin"/><Relationship Id="rId9" Type="http://schemas.openxmlformats.org/officeDocument/2006/relationships/image" Target="../media/image93.wmf"/></Relationships>
</file>

<file path=ppt/slides/_rels/slide43.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22.bin"/><Relationship Id="rId18" Type="http://schemas.openxmlformats.org/officeDocument/2006/relationships/image" Target="../media/image99.wmf"/><Relationship Id="rId3" Type="http://schemas.openxmlformats.org/officeDocument/2006/relationships/oleObject" Target="../embeddings/oleObject17.bin"/><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97.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98.wmf"/><Relationship Id="rId20" Type="http://schemas.openxmlformats.org/officeDocument/2006/relationships/image" Target="../media/image100.wmf"/><Relationship Id="rId1" Type="http://schemas.openxmlformats.org/officeDocument/2006/relationships/vmlDrawing" Target="../drawings/vmlDrawing5.vml"/><Relationship Id="rId6" Type="http://schemas.openxmlformats.org/officeDocument/2006/relationships/image" Target="../media/image9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96.wmf"/><Relationship Id="rId19" Type="http://schemas.openxmlformats.org/officeDocument/2006/relationships/oleObject" Target="../embeddings/oleObject25.bin"/><Relationship Id="rId4" Type="http://schemas.openxmlformats.org/officeDocument/2006/relationships/image" Target="../media/image92.wmf"/><Relationship Id="rId9" Type="http://schemas.openxmlformats.org/officeDocument/2006/relationships/oleObject" Target="../embeddings/oleObject20.bin"/><Relationship Id="rId14" Type="http://schemas.openxmlformats.org/officeDocument/2006/relationships/image" Target="../media/image93.wmf"/><Relationship Id="rId22" Type="http://schemas.openxmlformats.org/officeDocument/2006/relationships/image" Target="../media/image101.wmf"/></Relationships>
</file>

<file path=ppt/slides/_rels/slide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5.xml"/><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049732" cy="6858000"/>
          </a:xfrm>
          <a:prstGeom prst="rect">
            <a:avLst/>
          </a:prstGeom>
          <a:blipFill dpi="0" rotWithShape="1">
            <a:blip r:embed="rId4">
              <a:alphaModFix amt="29000"/>
            </a:blip>
            <a:srcRect/>
            <a:tile tx="0" ty="0" sx="100000" sy="100000" flip="none" algn="tl"/>
          </a:blipFill>
          <a:ln w="88900" cap="sq">
            <a:solidFill>
              <a:srgbClr val="FFFFFF">
                <a:alpha val="49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タイトル 1"/>
          <p:cNvSpPr>
            <a:spLocks noGrp="1"/>
          </p:cNvSpPr>
          <p:nvPr>
            <p:ph type="ctrTitle"/>
          </p:nvPr>
        </p:nvSpPr>
        <p:spPr>
          <a:xfrm>
            <a:off x="700110" y="2215833"/>
            <a:ext cx="7772400" cy="857255"/>
          </a:xfrm>
          <a:solidFill>
            <a:schemeClr val="bg1">
              <a:alpha val="50000"/>
            </a:schemeClr>
          </a:solidFill>
        </p:spPr>
        <p:txBody>
          <a:bodyPr>
            <a:noAutofit/>
          </a:bodyPr>
          <a:lstStyle/>
          <a:p>
            <a:r>
              <a:rPr lang="ja-JP" altLang="en-US" sz="5400" dirty="0" smtClean="0"/>
              <a:t>ネットワーク解析入門</a:t>
            </a:r>
            <a:endParaRPr kumimoji="1" lang="ja-JP" altLang="en-US" sz="5400" dirty="0"/>
          </a:p>
        </p:txBody>
      </p:sp>
      <p:sp>
        <p:nvSpPr>
          <p:cNvPr id="3" name="サブタイトル 2"/>
          <p:cNvSpPr>
            <a:spLocks noGrp="1"/>
          </p:cNvSpPr>
          <p:nvPr>
            <p:ph type="subTitle" idx="1"/>
          </p:nvPr>
        </p:nvSpPr>
        <p:spPr>
          <a:xfrm>
            <a:off x="1371600" y="3933056"/>
            <a:ext cx="6400800" cy="714380"/>
          </a:xfrm>
          <a:solidFill>
            <a:schemeClr val="bg1">
              <a:alpha val="50000"/>
            </a:schemeClr>
          </a:solidFill>
        </p:spPr>
        <p:txBody>
          <a:bodyPr>
            <a:normAutofit/>
          </a:bodyPr>
          <a:lstStyle/>
          <a:p>
            <a:r>
              <a:rPr lang="ja-JP" altLang="en-US" sz="3600" dirty="0" smtClean="0">
                <a:solidFill>
                  <a:schemeClr val="tx1">
                    <a:lumMod val="95000"/>
                    <a:lumOff val="5000"/>
                  </a:schemeClr>
                </a:solidFill>
              </a:rPr>
              <a:t>静岡大学工学部　　守田　智</a:t>
            </a:r>
            <a:endParaRPr lang="en-US" altLang="ja-JP" sz="3600" dirty="0" smtClean="0">
              <a:solidFill>
                <a:schemeClr val="tx1">
                  <a:lumMod val="95000"/>
                  <a:lumOff val="5000"/>
                </a:schemeClr>
              </a:solidFill>
            </a:endParaRPr>
          </a:p>
        </p:txBody>
      </p:sp>
      <p:sp>
        <p:nvSpPr>
          <p:cNvPr id="7" name="サブタイトル 2"/>
          <p:cNvSpPr txBox="1">
            <a:spLocks/>
          </p:cNvSpPr>
          <p:nvPr/>
        </p:nvSpPr>
        <p:spPr>
          <a:xfrm>
            <a:off x="1385910" y="5517232"/>
            <a:ext cx="6400800" cy="594304"/>
          </a:xfrm>
          <a:prstGeom prst="rect">
            <a:avLst/>
          </a:prstGeom>
          <a:solidFill>
            <a:schemeClr val="bg1">
              <a:alpha val="50000"/>
            </a:schemeClr>
          </a:solidFill>
        </p:spPr>
        <p:txBody>
          <a:bodyPr vert="horz" lIns="91440" tIns="45720" rIns="91440" bIns="45720" rtlCol="0">
            <a:normAutofit/>
          </a:bodyPr>
          <a:lstStyle/>
          <a:p>
            <a:pPr lvl="0" algn="ctr">
              <a:spcBef>
                <a:spcPct val="20000"/>
              </a:spcBef>
              <a:defRPr/>
            </a:pPr>
            <a:r>
              <a:rPr lang="ja-JP" altLang="en-US" sz="3200" dirty="0"/>
              <a:t>宇奈月国際</a:t>
            </a:r>
            <a:r>
              <a:rPr lang="ja-JP" altLang="en-US" sz="3200" dirty="0" smtClean="0"/>
              <a:t>会館 </a:t>
            </a:r>
            <a:r>
              <a:rPr kumimoji="1" lang="en-US" altLang="ja-JP" sz="3200" b="0" i="0" u="none" strike="noStrike" kern="1200" cap="none" spc="0" normalizeH="0" baseline="0" noProof="0" dirty="0" smtClean="0">
                <a:ln>
                  <a:noFill/>
                </a:ln>
                <a:solidFill>
                  <a:schemeClr val="tx1">
                    <a:lumMod val="95000"/>
                    <a:lumOff val="5000"/>
                  </a:schemeClr>
                </a:solidFill>
                <a:effectLst/>
                <a:uLnTx/>
                <a:uFillTx/>
              </a:rPr>
              <a:t>2016</a:t>
            </a:r>
            <a:r>
              <a:rPr kumimoji="1" lang="ja-JP" altLang="en-US" sz="3200" b="0" i="0" u="none" strike="noStrike" kern="1200" cap="none" spc="0" normalizeH="0" baseline="0" noProof="0" dirty="0" smtClean="0">
                <a:ln>
                  <a:noFill/>
                </a:ln>
                <a:solidFill>
                  <a:schemeClr val="tx1">
                    <a:lumMod val="95000"/>
                    <a:lumOff val="5000"/>
                  </a:schemeClr>
                </a:solidFill>
                <a:effectLst/>
                <a:uLnTx/>
                <a:uFillTx/>
              </a:rPr>
              <a:t>年</a:t>
            </a:r>
            <a:r>
              <a:rPr lang="en-US" altLang="ja-JP" sz="3200" noProof="0" dirty="0">
                <a:solidFill>
                  <a:schemeClr val="tx1">
                    <a:lumMod val="95000"/>
                    <a:lumOff val="5000"/>
                  </a:schemeClr>
                </a:solidFill>
              </a:rPr>
              <a:t>3</a:t>
            </a:r>
            <a:r>
              <a:rPr lang="ja-JP" altLang="en-US" sz="3200" dirty="0" smtClean="0">
                <a:solidFill>
                  <a:schemeClr val="tx1">
                    <a:lumMod val="95000"/>
                    <a:lumOff val="5000"/>
                  </a:schemeClr>
                </a:solidFill>
              </a:rPr>
              <a:t>月</a:t>
            </a:r>
            <a:r>
              <a:rPr lang="en-US" altLang="ja-JP" sz="3200" dirty="0" smtClean="0">
                <a:solidFill>
                  <a:schemeClr val="tx1">
                    <a:lumMod val="95000"/>
                    <a:lumOff val="5000"/>
                  </a:schemeClr>
                </a:solidFill>
              </a:rPr>
              <a:t>28</a:t>
            </a:r>
            <a:r>
              <a:rPr lang="ja-JP" altLang="en-US" sz="3200" dirty="0" smtClean="0">
                <a:solidFill>
                  <a:schemeClr val="tx1">
                    <a:lumMod val="95000"/>
                    <a:lumOff val="5000"/>
                  </a:schemeClr>
                </a:solidFill>
              </a:rPr>
              <a:t>日</a:t>
            </a:r>
            <a:endParaRPr kumimoji="1" lang="en-US" altLang="ja-JP" sz="3200" b="0" i="0" u="none" strike="noStrike" kern="1200" cap="none" spc="0" normalizeH="0" baseline="0" noProof="0" dirty="0" smtClean="0">
              <a:ln>
                <a:noFill/>
              </a:ln>
              <a:solidFill>
                <a:schemeClr val="tx1">
                  <a:lumMod val="95000"/>
                  <a:lumOff val="5000"/>
                </a:schemeClr>
              </a:solidFill>
              <a:effectLst/>
              <a:uLnTx/>
              <a:uFillTx/>
            </a:endParaRPr>
          </a:p>
        </p:txBody>
      </p:sp>
      <p:sp>
        <p:nvSpPr>
          <p:cNvPr id="8" name="サブタイトル 2"/>
          <p:cNvSpPr txBox="1">
            <a:spLocks/>
          </p:cNvSpPr>
          <p:nvPr/>
        </p:nvSpPr>
        <p:spPr>
          <a:xfrm>
            <a:off x="1371600" y="268479"/>
            <a:ext cx="6400800" cy="594304"/>
          </a:xfrm>
          <a:prstGeom prst="rect">
            <a:avLst/>
          </a:prstGeom>
          <a:solidFill>
            <a:schemeClr val="bg1">
              <a:alpha val="50000"/>
            </a:schemeClr>
          </a:solidFill>
        </p:spPr>
        <p:txBody>
          <a:bodyPr vert="horz" lIns="91440" tIns="45720" rIns="91440" bIns="45720" rtlCol="0">
            <a:normAutofit fontScale="92500"/>
          </a:bodyPr>
          <a:lstStyle/>
          <a:p>
            <a:pPr lvl="0" algn="ctr">
              <a:spcBef>
                <a:spcPct val="20000"/>
              </a:spcBef>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rPr>
              <a:t>統計数理研究所　数学協働プログラム</a:t>
            </a:r>
            <a:endParaRPr kumimoji="1" lang="en-US" altLang="ja-JP" sz="3200" b="0" i="0" u="none" strike="noStrike" kern="1200" cap="none" spc="0" normalizeH="0" baseline="0" noProof="0" dirty="0" smtClean="0">
              <a:ln>
                <a:noFill/>
              </a:ln>
              <a:solidFill>
                <a:schemeClr val="tx1">
                  <a:lumMod val="95000"/>
                  <a:lumOff val="5000"/>
                </a:schemeClr>
              </a:solidFill>
              <a:effectLst/>
              <a:uLnTx/>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Autofit/>
          </a:bodyPr>
          <a:lstStyle/>
          <a:p>
            <a:r>
              <a:rPr lang="en-US" altLang="ja-JP" dirty="0"/>
              <a:t>SF</a:t>
            </a:r>
            <a:r>
              <a:rPr lang="ja-JP" altLang="en-US" dirty="0"/>
              <a:t>ネットワークの例</a:t>
            </a:r>
          </a:p>
        </p:txBody>
      </p:sp>
      <p:pic>
        <p:nvPicPr>
          <p:cNvPr id="152581" name="Picture 5"/>
          <p:cNvPicPr>
            <a:picLocks noChangeAspect="1" noChangeArrowheads="1"/>
          </p:cNvPicPr>
          <p:nvPr/>
        </p:nvPicPr>
        <p:blipFill>
          <a:blip r:embed="rId3" cstate="print"/>
          <a:srcRect/>
          <a:stretch>
            <a:fillRect/>
          </a:stretch>
        </p:blipFill>
        <p:spPr bwMode="auto">
          <a:xfrm>
            <a:off x="6162675" y="1066800"/>
            <a:ext cx="2466975" cy="2266950"/>
          </a:xfrm>
          <a:prstGeom prst="rect">
            <a:avLst/>
          </a:prstGeom>
          <a:noFill/>
          <a:ln w="9525">
            <a:noFill/>
            <a:miter lim="800000"/>
            <a:headEnd/>
            <a:tailEnd/>
          </a:ln>
          <a:effectLst/>
        </p:spPr>
      </p:pic>
      <p:pic>
        <p:nvPicPr>
          <p:cNvPr id="152582" name="Picture 6"/>
          <p:cNvPicPr>
            <a:picLocks noChangeAspect="1" noChangeArrowheads="1"/>
          </p:cNvPicPr>
          <p:nvPr/>
        </p:nvPicPr>
        <p:blipFill>
          <a:blip r:embed="rId4" cstate="print"/>
          <a:srcRect/>
          <a:stretch>
            <a:fillRect/>
          </a:stretch>
        </p:blipFill>
        <p:spPr bwMode="auto">
          <a:xfrm>
            <a:off x="6238875" y="3733800"/>
            <a:ext cx="2447925" cy="2286000"/>
          </a:xfrm>
          <a:prstGeom prst="rect">
            <a:avLst/>
          </a:prstGeom>
          <a:noFill/>
          <a:ln w="9525">
            <a:noFill/>
            <a:miter lim="800000"/>
            <a:headEnd/>
            <a:tailEnd/>
          </a:ln>
          <a:effectLst/>
        </p:spPr>
      </p:pic>
      <p:pic>
        <p:nvPicPr>
          <p:cNvPr id="152583" name="Picture 7"/>
          <p:cNvPicPr>
            <a:picLocks noChangeAspect="1" noChangeArrowheads="1"/>
          </p:cNvPicPr>
          <p:nvPr/>
        </p:nvPicPr>
        <p:blipFill>
          <a:blip r:embed="rId5" cstate="print"/>
          <a:srcRect/>
          <a:stretch>
            <a:fillRect/>
          </a:stretch>
        </p:blipFill>
        <p:spPr bwMode="auto">
          <a:xfrm>
            <a:off x="3352800" y="1066800"/>
            <a:ext cx="2428875" cy="4924425"/>
          </a:xfrm>
          <a:prstGeom prst="rect">
            <a:avLst/>
          </a:prstGeom>
          <a:noFill/>
          <a:ln w="9525">
            <a:noFill/>
            <a:miter lim="800000"/>
            <a:headEnd/>
            <a:tailEnd/>
          </a:ln>
          <a:effectLst/>
        </p:spPr>
      </p:pic>
      <p:sp>
        <p:nvSpPr>
          <p:cNvPr id="152584" name="Rectangle 8"/>
          <p:cNvSpPr>
            <a:spLocks noChangeArrowheads="1"/>
          </p:cNvSpPr>
          <p:nvPr/>
        </p:nvSpPr>
        <p:spPr bwMode="auto">
          <a:xfrm>
            <a:off x="5076056" y="6165304"/>
            <a:ext cx="2362200" cy="457200"/>
          </a:xfrm>
          <a:prstGeom prst="rect">
            <a:avLst/>
          </a:prstGeom>
          <a:noFill/>
          <a:ln w="9525">
            <a:noFill/>
            <a:miter lim="800000"/>
            <a:headEnd/>
            <a:tailEnd/>
          </a:ln>
          <a:effectLst/>
        </p:spPr>
        <p:txBody>
          <a:bodyPr>
            <a:spAutoFit/>
          </a:bodyPr>
          <a:lstStyle/>
          <a:p>
            <a:r>
              <a:rPr lang="en-US" altLang="ja-JP" sz="2400" dirty="0"/>
              <a:t>Newman (2003)</a:t>
            </a:r>
          </a:p>
        </p:txBody>
      </p:sp>
      <p:sp>
        <p:nvSpPr>
          <p:cNvPr id="152585" name="Rectangle 9"/>
          <p:cNvSpPr>
            <a:spLocks noChangeArrowheads="1"/>
          </p:cNvSpPr>
          <p:nvPr/>
        </p:nvSpPr>
        <p:spPr bwMode="auto">
          <a:xfrm>
            <a:off x="683568" y="1124744"/>
            <a:ext cx="2520280" cy="954107"/>
          </a:xfrm>
          <a:prstGeom prst="rect">
            <a:avLst/>
          </a:prstGeom>
          <a:noFill/>
          <a:ln w="9525">
            <a:noFill/>
            <a:miter lim="800000"/>
            <a:headEnd/>
            <a:tailEnd/>
          </a:ln>
          <a:effectLst/>
        </p:spPr>
        <p:txBody>
          <a:bodyPr wrap="square">
            <a:spAutoFit/>
          </a:bodyPr>
          <a:lstStyle/>
          <a:p>
            <a:r>
              <a:rPr lang="ja-JP" altLang="en-US" sz="2800" dirty="0"/>
              <a:t>次数</a:t>
            </a:r>
            <a:r>
              <a:rPr lang="en-US" altLang="ja-JP" sz="2800" i="1" dirty="0">
                <a:latin typeface="Times New Roman" pitchFamily="18" charset="0"/>
              </a:rPr>
              <a:t>k </a:t>
            </a:r>
            <a:r>
              <a:rPr lang="ja-JP" altLang="en-US" sz="2800" dirty="0"/>
              <a:t>に対する累積分布</a:t>
            </a:r>
          </a:p>
        </p:txBody>
      </p:sp>
      <p:pic>
        <p:nvPicPr>
          <p:cNvPr id="8" name="Picture 4"/>
          <p:cNvPicPr>
            <a:picLocks noChangeAspect="1" noChangeArrowheads="1"/>
          </p:cNvPicPr>
          <p:nvPr/>
        </p:nvPicPr>
        <p:blipFill>
          <a:blip r:embed="rId6" cstate="print"/>
          <a:srcRect/>
          <a:stretch>
            <a:fillRect/>
          </a:stretch>
        </p:blipFill>
        <p:spPr bwMode="auto">
          <a:xfrm>
            <a:off x="395536" y="3356992"/>
            <a:ext cx="2429083" cy="2415123"/>
          </a:xfrm>
          <a:prstGeom prst="rect">
            <a:avLst/>
          </a:prstGeom>
          <a:noFill/>
          <a:ln w="9525">
            <a:noFill/>
            <a:miter lim="800000"/>
            <a:headEnd/>
            <a:tailEnd/>
          </a:ln>
          <a:effectLst/>
        </p:spPr>
      </p:pic>
      <p:sp>
        <p:nvSpPr>
          <p:cNvPr id="9" name="正方形/長方形 8"/>
          <p:cNvSpPr/>
          <p:nvPr/>
        </p:nvSpPr>
        <p:spPr>
          <a:xfrm>
            <a:off x="179512" y="5877272"/>
            <a:ext cx="3384376" cy="830997"/>
          </a:xfrm>
          <a:prstGeom prst="rect">
            <a:avLst/>
          </a:prstGeom>
        </p:spPr>
        <p:txBody>
          <a:bodyPr wrap="square">
            <a:spAutoFit/>
          </a:bodyPr>
          <a:lstStyle/>
          <a:p>
            <a:r>
              <a:rPr lang="en-US" altLang="ja-JP" sz="2400" dirty="0" smtClean="0"/>
              <a:t>Protein-protein Network</a:t>
            </a:r>
          </a:p>
          <a:p>
            <a:r>
              <a:rPr lang="en-US" altLang="ja-JP" sz="2400" dirty="0" err="1" smtClean="0"/>
              <a:t>Jeong</a:t>
            </a:r>
            <a:r>
              <a:rPr lang="en-US" altLang="ja-JP" sz="2400" dirty="0" smtClean="0"/>
              <a:t> </a:t>
            </a:r>
            <a:r>
              <a:rPr lang="en-US" altLang="ja-JP" sz="2400" i="1" dirty="0" smtClean="0"/>
              <a:t>et al</a:t>
            </a:r>
            <a:r>
              <a:rPr lang="en-US" altLang="ja-JP" sz="2400" dirty="0" smtClean="0"/>
              <a:t>. (2001)</a:t>
            </a:r>
            <a:endParaRPr lang="en-US" altLang="ja-JP"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678206" y="5982379"/>
            <a:ext cx="3430298" cy="830997"/>
          </a:xfrm>
          <a:prstGeom prst="rect">
            <a:avLst/>
          </a:prstGeom>
          <a:noFill/>
          <a:ln w="9525">
            <a:noFill/>
            <a:miter lim="800000"/>
            <a:headEnd/>
            <a:tailEnd/>
          </a:ln>
          <a:effectLst/>
        </p:spPr>
        <p:txBody>
          <a:bodyPr wrap="none">
            <a:spAutoFit/>
          </a:bodyPr>
          <a:lstStyle/>
          <a:p>
            <a:r>
              <a:rPr lang="ja-JP" altLang="en-US" sz="2400" dirty="0"/>
              <a:t>性交関係</a:t>
            </a:r>
            <a:r>
              <a:rPr lang="ja-JP" altLang="en-US" sz="2000" dirty="0"/>
              <a:t>（</a:t>
            </a:r>
            <a:r>
              <a:rPr lang="en-US" altLang="ja-JP" sz="2000" dirty="0"/>
              <a:t>Colorado </a:t>
            </a:r>
            <a:r>
              <a:rPr lang="en-US" altLang="ja-JP" sz="2000" dirty="0" smtClean="0"/>
              <a:t>Springs</a:t>
            </a:r>
            <a:r>
              <a:rPr lang="ja-JP" altLang="en-US" sz="2000" dirty="0" smtClean="0"/>
              <a:t>）</a:t>
            </a:r>
            <a:endParaRPr lang="ja-JP" altLang="en-US" sz="2000" dirty="0"/>
          </a:p>
          <a:p>
            <a:r>
              <a:rPr lang="en-US" altLang="ja-JP" sz="2400" dirty="0" err="1"/>
              <a:t>Potterat</a:t>
            </a:r>
            <a:r>
              <a:rPr lang="en-US" altLang="ja-JP" sz="2400" dirty="0"/>
              <a:t> </a:t>
            </a:r>
            <a:r>
              <a:rPr lang="en-US" altLang="ja-JP" sz="2400" i="1" dirty="0"/>
              <a:t>et al</a:t>
            </a:r>
            <a:r>
              <a:rPr lang="en-US" altLang="ja-JP" sz="2400" dirty="0"/>
              <a:t>. (2002)</a:t>
            </a:r>
          </a:p>
        </p:txBody>
      </p:sp>
      <p:pic>
        <p:nvPicPr>
          <p:cNvPr id="6" name="Picture 9"/>
          <p:cNvPicPr>
            <a:picLocks noChangeAspect="1" noChangeArrowheads="1"/>
          </p:cNvPicPr>
          <p:nvPr/>
        </p:nvPicPr>
        <p:blipFill>
          <a:blip r:embed="rId2" cstate="print"/>
          <a:srcRect/>
          <a:stretch>
            <a:fillRect/>
          </a:stretch>
        </p:blipFill>
        <p:spPr bwMode="auto">
          <a:xfrm>
            <a:off x="6083926" y="3613755"/>
            <a:ext cx="2808554" cy="2392090"/>
          </a:xfrm>
          <a:prstGeom prst="rect">
            <a:avLst/>
          </a:prstGeom>
          <a:noFill/>
          <a:ln w="9525">
            <a:noFill/>
            <a:miter lim="800000"/>
            <a:headEnd/>
            <a:tailEnd/>
          </a:ln>
          <a:effectLst/>
        </p:spPr>
      </p:pic>
      <p:sp>
        <p:nvSpPr>
          <p:cNvPr id="7" name="Rectangle 2"/>
          <p:cNvSpPr>
            <a:spLocks noGrp="1" noChangeArrowheads="1"/>
          </p:cNvSpPr>
          <p:nvPr>
            <p:ph type="title"/>
          </p:nvPr>
        </p:nvSpPr>
        <p:spPr/>
        <p:txBody>
          <a:bodyPr>
            <a:noAutofit/>
          </a:bodyPr>
          <a:lstStyle/>
          <a:p>
            <a:r>
              <a:rPr lang="en-US" altLang="ja-JP" dirty="0"/>
              <a:t>SF</a:t>
            </a:r>
            <a:r>
              <a:rPr lang="ja-JP" altLang="en-US" dirty="0"/>
              <a:t>ネットワークの</a:t>
            </a:r>
            <a:r>
              <a:rPr lang="ja-JP" altLang="en-US" dirty="0" smtClean="0"/>
              <a:t>例２</a:t>
            </a:r>
            <a:endParaRPr lang="ja-JP" altLang="en-US" dirty="0"/>
          </a:p>
        </p:txBody>
      </p:sp>
      <p:pic>
        <p:nvPicPr>
          <p:cNvPr id="124931" name="Picture 3"/>
          <p:cNvPicPr>
            <a:picLocks noChangeAspect="1" noChangeArrowheads="1"/>
          </p:cNvPicPr>
          <p:nvPr/>
        </p:nvPicPr>
        <p:blipFill>
          <a:blip r:embed="rId3" cstate="print"/>
          <a:srcRect/>
          <a:stretch>
            <a:fillRect/>
          </a:stretch>
        </p:blipFill>
        <p:spPr bwMode="auto">
          <a:xfrm>
            <a:off x="107504" y="1268760"/>
            <a:ext cx="6706403" cy="2706985"/>
          </a:xfrm>
          <a:prstGeom prst="rect">
            <a:avLst/>
          </a:prstGeom>
          <a:noFill/>
          <a:ln w="9525">
            <a:noFill/>
            <a:miter lim="800000"/>
            <a:headEnd/>
            <a:tailEnd/>
          </a:ln>
        </p:spPr>
      </p:pic>
      <p:sp>
        <p:nvSpPr>
          <p:cNvPr id="10" name="正方形/長方形 9"/>
          <p:cNvSpPr/>
          <p:nvPr/>
        </p:nvSpPr>
        <p:spPr>
          <a:xfrm>
            <a:off x="395536" y="4077072"/>
            <a:ext cx="4968552" cy="1938992"/>
          </a:xfrm>
          <a:prstGeom prst="rect">
            <a:avLst/>
          </a:prstGeom>
        </p:spPr>
        <p:txBody>
          <a:bodyPr wrap="square">
            <a:spAutoFit/>
          </a:bodyPr>
          <a:lstStyle/>
          <a:p>
            <a:r>
              <a:rPr lang="ja-JP" altLang="en-US" sz="2400" dirty="0" smtClean="0"/>
              <a:t>スウェーデンにおける性的関係を調査したデータから作成された１ヶ月間</a:t>
            </a:r>
          </a:p>
          <a:p>
            <a:r>
              <a:rPr lang="ja-JP" altLang="en-US" sz="2400" dirty="0" smtClean="0"/>
              <a:t>と一生での次数の分布</a:t>
            </a:r>
            <a:endParaRPr lang="en-US" altLang="ja-JP" sz="2400" dirty="0" smtClean="0"/>
          </a:p>
          <a:p>
            <a:r>
              <a:rPr lang="en-US" altLang="ja-JP" sz="2400" dirty="0" smtClean="0"/>
              <a:t>2810 </a:t>
            </a:r>
            <a:r>
              <a:rPr lang="ja-JP" altLang="en-US" sz="2400" dirty="0" smtClean="0"/>
              <a:t>人を調査，</a:t>
            </a:r>
            <a:r>
              <a:rPr lang="en-US" altLang="ja-JP" sz="2400" i="1" dirty="0" smtClean="0"/>
              <a:t>γ=3.2 </a:t>
            </a:r>
          </a:p>
          <a:p>
            <a:r>
              <a:rPr lang="en-US" altLang="ja-JP" sz="2400" i="1" dirty="0" smtClean="0"/>
              <a:t>                </a:t>
            </a:r>
            <a:r>
              <a:rPr lang="en-US" altLang="ja-JP" sz="2400" dirty="0" smtClean="0"/>
              <a:t>(</a:t>
            </a:r>
            <a:r>
              <a:rPr lang="en-US" altLang="ja-JP" sz="2400" dirty="0" err="1" smtClean="0"/>
              <a:t>Liljeros</a:t>
            </a:r>
            <a:r>
              <a:rPr lang="en-US" altLang="ja-JP" sz="2400" dirty="0" smtClean="0"/>
              <a:t> et al. 2001)</a:t>
            </a:r>
            <a:endParaRPr lang="ja-JP"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ja-JP" altLang="en-US" dirty="0" smtClean="0"/>
              <a:t>スケールフリーでないものもある</a:t>
            </a:r>
            <a:endParaRPr lang="ja-JP" altLang="en-US" dirty="0"/>
          </a:p>
        </p:txBody>
      </p:sp>
      <p:pic>
        <p:nvPicPr>
          <p:cNvPr id="138244" name="Picture 4"/>
          <p:cNvPicPr>
            <a:picLocks noChangeAspect="1" noChangeArrowheads="1"/>
          </p:cNvPicPr>
          <p:nvPr/>
        </p:nvPicPr>
        <p:blipFill>
          <a:blip r:embed="rId3" cstate="print"/>
          <a:srcRect/>
          <a:stretch>
            <a:fillRect/>
          </a:stretch>
        </p:blipFill>
        <p:spPr bwMode="auto">
          <a:xfrm>
            <a:off x="533400" y="1609748"/>
            <a:ext cx="3933825" cy="4543425"/>
          </a:xfrm>
          <a:prstGeom prst="rect">
            <a:avLst/>
          </a:prstGeom>
          <a:noFill/>
          <a:ln w="9525">
            <a:noFill/>
            <a:miter lim="800000"/>
            <a:headEnd/>
            <a:tailEnd/>
          </a:ln>
          <a:effectLst/>
        </p:spPr>
      </p:pic>
      <p:pic>
        <p:nvPicPr>
          <p:cNvPr id="138245" name="Picture 5"/>
          <p:cNvPicPr>
            <a:picLocks noChangeAspect="1" noChangeArrowheads="1"/>
          </p:cNvPicPr>
          <p:nvPr/>
        </p:nvPicPr>
        <p:blipFill>
          <a:blip r:embed="rId4" cstate="print"/>
          <a:srcRect/>
          <a:stretch>
            <a:fillRect/>
          </a:stretch>
        </p:blipFill>
        <p:spPr bwMode="auto">
          <a:xfrm>
            <a:off x="4953000" y="1609748"/>
            <a:ext cx="3743325" cy="2238375"/>
          </a:xfrm>
          <a:prstGeom prst="rect">
            <a:avLst/>
          </a:prstGeom>
          <a:noFill/>
          <a:ln w="9525">
            <a:noFill/>
            <a:miter lim="800000"/>
            <a:headEnd/>
            <a:tailEnd/>
          </a:ln>
          <a:effectLst/>
        </p:spPr>
      </p:pic>
      <p:pic>
        <p:nvPicPr>
          <p:cNvPr id="138246" name="Picture 6"/>
          <p:cNvPicPr>
            <a:picLocks noChangeAspect="1" noChangeArrowheads="1"/>
          </p:cNvPicPr>
          <p:nvPr/>
        </p:nvPicPr>
        <p:blipFill>
          <a:blip r:embed="rId5" cstate="print"/>
          <a:srcRect/>
          <a:stretch>
            <a:fillRect/>
          </a:stretch>
        </p:blipFill>
        <p:spPr bwMode="auto">
          <a:xfrm>
            <a:off x="5029200" y="3895748"/>
            <a:ext cx="3790950" cy="2247900"/>
          </a:xfrm>
          <a:prstGeom prst="rect">
            <a:avLst/>
          </a:prstGeom>
          <a:noFill/>
          <a:ln w="9525">
            <a:noFill/>
            <a:miter lim="800000"/>
            <a:headEnd/>
            <a:tailEnd/>
          </a:ln>
          <a:effectLst/>
        </p:spPr>
      </p:pic>
      <p:sp>
        <p:nvSpPr>
          <p:cNvPr id="138247" name="Rectangle 7"/>
          <p:cNvSpPr>
            <a:spLocks noChangeArrowheads="1"/>
          </p:cNvSpPr>
          <p:nvPr/>
        </p:nvSpPr>
        <p:spPr bwMode="auto">
          <a:xfrm>
            <a:off x="3275856" y="6257948"/>
            <a:ext cx="3048008" cy="461665"/>
          </a:xfrm>
          <a:prstGeom prst="rect">
            <a:avLst/>
          </a:prstGeom>
          <a:noFill/>
          <a:ln w="9525">
            <a:noFill/>
            <a:miter lim="800000"/>
            <a:headEnd/>
            <a:tailEnd/>
          </a:ln>
          <a:effectLst/>
        </p:spPr>
        <p:txBody>
          <a:bodyPr wrap="square">
            <a:spAutoFit/>
          </a:bodyPr>
          <a:lstStyle/>
          <a:p>
            <a:r>
              <a:rPr lang="en-US" altLang="ja-JP" sz="2400" dirty="0" err="1"/>
              <a:t>Amaral</a:t>
            </a:r>
            <a:r>
              <a:rPr lang="en-US" altLang="ja-JP" sz="2400" dirty="0"/>
              <a:t> </a:t>
            </a:r>
            <a:r>
              <a:rPr lang="en-US" altLang="ja-JP" sz="2400" i="1" dirty="0"/>
              <a:t>et al</a:t>
            </a:r>
            <a:r>
              <a:rPr lang="en-US" altLang="ja-JP" sz="2400" dirty="0"/>
              <a:t>. (2000)</a:t>
            </a:r>
          </a:p>
        </p:txBody>
      </p:sp>
      <p:sp>
        <p:nvSpPr>
          <p:cNvPr id="7" name="正方形/長方形 6"/>
          <p:cNvSpPr/>
          <p:nvPr/>
        </p:nvSpPr>
        <p:spPr>
          <a:xfrm>
            <a:off x="500034" y="1059404"/>
            <a:ext cx="8367996" cy="369332"/>
          </a:xfrm>
          <a:prstGeom prst="rect">
            <a:avLst/>
          </a:prstGeom>
        </p:spPr>
        <p:txBody>
          <a:bodyPr wrap="none">
            <a:spAutoFit/>
          </a:bodyPr>
          <a:lstStyle/>
          <a:p>
            <a:r>
              <a:rPr lang="ja-JP" altLang="en-US" dirty="0" smtClean="0"/>
              <a:t>電気供給ネットワーク、空港ネットワーク、俳優間の共演，神経細胞間のシナプスなど</a:t>
            </a:r>
            <a:endParaRPr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err="1" smtClean="0"/>
              <a:t>Barabasi</a:t>
            </a:r>
            <a:r>
              <a:rPr kumimoji="1" lang="en-US" altLang="ja-JP" dirty="0" smtClean="0"/>
              <a:t> Albert</a:t>
            </a:r>
            <a:r>
              <a:rPr kumimoji="1" lang="ja-JP" altLang="en-US" dirty="0" smtClean="0"/>
              <a:t> </a:t>
            </a:r>
            <a:r>
              <a:rPr kumimoji="1" lang="en-US" altLang="ja-JP" dirty="0" smtClean="0"/>
              <a:t>model</a:t>
            </a:r>
            <a:endParaRPr kumimoji="1" lang="ja-JP" altLang="en-US" dirty="0"/>
          </a:p>
        </p:txBody>
      </p:sp>
      <p:sp>
        <p:nvSpPr>
          <p:cNvPr id="3" name="コンテンツ プレースホルダ 2"/>
          <p:cNvSpPr>
            <a:spLocks noGrp="1"/>
          </p:cNvSpPr>
          <p:nvPr>
            <p:ph idx="1"/>
          </p:nvPr>
        </p:nvSpPr>
        <p:spPr>
          <a:xfrm>
            <a:off x="457200" y="1071546"/>
            <a:ext cx="8472518" cy="2928957"/>
          </a:xfrm>
        </p:spPr>
        <p:txBody>
          <a:bodyPr>
            <a:normAutofit/>
          </a:bodyPr>
          <a:lstStyle/>
          <a:p>
            <a:r>
              <a:rPr kumimoji="1" lang="ja-JP" altLang="en-US" sz="2400" dirty="0" smtClean="0"/>
              <a:t>点を</a:t>
            </a:r>
            <a:r>
              <a:rPr lang="ja-JP" altLang="en-US" sz="2400" dirty="0" smtClean="0"/>
              <a:t>一個づつ</a:t>
            </a:r>
            <a:r>
              <a:rPr kumimoji="1" lang="ja-JP" altLang="en-US" sz="2400" dirty="0" smtClean="0"/>
              <a:t>付け加えていく</a:t>
            </a:r>
            <a:endParaRPr kumimoji="1" lang="en-US" altLang="ja-JP" sz="2400" dirty="0" smtClean="0"/>
          </a:p>
          <a:p>
            <a:r>
              <a:rPr lang="ja-JP" altLang="en-US" sz="2400" dirty="0" smtClean="0"/>
              <a:t>追加されたノードは既存のノードの</a:t>
            </a:r>
            <a:r>
              <a:rPr lang="en-US" altLang="ja-JP" sz="2400" i="1" dirty="0" smtClean="0">
                <a:latin typeface="Times New Roman" pitchFamily="18" charset="0"/>
              </a:rPr>
              <a:t>m</a:t>
            </a:r>
            <a:r>
              <a:rPr lang="en-US" altLang="ja-JP" sz="2400" dirty="0" smtClean="0"/>
              <a:t> </a:t>
            </a:r>
            <a:r>
              <a:rPr lang="ja-JP" altLang="en-US" sz="2400" dirty="0" smtClean="0"/>
              <a:t>個のノードとリンクをはる．このとき結合次数に比例した以下の確率で選ぶ（</a:t>
            </a:r>
            <a:r>
              <a:rPr lang="ja-JP" altLang="en-US" sz="2400" dirty="0" smtClean="0">
                <a:solidFill>
                  <a:srgbClr val="FF0000"/>
                </a:solidFill>
              </a:rPr>
              <a:t>優先選択</a:t>
            </a:r>
            <a:r>
              <a:rPr lang="ja-JP" altLang="en-US" sz="2400" dirty="0" smtClean="0"/>
              <a:t>）．</a:t>
            </a:r>
            <a:r>
              <a:rPr lang="en-US" altLang="ja-JP" sz="2400" dirty="0" smtClean="0"/>
              <a:t/>
            </a:r>
            <a:br>
              <a:rPr lang="en-US" altLang="ja-JP" sz="2400" dirty="0" smtClean="0"/>
            </a:br>
            <a:r>
              <a:rPr lang="en-US" altLang="ja-JP" sz="2400" dirty="0" smtClean="0"/>
              <a:t/>
            </a:r>
            <a:br>
              <a:rPr lang="en-US" altLang="ja-JP" sz="2400" dirty="0" smtClean="0"/>
            </a:br>
            <a:r>
              <a:rPr lang="en-US" altLang="ja-JP" sz="2400" dirty="0" smtClean="0"/>
              <a:t/>
            </a:r>
            <a:br>
              <a:rPr lang="en-US" altLang="ja-JP" sz="2400" dirty="0" smtClean="0"/>
            </a:br>
            <a:endParaRPr lang="en-US" altLang="ja-JP" sz="2400" dirty="0" smtClean="0"/>
          </a:p>
          <a:p>
            <a:r>
              <a:rPr lang="ja-JP" altLang="en-US" sz="2400" dirty="0" smtClean="0"/>
              <a:t>この過程を繰り返す                               </a:t>
            </a:r>
            <a:r>
              <a:rPr lang="en-US" altLang="ja-JP" sz="2400" dirty="0" smtClean="0"/>
              <a:t>(</a:t>
            </a:r>
            <a:r>
              <a:rPr lang="en-US" altLang="ja-JP" sz="2400" dirty="0" err="1" smtClean="0"/>
              <a:t>Barabasi</a:t>
            </a:r>
            <a:r>
              <a:rPr lang="en-US" altLang="ja-JP" sz="2400" dirty="0" smtClean="0"/>
              <a:t> &amp; Albert 1999)</a:t>
            </a:r>
            <a:r>
              <a:rPr lang="ja-JP" altLang="en-US" sz="2400" dirty="0" smtClean="0"/>
              <a:t> </a:t>
            </a:r>
            <a:endParaRPr kumimoji="1" lang="en-US" altLang="ja-JP" sz="2400" dirty="0" smtClean="0"/>
          </a:p>
        </p:txBody>
      </p:sp>
      <p:pic>
        <p:nvPicPr>
          <p:cNvPr id="4" name="Picture 2"/>
          <p:cNvPicPr>
            <a:picLocks noChangeAspect="1" noChangeArrowheads="1"/>
          </p:cNvPicPr>
          <p:nvPr/>
        </p:nvPicPr>
        <p:blipFill>
          <a:blip r:embed="rId5" cstate="print"/>
          <a:srcRect/>
          <a:stretch>
            <a:fillRect/>
          </a:stretch>
        </p:blipFill>
        <p:spPr bwMode="auto">
          <a:xfrm>
            <a:off x="3059832" y="4509120"/>
            <a:ext cx="5559961" cy="1574248"/>
          </a:xfrm>
          <a:prstGeom prst="rect">
            <a:avLst/>
          </a:prstGeom>
          <a:noFill/>
          <a:ln w="9525">
            <a:noFill/>
            <a:miter lim="800000"/>
            <a:headEnd/>
            <a:tailEnd/>
          </a:ln>
        </p:spPr>
      </p:pic>
      <p:sp>
        <p:nvSpPr>
          <p:cNvPr id="5" name="正方形/長方形 4"/>
          <p:cNvSpPr/>
          <p:nvPr/>
        </p:nvSpPr>
        <p:spPr>
          <a:xfrm>
            <a:off x="4932040" y="6165304"/>
            <a:ext cx="2124428" cy="461665"/>
          </a:xfrm>
          <a:prstGeom prst="rect">
            <a:avLst/>
          </a:prstGeom>
        </p:spPr>
        <p:txBody>
          <a:bodyPr wrap="none">
            <a:spAutoFit/>
          </a:bodyPr>
          <a:lstStyle/>
          <a:p>
            <a:r>
              <a:rPr lang="en-US" altLang="ja-JP" sz="2400" dirty="0" smtClean="0"/>
              <a:t>(</a:t>
            </a:r>
            <a:r>
              <a:rPr lang="en-US" altLang="ja-JP" sz="2400" dirty="0" err="1" smtClean="0"/>
              <a:t>Barabasi</a:t>
            </a:r>
            <a:r>
              <a:rPr lang="en-US" altLang="ja-JP" sz="2400" dirty="0" smtClean="0"/>
              <a:t> 2001)</a:t>
            </a:r>
            <a:endParaRPr lang="ja-JP" altLang="en-US" sz="2400" dirty="0"/>
          </a:p>
        </p:txBody>
      </p:sp>
      <p:pic>
        <p:nvPicPr>
          <p:cNvPr id="6" name="図 5" descr="txp_fig.png"/>
          <p:cNvPicPr>
            <a:picLocks noChangeAspect="1"/>
          </p:cNvPicPr>
          <p:nvPr>
            <p:custDataLst>
              <p:tags r:id="rId1"/>
            </p:custDataLst>
          </p:nvPr>
        </p:nvPicPr>
        <p:blipFill>
          <a:blip r:embed="rId6" cstate="print">
            <a:lum/>
          </a:blip>
          <a:stretch>
            <a:fillRect/>
          </a:stretch>
        </p:blipFill>
        <p:spPr>
          <a:xfrm>
            <a:off x="3714744" y="2428868"/>
            <a:ext cx="1787884" cy="949683"/>
          </a:xfrm>
          <a:prstGeom prst="rect">
            <a:avLst/>
          </a:prstGeom>
        </p:spPr>
      </p:pic>
      <p:pic>
        <p:nvPicPr>
          <p:cNvPr id="10" name="図 9" descr="txp_fig.png"/>
          <p:cNvPicPr>
            <a:picLocks noChangeAspect="1"/>
          </p:cNvPicPr>
          <p:nvPr>
            <p:custDataLst>
              <p:tags r:id="rId2"/>
            </p:custDataLst>
          </p:nvPr>
        </p:nvPicPr>
        <p:blipFill>
          <a:blip r:embed="rId7" cstate="print">
            <a:lum/>
          </a:blip>
          <a:stretch>
            <a:fillRect/>
          </a:stretch>
        </p:blipFill>
        <p:spPr>
          <a:xfrm>
            <a:off x="923721" y="4509120"/>
            <a:ext cx="1704063" cy="2514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Barabasi</a:t>
            </a:r>
            <a:r>
              <a:rPr lang="en-US" altLang="ja-JP" dirty="0" smtClean="0"/>
              <a:t> Albert model </a:t>
            </a:r>
            <a:r>
              <a:rPr lang="ja-JP" altLang="en-US" dirty="0" smtClean="0"/>
              <a:t>の次数分布の導出１</a:t>
            </a:r>
            <a:endParaRPr kumimoji="1" lang="ja-JP" altLang="en-US" dirty="0"/>
          </a:p>
        </p:txBody>
      </p:sp>
      <p:pic>
        <p:nvPicPr>
          <p:cNvPr id="5" name="図 4" descr="txp_fig.png"/>
          <p:cNvPicPr>
            <a:picLocks noChangeAspect="1"/>
          </p:cNvPicPr>
          <p:nvPr>
            <p:custDataLst>
              <p:tags r:id="rId1"/>
            </p:custDataLst>
          </p:nvPr>
        </p:nvPicPr>
        <p:blipFill>
          <a:blip r:embed="rId8" cstate="print">
            <a:lum/>
          </a:blip>
          <a:stretch>
            <a:fillRect/>
          </a:stretch>
        </p:blipFill>
        <p:spPr>
          <a:xfrm>
            <a:off x="1357290" y="2528846"/>
            <a:ext cx="6760936" cy="614402"/>
          </a:xfrm>
          <a:prstGeom prst="rect">
            <a:avLst/>
          </a:prstGeom>
        </p:spPr>
      </p:pic>
      <p:pic>
        <p:nvPicPr>
          <p:cNvPr id="6" name="Picture 6" descr="txp_fig"/>
          <p:cNvPicPr>
            <a:picLocks noChangeAspect="1" noChangeArrowheads="1"/>
          </p:cNvPicPr>
          <p:nvPr>
            <p:custDataLst>
              <p:tags r:id="rId2"/>
            </p:custDataLst>
          </p:nvPr>
        </p:nvPicPr>
        <p:blipFill>
          <a:blip r:embed="rId9" cstate="print"/>
          <a:srcRect/>
          <a:stretch>
            <a:fillRect/>
          </a:stretch>
        </p:blipFill>
        <p:spPr bwMode="auto">
          <a:xfrm>
            <a:off x="4000496" y="1284872"/>
            <a:ext cx="1564085" cy="572492"/>
          </a:xfrm>
          <a:prstGeom prst="rect">
            <a:avLst/>
          </a:prstGeom>
          <a:noFill/>
          <a:ln w="9525">
            <a:noFill/>
            <a:miter lim="800000"/>
            <a:headEnd/>
            <a:tailEnd/>
          </a:ln>
          <a:effectLst/>
        </p:spPr>
      </p:pic>
      <p:sp>
        <p:nvSpPr>
          <p:cNvPr id="7" name="Text Box 9"/>
          <p:cNvSpPr txBox="1">
            <a:spLocks noChangeArrowheads="1"/>
          </p:cNvSpPr>
          <p:nvPr/>
        </p:nvSpPr>
        <p:spPr bwMode="auto">
          <a:xfrm>
            <a:off x="428596" y="1928802"/>
            <a:ext cx="7685117" cy="461665"/>
          </a:xfrm>
          <a:prstGeom prst="rect">
            <a:avLst/>
          </a:prstGeom>
          <a:noFill/>
          <a:ln w="9525">
            <a:noFill/>
            <a:miter lim="800000"/>
            <a:headEnd/>
            <a:tailEnd/>
          </a:ln>
          <a:effectLst/>
        </p:spPr>
        <p:txBody>
          <a:bodyPr wrap="none">
            <a:spAutoFit/>
          </a:bodyPr>
          <a:lstStyle/>
          <a:p>
            <a:r>
              <a:rPr lang="ja-JP" altLang="en-US" sz="2400" b="1" dirty="0"/>
              <a:t>マスター</a:t>
            </a:r>
            <a:r>
              <a:rPr lang="ja-JP" altLang="en-US" sz="2400" b="1" dirty="0" smtClean="0"/>
              <a:t>方程式</a:t>
            </a:r>
            <a:r>
              <a:rPr lang="ja-JP" altLang="en-US" sz="2400" dirty="0" smtClean="0"/>
              <a:t>： 「年齢」</a:t>
            </a:r>
            <a:r>
              <a:rPr lang="en-US" altLang="ja-JP" sz="2400" i="1" dirty="0" smtClean="0">
                <a:latin typeface="Times New Roman" pitchFamily="18" charset="0"/>
                <a:cs typeface="Times New Roman" pitchFamily="18" charset="0"/>
              </a:rPr>
              <a:t>s</a:t>
            </a:r>
            <a:r>
              <a:rPr lang="ja-JP" altLang="en-US" sz="2400" i="1" dirty="0" smtClean="0">
                <a:latin typeface="Times New Roman" pitchFamily="18" charset="0"/>
                <a:cs typeface="Times New Roman" pitchFamily="18" charset="0"/>
              </a:rPr>
              <a:t> </a:t>
            </a:r>
            <a:r>
              <a:rPr lang="ja-JP" altLang="en-US" sz="2400" dirty="0" smtClean="0"/>
              <a:t>のノードが</a:t>
            </a:r>
            <a:r>
              <a:rPr lang="en-US" altLang="ja-JP" sz="2400" i="1" dirty="0" smtClean="0">
                <a:latin typeface="Times New Roman" pitchFamily="18" charset="0"/>
                <a:cs typeface="Times New Roman" pitchFamily="18" charset="0"/>
              </a:rPr>
              <a:t>k </a:t>
            </a:r>
            <a:r>
              <a:rPr lang="ja-JP" altLang="en-US" sz="2400" dirty="0" smtClean="0"/>
              <a:t>本リンクを持つ確率</a:t>
            </a:r>
            <a:endParaRPr lang="en-US" altLang="ja-JP" sz="2400" dirty="0" smtClean="0"/>
          </a:p>
        </p:txBody>
      </p:sp>
      <p:sp>
        <p:nvSpPr>
          <p:cNvPr id="8" name="Text Box 10"/>
          <p:cNvSpPr txBox="1">
            <a:spLocks noChangeArrowheads="1"/>
          </p:cNvSpPr>
          <p:nvPr/>
        </p:nvSpPr>
        <p:spPr bwMode="auto">
          <a:xfrm>
            <a:off x="428596" y="3357562"/>
            <a:ext cx="1487488" cy="457200"/>
          </a:xfrm>
          <a:prstGeom prst="rect">
            <a:avLst/>
          </a:prstGeom>
          <a:noFill/>
          <a:ln w="9525">
            <a:noFill/>
            <a:miter lim="800000"/>
            <a:headEnd/>
            <a:tailEnd/>
          </a:ln>
          <a:effectLst/>
        </p:spPr>
        <p:txBody>
          <a:bodyPr wrap="none">
            <a:spAutoFit/>
          </a:bodyPr>
          <a:lstStyle/>
          <a:p>
            <a:r>
              <a:rPr lang="ja-JP" altLang="en-US" sz="2400" dirty="0"/>
              <a:t>境界条件</a:t>
            </a:r>
            <a:r>
              <a:rPr lang="en-US" altLang="ja-JP" sz="2400" dirty="0"/>
              <a:t>:</a:t>
            </a:r>
          </a:p>
        </p:txBody>
      </p:sp>
      <p:pic>
        <p:nvPicPr>
          <p:cNvPr id="9" name="Picture 12" descr="txp_fig"/>
          <p:cNvPicPr>
            <a:picLocks noChangeAspect="1" noChangeArrowheads="1"/>
          </p:cNvPicPr>
          <p:nvPr>
            <p:custDataLst>
              <p:tags r:id="rId3"/>
            </p:custDataLst>
          </p:nvPr>
        </p:nvPicPr>
        <p:blipFill>
          <a:blip r:embed="rId10" cstate="print"/>
          <a:srcRect/>
          <a:stretch>
            <a:fillRect/>
          </a:stretch>
        </p:blipFill>
        <p:spPr bwMode="auto">
          <a:xfrm>
            <a:off x="2071670" y="3429000"/>
            <a:ext cx="2233612" cy="366712"/>
          </a:xfrm>
          <a:prstGeom prst="rect">
            <a:avLst/>
          </a:prstGeom>
          <a:noFill/>
          <a:ln w="9525">
            <a:noFill/>
            <a:miter lim="800000"/>
            <a:headEnd/>
            <a:tailEnd/>
          </a:ln>
          <a:effectLst/>
        </p:spPr>
      </p:pic>
      <p:sp>
        <p:nvSpPr>
          <p:cNvPr id="10" name="正方形/長方形 9"/>
          <p:cNvSpPr/>
          <p:nvPr/>
        </p:nvSpPr>
        <p:spPr>
          <a:xfrm>
            <a:off x="428596" y="1214422"/>
            <a:ext cx="3280065" cy="461665"/>
          </a:xfrm>
          <a:prstGeom prst="rect">
            <a:avLst/>
          </a:prstGeom>
        </p:spPr>
        <p:txBody>
          <a:bodyPr wrap="none">
            <a:spAutoFit/>
          </a:bodyPr>
          <a:lstStyle/>
          <a:p>
            <a:r>
              <a:rPr lang="ja-JP" altLang="en-US" sz="2400" dirty="0" smtClean="0"/>
              <a:t>ステップ </a:t>
            </a:r>
            <a:r>
              <a:rPr lang="en-US" altLang="ja-JP" sz="2400" i="1" dirty="0" smtClean="0">
                <a:latin typeface="Times New Roman" pitchFamily="18" charset="0"/>
                <a:cs typeface="Times New Roman" pitchFamily="18" charset="0"/>
              </a:rPr>
              <a:t>t</a:t>
            </a:r>
            <a:r>
              <a:rPr lang="ja-JP" altLang="en-US" sz="2400" i="1" dirty="0" smtClean="0">
                <a:latin typeface="Times New Roman" pitchFamily="18" charset="0"/>
                <a:cs typeface="Times New Roman" pitchFamily="18" charset="0"/>
              </a:rPr>
              <a:t> </a:t>
            </a:r>
            <a:r>
              <a:rPr lang="ja-JP" altLang="en-US" sz="2400" dirty="0" err="1" smtClean="0"/>
              <a:t>での</a:t>
            </a:r>
            <a:r>
              <a:rPr lang="ja-JP" altLang="en-US" sz="2400" dirty="0" smtClean="0"/>
              <a:t>結合総数</a:t>
            </a:r>
            <a:endParaRPr lang="ja-JP" altLang="en-US" sz="2400" dirty="0"/>
          </a:p>
        </p:txBody>
      </p:sp>
      <p:sp>
        <p:nvSpPr>
          <p:cNvPr id="13" name="Text Box 6"/>
          <p:cNvSpPr txBox="1">
            <a:spLocks noChangeArrowheads="1"/>
          </p:cNvSpPr>
          <p:nvPr/>
        </p:nvSpPr>
        <p:spPr bwMode="auto">
          <a:xfrm>
            <a:off x="500034" y="5072074"/>
            <a:ext cx="7433445" cy="461665"/>
          </a:xfrm>
          <a:prstGeom prst="rect">
            <a:avLst/>
          </a:prstGeom>
          <a:noFill/>
          <a:ln w="9525">
            <a:noFill/>
            <a:miter lim="800000"/>
            <a:headEnd/>
            <a:tailEnd/>
          </a:ln>
          <a:effectLst/>
        </p:spPr>
        <p:txBody>
          <a:bodyPr wrap="none">
            <a:spAutoFit/>
          </a:bodyPr>
          <a:lstStyle/>
          <a:p>
            <a:r>
              <a:rPr lang="ja-JP" altLang="en-US" sz="2400" dirty="0"/>
              <a:t>マスター方程式を </a:t>
            </a:r>
            <a:r>
              <a:rPr lang="en-US" altLang="ja-JP" sz="2400" i="1" dirty="0">
                <a:latin typeface="Times New Roman" pitchFamily="18" charset="0"/>
              </a:rPr>
              <a:t>s</a:t>
            </a:r>
            <a:r>
              <a:rPr lang="en-US" altLang="ja-JP" sz="2400" dirty="0"/>
              <a:t> </a:t>
            </a:r>
            <a:r>
              <a:rPr lang="ja-JP" altLang="en-US" sz="2400" dirty="0" smtClean="0"/>
              <a:t>を </a:t>
            </a:r>
            <a:r>
              <a:rPr lang="en-US" altLang="ja-JP" sz="2400" dirty="0" smtClean="0"/>
              <a:t>1 </a:t>
            </a:r>
            <a:r>
              <a:rPr lang="ja-JP" altLang="en-US" sz="2400" dirty="0" smtClean="0"/>
              <a:t>から </a:t>
            </a:r>
            <a:r>
              <a:rPr lang="en-US" altLang="ja-JP" sz="2400" i="1" dirty="0" smtClean="0">
                <a:latin typeface="Times New Roman" pitchFamily="18" charset="0"/>
                <a:cs typeface="Times New Roman" pitchFamily="18" charset="0"/>
              </a:rPr>
              <a:t>t </a:t>
            </a:r>
            <a:r>
              <a:rPr lang="ja-JP" altLang="en-US" sz="2400" dirty="0" smtClean="0">
                <a:latin typeface="Times New Roman" pitchFamily="18" charset="0"/>
                <a:cs typeface="Times New Roman" pitchFamily="18" charset="0"/>
              </a:rPr>
              <a:t>に</a:t>
            </a:r>
            <a:r>
              <a:rPr lang="ja-JP" altLang="en-US" sz="2400" dirty="0" smtClean="0"/>
              <a:t>わたって</a:t>
            </a:r>
            <a:r>
              <a:rPr lang="ja-JP" altLang="en-US" sz="2400" dirty="0"/>
              <a:t>足し合わせると</a:t>
            </a:r>
          </a:p>
        </p:txBody>
      </p:sp>
      <p:pic>
        <p:nvPicPr>
          <p:cNvPr id="15" name="Picture 10" descr="txp_fig"/>
          <p:cNvPicPr>
            <a:picLocks noChangeAspect="1" noChangeArrowheads="1"/>
          </p:cNvPicPr>
          <p:nvPr>
            <p:custDataLst>
              <p:tags r:id="rId4"/>
            </p:custDataLst>
          </p:nvPr>
        </p:nvPicPr>
        <p:blipFill>
          <a:blip r:embed="rId11" cstate="print"/>
          <a:srcRect/>
          <a:stretch>
            <a:fillRect/>
          </a:stretch>
        </p:blipFill>
        <p:spPr bwMode="auto">
          <a:xfrm>
            <a:off x="3471834" y="3990981"/>
            <a:ext cx="3170917" cy="796291"/>
          </a:xfrm>
          <a:prstGeom prst="rect">
            <a:avLst/>
          </a:prstGeom>
          <a:noFill/>
          <a:ln w="9525">
            <a:noFill/>
            <a:miter lim="800000"/>
            <a:headEnd/>
            <a:tailEnd/>
          </a:ln>
          <a:effectLst/>
        </p:spPr>
      </p:pic>
      <p:sp>
        <p:nvSpPr>
          <p:cNvPr id="16" name="Text Box 11"/>
          <p:cNvSpPr txBox="1">
            <a:spLocks noChangeArrowheads="1"/>
          </p:cNvSpPr>
          <p:nvPr/>
        </p:nvSpPr>
        <p:spPr bwMode="auto">
          <a:xfrm>
            <a:off x="500034" y="4143380"/>
            <a:ext cx="2339102" cy="461665"/>
          </a:xfrm>
          <a:prstGeom prst="rect">
            <a:avLst/>
          </a:prstGeom>
          <a:noFill/>
          <a:ln w="9525">
            <a:noFill/>
            <a:miter lim="800000"/>
            <a:headEnd/>
            <a:tailEnd/>
          </a:ln>
          <a:effectLst/>
        </p:spPr>
        <p:txBody>
          <a:bodyPr wrap="none">
            <a:spAutoFit/>
          </a:bodyPr>
          <a:lstStyle/>
          <a:p>
            <a:r>
              <a:rPr lang="ja-JP" altLang="en-US" sz="2400" dirty="0"/>
              <a:t>全体の次数分布</a:t>
            </a:r>
          </a:p>
        </p:txBody>
      </p:sp>
      <p:pic>
        <p:nvPicPr>
          <p:cNvPr id="20" name="図 19" descr="txp_fig.png"/>
          <p:cNvPicPr>
            <a:picLocks noChangeAspect="1"/>
          </p:cNvPicPr>
          <p:nvPr>
            <p:custDataLst>
              <p:tags r:id="rId5"/>
            </p:custDataLst>
          </p:nvPr>
        </p:nvPicPr>
        <p:blipFill>
          <a:blip r:embed="rId12" cstate="print">
            <a:lum/>
          </a:blip>
          <a:stretch>
            <a:fillRect/>
          </a:stretch>
        </p:blipFill>
        <p:spPr>
          <a:xfrm>
            <a:off x="976402" y="5699062"/>
            <a:ext cx="7711469" cy="60015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Barabasi</a:t>
            </a:r>
            <a:r>
              <a:rPr lang="en-US" altLang="ja-JP" dirty="0" smtClean="0"/>
              <a:t> Albert model </a:t>
            </a:r>
            <a:r>
              <a:rPr lang="ja-JP" altLang="en-US" dirty="0" smtClean="0"/>
              <a:t>の次数分布の導出２</a:t>
            </a:r>
            <a:endParaRPr kumimoji="1" lang="ja-JP" altLang="en-US" dirty="0"/>
          </a:p>
        </p:txBody>
      </p:sp>
      <p:sp>
        <p:nvSpPr>
          <p:cNvPr id="5" name="Text Box 7"/>
          <p:cNvSpPr txBox="1">
            <a:spLocks noChangeArrowheads="1"/>
          </p:cNvSpPr>
          <p:nvPr/>
        </p:nvSpPr>
        <p:spPr bwMode="auto">
          <a:xfrm>
            <a:off x="1381290" y="5753417"/>
            <a:ext cx="1261884" cy="461665"/>
          </a:xfrm>
          <a:prstGeom prst="rect">
            <a:avLst/>
          </a:prstGeom>
          <a:noFill/>
          <a:ln w="9525">
            <a:noFill/>
            <a:miter lim="800000"/>
            <a:headEnd/>
            <a:tailEnd/>
          </a:ln>
          <a:effectLst/>
        </p:spPr>
        <p:txBody>
          <a:bodyPr wrap="none">
            <a:spAutoFit/>
          </a:bodyPr>
          <a:lstStyle/>
          <a:p>
            <a:r>
              <a:rPr lang="ja-JP" altLang="en-US" sz="2400" dirty="0"/>
              <a:t>漸近</a:t>
            </a:r>
            <a:r>
              <a:rPr lang="ja-JP" altLang="en-US" sz="2400" dirty="0" smtClean="0"/>
              <a:t>解：</a:t>
            </a:r>
            <a:endParaRPr lang="ja-JP" altLang="en-US" sz="2400" dirty="0"/>
          </a:p>
        </p:txBody>
      </p:sp>
      <p:pic>
        <p:nvPicPr>
          <p:cNvPr id="10" name="Picture 17" descr="txp_fig"/>
          <p:cNvPicPr>
            <a:picLocks noChangeAspect="1" noChangeArrowheads="1"/>
          </p:cNvPicPr>
          <p:nvPr>
            <p:custDataLst>
              <p:tags r:id="rId1"/>
            </p:custDataLst>
          </p:nvPr>
        </p:nvPicPr>
        <p:blipFill>
          <a:blip r:embed="rId8" cstate="print"/>
          <a:srcRect/>
          <a:stretch>
            <a:fillRect/>
          </a:stretch>
        </p:blipFill>
        <p:spPr bwMode="auto">
          <a:xfrm>
            <a:off x="3357554" y="5673986"/>
            <a:ext cx="4162510" cy="683972"/>
          </a:xfrm>
          <a:prstGeom prst="rect">
            <a:avLst/>
          </a:prstGeom>
          <a:noFill/>
          <a:ln w="9525">
            <a:noFill/>
            <a:miter lim="800000"/>
            <a:headEnd/>
            <a:tailEnd/>
          </a:ln>
          <a:effectLst/>
        </p:spPr>
      </p:pic>
      <p:pic>
        <p:nvPicPr>
          <p:cNvPr id="13" name="図 12" descr="txp_fig.png"/>
          <p:cNvPicPr>
            <a:picLocks noChangeAspect="1"/>
          </p:cNvPicPr>
          <p:nvPr>
            <p:custDataLst>
              <p:tags r:id="rId2"/>
            </p:custDataLst>
          </p:nvPr>
        </p:nvPicPr>
        <p:blipFill>
          <a:blip r:embed="rId9" cstate="print">
            <a:lum/>
          </a:blip>
          <a:stretch>
            <a:fillRect/>
          </a:stretch>
        </p:blipFill>
        <p:spPr>
          <a:xfrm>
            <a:off x="789621" y="1471525"/>
            <a:ext cx="7711469" cy="600153"/>
          </a:xfrm>
          <a:prstGeom prst="rect">
            <a:avLst/>
          </a:prstGeom>
        </p:spPr>
      </p:pic>
      <p:sp>
        <p:nvSpPr>
          <p:cNvPr id="14" name="正方形/長方形 13"/>
          <p:cNvSpPr/>
          <p:nvPr/>
        </p:nvSpPr>
        <p:spPr>
          <a:xfrm>
            <a:off x="598119" y="1000108"/>
            <a:ext cx="1973617" cy="461665"/>
          </a:xfrm>
          <a:prstGeom prst="rect">
            <a:avLst/>
          </a:prstGeom>
        </p:spPr>
        <p:txBody>
          <a:bodyPr wrap="none">
            <a:spAutoFit/>
          </a:bodyPr>
          <a:lstStyle/>
          <a:p>
            <a:r>
              <a:rPr lang="ja-JP" altLang="en-US" sz="2400" dirty="0" smtClean="0"/>
              <a:t>前ページの式</a:t>
            </a:r>
            <a:endParaRPr lang="ja-JP" altLang="en-US" sz="2400" dirty="0"/>
          </a:p>
        </p:txBody>
      </p:sp>
      <p:pic>
        <p:nvPicPr>
          <p:cNvPr id="18" name="図 17" descr="txp_fig.png"/>
          <p:cNvPicPr>
            <a:picLocks noChangeAspect="1"/>
          </p:cNvPicPr>
          <p:nvPr>
            <p:custDataLst>
              <p:tags r:id="rId3"/>
            </p:custDataLst>
          </p:nvPr>
        </p:nvPicPr>
        <p:blipFill>
          <a:blip r:embed="rId10" cstate="print">
            <a:lum/>
          </a:blip>
          <a:stretch>
            <a:fillRect/>
          </a:stretch>
        </p:blipFill>
        <p:spPr>
          <a:xfrm>
            <a:off x="726754" y="2357430"/>
            <a:ext cx="7278105" cy="642062"/>
          </a:xfrm>
          <a:prstGeom prst="rect">
            <a:avLst/>
          </a:prstGeom>
        </p:spPr>
      </p:pic>
      <p:pic>
        <p:nvPicPr>
          <p:cNvPr id="21" name="図 20" descr="txp_fig.png"/>
          <p:cNvPicPr>
            <a:picLocks noChangeAspect="1"/>
          </p:cNvPicPr>
          <p:nvPr>
            <p:custDataLst>
              <p:tags r:id="rId4"/>
            </p:custDataLst>
          </p:nvPr>
        </p:nvPicPr>
        <p:blipFill>
          <a:blip r:embed="rId11" cstate="print">
            <a:lum/>
          </a:blip>
          <a:stretch>
            <a:fillRect/>
          </a:stretch>
        </p:blipFill>
        <p:spPr>
          <a:xfrm>
            <a:off x="2285984" y="3214686"/>
            <a:ext cx="4664986" cy="600095"/>
          </a:xfrm>
          <a:prstGeom prst="rect">
            <a:avLst/>
          </a:prstGeom>
        </p:spPr>
      </p:pic>
      <p:pic>
        <p:nvPicPr>
          <p:cNvPr id="24" name="図 23" descr="txp_fig.png"/>
          <p:cNvPicPr>
            <a:picLocks noChangeAspect="1"/>
          </p:cNvPicPr>
          <p:nvPr>
            <p:custDataLst>
              <p:tags r:id="rId5"/>
            </p:custDataLst>
          </p:nvPr>
        </p:nvPicPr>
        <p:blipFill>
          <a:blip r:embed="rId12" cstate="print">
            <a:lum/>
          </a:blip>
          <a:stretch>
            <a:fillRect/>
          </a:stretch>
        </p:blipFill>
        <p:spPr>
          <a:xfrm>
            <a:off x="2259848" y="4572972"/>
            <a:ext cx="4455292" cy="641978"/>
          </a:xfrm>
          <a:prstGeom prst="rect">
            <a:avLst/>
          </a:prstGeom>
        </p:spPr>
      </p:pic>
      <p:sp>
        <p:nvSpPr>
          <p:cNvPr id="25" name="下矢印 24"/>
          <p:cNvSpPr/>
          <p:nvPr/>
        </p:nvSpPr>
        <p:spPr>
          <a:xfrm>
            <a:off x="4286248" y="4071942"/>
            <a:ext cx="50006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00100" y="5500702"/>
            <a:ext cx="7286676" cy="107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Barabasi</a:t>
            </a:r>
            <a:r>
              <a:rPr lang="en-US" altLang="ja-JP" dirty="0" smtClean="0"/>
              <a:t> Albert model</a:t>
            </a:r>
            <a:r>
              <a:rPr lang="ja-JP" altLang="en-US" dirty="0" smtClean="0"/>
              <a:t> についてあれこれ</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spcBef>
                <a:spcPts val="1200"/>
              </a:spcBef>
            </a:pPr>
            <a:r>
              <a:rPr lang="ja-JP" altLang="en-US" sz="2400" dirty="0" smtClean="0"/>
              <a:t>成長と優先選択によるモデル</a:t>
            </a:r>
            <a:endParaRPr lang="en-US" altLang="ja-JP" sz="2400" dirty="0" smtClean="0"/>
          </a:p>
          <a:p>
            <a:pPr>
              <a:spcBef>
                <a:spcPts val="1200"/>
              </a:spcBef>
            </a:pPr>
            <a:r>
              <a:rPr lang="ja-JP" altLang="en-US" sz="2400" dirty="0" smtClean="0"/>
              <a:t>冪分布が再現される（冪指数はつねに３）</a:t>
            </a:r>
            <a:endParaRPr lang="en-US" altLang="ja-JP" sz="2400" dirty="0" smtClean="0"/>
          </a:p>
          <a:p>
            <a:pPr>
              <a:spcBef>
                <a:spcPts val="1200"/>
              </a:spcBef>
            </a:pPr>
            <a:r>
              <a:rPr lang="en-US" altLang="ja-JP" sz="2400" dirty="0" smtClean="0"/>
              <a:t>m&gt;1</a:t>
            </a:r>
            <a:r>
              <a:rPr lang="ja-JP" altLang="en-US" sz="2400" dirty="0" smtClean="0"/>
              <a:t>の時は　　　　　　　を実現する方法は一意ではない</a:t>
            </a:r>
            <a:endParaRPr lang="en-US" altLang="ja-JP" sz="2400" dirty="0" smtClean="0"/>
          </a:p>
          <a:p>
            <a:pPr>
              <a:spcBef>
                <a:spcPts val="1200"/>
              </a:spcBef>
            </a:pPr>
            <a:r>
              <a:rPr lang="ja-JP" altLang="en-US" sz="2400" dirty="0" smtClean="0"/>
              <a:t>大きなネットワークではクラスタリング係数は低くなってしまう</a:t>
            </a:r>
            <a:endParaRPr lang="en-US" altLang="ja-JP" sz="2400" dirty="0" smtClean="0"/>
          </a:p>
          <a:p>
            <a:pPr>
              <a:spcBef>
                <a:spcPts val="1200"/>
              </a:spcBef>
            </a:pPr>
            <a:r>
              <a:rPr lang="ja-JP" altLang="en-US" sz="2400" dirty="0" smtClean="0"/>
              <a:t>ノードに老いの効果や次数の最大値を導入することで次数分布にカットオフを入れることもできる</a:t>
            </a:r>
            <a:endParaRPr lang="en-US" altLang="ja-JP" sz="2400" dirty="0" smtClean="0"/>
          </a:p>
          <a:p>
            <a:pPr>
              <a:spcBef>
                <a:spcPts val="1200"/>
              </a:spcBef>
            </a:pPr>
            <a:r>
              <a:rPr kumimoji="1" lang="ja-JP" altLang="en-US" sz="2400" dirty="0" smtClean="0"/>
              <a:t>優先選択を線形でなく　　　　　　　　とすると次数分布は冪ではなくなる</a:t>
            </a:r>
            <a:endParaRPr kumimoji="1" lang="en-US" altLang="ja-JP" sz="2400" dirty="0" smtClean="0"/>
          </a:p>
          <a:p>
            <a:pPr>
              <a:spcBef>
                <a:spcPts val="1200"/>
              </a:spcBef>
            </a:pPr>
            <a:r>
              <a:rPr lang="ja-JP" altLang="en-US" sz="2400" dirty="0" smtClean="0"/>
              <a:t>優先選択が全くない場合は次数分布は指数関数的である</a:t>
            </a:r>
            <a:endParaRPr lang="en-US" altLang="ja-JP" sz="2400" dirty="0" smtClean="0"/>
          </a:p>
          <a:p>
            <a:pPr>
              <a:spcBef>
                <a:spcPts val="1200"/>
              </a:spcBef>
            </a:pPr>
            <a:r>
              <a:rPr kumimoji="1" lang="ja-JP" altLang="en-US" sz="2400" dirty="0" smtClean="0"/>
              <a:t>リンクを付け加える方法を変えて冪指数を３以外にするモデルもある</a:t>
            </a:r>
            <a:endParaRPr kumimoji="1" lang="en-US" altLang="ja-JP" sz="2400" dirty="0" smtClean="0"/>
          </a:p>
        </p:txBody>
      </p:sp>
      <p:pic>
        <p:nvPicPr>
          <p:cNvPr id="5" name="図 4" descr="txp_fig.png"/>
          <p:cNvPicPr>
            <a:picLocks noChangeAspect="1"/>
          </p:cNvPicPr>
          <p:nvPr>
            <p:custDataLst>
              <p:tags r:id="rId1"/>
            </p:custDataLst>
          </p:nvPr>
        </p:nvPicPr>
        <p:blipFill>
          <a:blip r:embed="rId5" cstate="print">
            <a:lum/>
          </a:blip>
          <a:stretch>
            <a:fillRect/>
          </a:stretch>
        </p:blipFill>
        <p:spPr>
          <a:xfrm>
            <a:off x="2357422" y="2071678"/>
            <a:ext cx="1326873" cy="279122"/>
          </a:xfrm>
          <a:prstGeom prst="rect">
            <a:avLst/>
          </a:prstGeom>
        </p:spPr>
      </p:pic>
      <p:pic>
        <p:nvPicPr>
          <p:cNvPr id="7" name="図 6" descr="txp_fig.png"/>
          <p:cNvPicPr>
            <a:picLocks noChangeAspect="1"/>
          </p:cNvPicPr>
          <p:nvPr>
            <p:custDataLst>
              <p:tags r:id="rId2"/>
            </p:custDataLst>
          </p:nvPr>
        </p:nvPicPr>
        <p:blipFill>
          <a:blip r:embed="rId6" cstate="print">
            <a:lum/>
          </a:blip>
          <a:stretch>
            <a:fillRect/>
          </a:stretch>
        </p:blipFill>
        <p:spPr>
          <a:xfrm>
            <a:off x="3786182" y="3795717"/>
            <a:ext cx="1383033" cy="4191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eaLnBrk="1" hangingPunct="1"/>
            <a:r>
              <a:rPr lang="en-US" altLang="ja-JP" smtClean="0"/>
              <a:t>SF</a:t>
            </a:r>
            <a:r>
              <a:rPr lang="ja-JP" altLang="en-US" smtClean="0"/>
              <a:t>ネットワークの性質</a:t>
            </a:r>
          </a:p>
        </p:txBody>
      </p:sp>
      <p:sp>
        <p:nvSpPr>
          <p:cNvPr id="107523" name="Rectangle 5"/>
          <p:cNvSpPr>
            <a:spLocks noChangeArrowheads="1"/>
          </p:cNvSpPr>
          <p:nvPr/>
        </p:nvSpPr>
        <p:spPr bwMode="auto">
          <a:xfrm>
            <a:off x="381000" y="4876800"/>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t>縦軸は平均ノード間距離</a:t>
            </a:r>
          </a:p>
          <a:p>
            <a:pPr eaLnBrk="1" hangingPunct="1">
              <a:spcBef>
                <a:spcPct val="0"/>
              </a:spcBef>
              <a:buClrTx/>
              <a:buSzTx/>
              <a:buFontTx/>
              <a:buNone/>
            </a:pPr>
            <a:r>
              <a:rPr lang="ja-JP" altLang="en-US" sz="2400"/>
              <a:t>横軸は取り除くノードの割合</a:t>
            </a:r>
          </a:p>
          <a:p>
            <a:pPr eaLnBrk="1" hangingPunct="1">
              <a:spcBef>
                <a:spcPct val="0"/>
              </a:spcBef>
              <a:buClrTx/>
              <a:buSzTx/>
              <a:buFontTx/>
              <a:buNone/>
            </a:pPr>
            <a:endParaRPr lang="en-US" altLang="ja-JP" sz="2400"/>
          </a:p>
        </p:txBody>
      </p:sp>
      <p:sp>
        <p:nvSpPr>
          <p:cNvPr id="107524" name="Rectangle 6"/>
          <p:cNvSpPr>
            <a:spLocks noChangeArrowheads="1"/>
          </p:cNvSpPr>
          <p:nvPr/>
        </p:nvSpPr>
        <p:spPr bwMode="auto">
          <a:xfrm>
            <a:off x="9144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Albert </a:t>
            </a:r>
            <a:r>
              <a:rPr lang="en-US" altLang="ja-JP" sz="2400" i="1"/>
              <a:t>et al</a:t>
            </a:r>
            <a:r>
              <a:rPr lang="en-US" altLang="ja-JP" sz="2400"/>
              <a:t>. (2000)</a:t>
            </a:r>
          </a:p>
        </p:txBody>
      </p:sp>
      <p:pic>
        <p:nvPicPr>
          <p:cNvPr id="1075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90600"/>
            <a:ext cx="44577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Rectangle 10"/>
          <p:cNvSpPr>
            <a:spLocks noGrp="1" noChangeArrowheads="1"/>
          </p:cNvSpPr>
          <p:nvPr>
            <p:ph type="body" idx="1"/>
          </p:nvPr>
        </p:nvSpPr>
        <p:spPr>
          <a:xfrm>
            <a:off x="304800" y="990600"/>
            <a:ext cx="3810000" cy="3200400"/>
          </a:xfrm>
        </p:spPr>
        <p:txBody>
          <a:bodyPr>
            <a:normAutofit lnSpcReduction="10000"/>
          </a:bodyPr>
          <a:lstStyle/>
          <a:p>
            <a:pPr eaLnBrk="1" hangingPunct="1"/>
            <a:r>
              <a:rPr lang="ja-JP" altLang="en-US" smtClean="0"/>
              <a:t>頑強性と脆弱性</a:t>
            </a:r>
          </a:p>
          <a:p>
            <a:pPr lvl="1" eaLnBrk="1" hangingPunct="1"/>
            <a:r>
              <a:rPr lang="ja-JP" altLang="en-US" smtClean="0"/>
              <a:t>ノードのランダムな</a:t>
            </a:r>
            <a:br>
              <a:rPr lang="ja-JP" altLang="en-US" smtClean="0"/>
            </a:br>
            <a:r>
              <a:rPr lang="ja-JP" altLang="en-US" smtClean="0"/>
              <a:t>消去に対しては頑強</a:t>
            </a:r>
          </a:p>
          <a:p>
            <a:pPr lvl="1" eaLnBrk="1" hangingPunct="1"/>
            <a:r>
              <a:rPr lang="ja-JP" altLang="en-US" smtClean="0"/>
              <a:t>次数の高いノード（</a:t>
            </a:r>
            <a:r>
              <a:rPr lang="ja-JP" altLang="en-US" smtClean="0">
                <a:solidFill>
                  <a:srgbClr val="3333CC"/>
                </a:solidFill>
              </a:rPr>
              <a:t>ハブ</a:t>
            </a:r>
            <a:r>
              <a:rPr lang="ja-JP" altLang="en-US" smtClean="0"/>
              <a:t>）から取り除くとネットワークの構造は激変する（脆弱性）</a:t>
            </a:r>
          </a:p>
        </p:txBody>
      </p:sp>
    </p:spTree>
    <p:extLst>
      <p:ext uri="{BB962C8B-B14F-4D97-AF65-F5344CB8AC3E}">
        <p14:creationId xmlns:p14="http://schemas.microsoft.com/office/powerpoint/2010/main" val="836940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pPr eaLnBrk="1" hangingPunct="1"/>
            <a:r>
              <a:rPr lang="ja-JP" altLang="en-US" smtClean="0"/>
              <a:t>次数相関</a:t>
            </a:r>
            <a:r>
              <a:rPr lang="en-US" altLang="ja-JP" smtClean="0"/>
              <a:t>: ADNN</a:t>
            </a:r>
            <a:r>
              <a:rPr lang="ja-JP" altLang="en-US" smtClean="0"/>
              <a:t>の定義</a:t>
            </a:r>
          </a:p>
        </p:txBody>
      </p:sp>
      <p:sp>
        <p:nvSpPr>
          <p:cNvPr id="121859" name="Rectangle 3"/>
          <p:cNvSpPr>
            <a:spLocks noGrp="1" noChangeArrowheads="1"/>
          </p:cNvSpPr>
          <p:nvPr>
            <p:ph type="body" idx="1"/>
          </p:nvPr>
        </p:nvSpPr>
        <p:spPr>
          <a:xfrm>
            <a:off x="533400" y="1143000"/>
            <a:ext cx="5334000" cy="4648200"/>
          </a:xfrm>
        </p:spPr>
        <p:txBody>
          <a:bodyPr/>
          <a:lstStyle/>
          <a:p>
            <a:pPr eaLnBrk="1" hangingPunct="1"/>
            <a:r>
              <a:rPr lang="ja-JP" altLang="en-US" smtClean="0"/>
              <a:t>次数相関は，次数　</a:t>
            </a:r>
            <a:r>
              <a:rPr lang="en-US" altLang="ja-JP" i="1" smtClean="0">
                <a:latin typeface="Times New Roman" panose="02020603050405020304" pitchFamily="18" charset="0"/>
              </a:rPr>
              <a:t>k </a:t>
            </a:r>
            <a:r>
              <a:rPr lang="ja-JP" altLang="en-US" smtClean="0"/>
              <a:t>のノードと隣接するノードの平均次数</a:t>
            </a:r>
            <a:r>
              <a:rPr lang="en-US" altLang="ja-JP" smtClean="0"/>
              <a:t>(average nearest neighbor degree</a:t>
            </a:r>
            <a:r>
              <a:rPr lang="ja-JP" altLang="en-US" smtClean="0"/>
              <a:t>　</a:t>
            </a:r>
            <a:r>
              <a:rPr lang="en-US" altLang="ja-JP" smtClean="0"/>
              <a:t>[ADNN])</a:t>
            </a:r>
            <a:r>
              <a:rPr lang="ja-JP" altLang="en-US" smtClean="0"/>
              <a:t>で表現される．</a:t>
            </a:r>
          </a:p>
          <a:p>
            <a:pPr eaLnBrk="1" hangingPunct="1"/>
            <a:endParaRPr lang="ja-JP" altLang="en-US" smtClean="0"/>
          </a:p>
          <a:p>
            <a:pPr eaLnBrk="1" hangingPunct="1"/>
            <a:endParaRPr lang="ja-JP" altLang="en-US" smtClean="0"/>
          </a:p>
          <a:p>
            <a:pPr eaLnBrk="1" hangingPunct="1"/>
            <a:r>
              <a:rPr lang="ja-JP" altLang="en-US" smtClean="0"/>
              <a:t>相関がなければ，</a:t>
            </a:r>
            <a:br>
              <a:rPr lang="ja-JP" altLang="en-US" smtClean="0"/>
            </a:br>
            <a:r>
              <a:rPr lang="ja-JP" altLang="en-US" smtClean="0"/>
              <a:t/>
            </a:r>
            <a:br>
              <a:rPr lang="ja-JP" altLang="en-US" smtClean="0"/>
            </a:br>
            <a:r>
              <a:rPr lang="ja-JP" altLang="en-US" smtClean="0"/>
              <a:t>なので</a:t>
            </a:r>
            <a:endParaRPr lang="ja-JP" altLang="ja-JP" smtClean="0"/>
          </a:p>
        </p:txBody>
      </p:sp>
      <p:pic>
        <p:nvPicPr>
          <p:cNvPr id="121860" name="Picture 5" descr="graph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0" y="1066800"/>
            <a:ext cx="24511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7" descr="txp_fi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524000" y="3254375"/>
            <a:ext cx="3411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9" descr="txp_fig"/>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810000" y="4038600"/>
            <a:ext cx="45481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11" descr="txp_fig"/>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2286000" y="4876800"/>
            <a:ext cx="22082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325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pPr eaLnBrk="1" hangingPunct="1"/>
            <a:r>
              <a:rPr lang="en-US" altLang="ja-JP" smtClean="0"/>
              <a:t>ADNN</a:t>
            </a:r>
            <a:r>
              <a:rPr lang="ja-JP" altLang="en-US" smtClean="0"/>
              <a:t>の例</a:t>
            </a:r>
          </a:p>
        </p:txBody>
      </p:sp>
      <p:sp>
        <p:nvSpPr>
          <p:cNvPr id="123907" name="Rectangle 3"/>
          <p:cNvSpPr>
            <a:spLocks noGrp="1" noChangeArrowheads="1"/>
          </p:cNvSpPr>
          <p:nvPr>
            <p:ph type="body" idx="1"/>
          </p:nvPr>
        </p:nvSpPr>
        <p:spPr>
          <a:xfrm>
            <a:off x="533400" y="1219200"/>
            <a:ext cx="5334000" cy="5105400"/>
          </a:xfrm>
        </p:spPr>
        <p:txBody>
          <a:bodyPr/>
          <a:lstStyle/>
          <a:p>
            <a:pPr eaLnBrk="1" hangingPunct="1"/>
            <a:r>
              <a:rPr lang="ja-JP" altLang="en-US" smtClean="0"/>
              <a:t>左上がり： </a:t>
            </a:r>
            <a:r>
              <a:rPr lang="en-US" altLang="ja-JP" smtClean="0"/>
              <a:t>disassortative</a:t>
            </a:r>
          </a:p>
          <a:p>
            <a:pPr eaLnBrk="1" hangingPunct="1"/>
            <a:r>
              <a:rPr lang="ja-JP" altLang="en-US" smtClean="0"/>
              <a:t>右上がり： </a:t>
            </a:r>
            <a:r>
              <a:rPr lang="en-US" altLang="ja-JP" smtClean="0"/>
              <a:t>assortative</a:t>
            </a:r>
          </a:p>
        </p:txBody>
      </p:sp>
      <p:pic>
        <p:nvPicPr>
          <p:cNvPr id="123908" name="Picture 6" descr="coauthor_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340518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32829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Rectangle 8"/>
          <p:cNvSpPr>
            <a:spLocks noChangeArrowheads="1"/>
          </p:cNvSpPr>
          <p:nvPr/>
        </p:nvSpPr>
        <p:spPr bwMode="auto">
          <a:xfrm>
            <a:off x="1524000" y="525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t>論文共著関係</a:t>
            </a:r>
          </a:p>
        </p:txBody>
      </p:sp>
      <p:sp>
        <p:nvSpPr>
          <p:cNvPr id="123911" name="Rectangle 9"/>
          <p:cNvSpPr>
            <a:spLocks noChangeArrowheads="1"/>
          </p:cNvSpPr>
          <p:nvPr/>
        </p:nvSpPr>
        <p:spPr bwMode="auto">
          <a:xfrm>
            <a:off x="4724400" y="5292725"/>
            <a:ext cx="403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t>インターネット </a:t>
            </a:r>
          </a:p>
          <a:p>
            <a:pPr algn="ctr" eaLnBrk="1" hangingPunct="1">
              <a:spcBef>
                <a:spcPct val="0"/>
              </a:spcBef>
              <a:buClrTx/>
              <a:buSzTx/>
              <a:buFontTx/>
              <a:buNone/>
            </a:pPr>
            <a:r>
              <a:rPr lang="en-US" altLang="ja-JP" sz="2400"/>
              <a:t>(Pastor-Satorras </a:t>
            </a:r>
            <a:r>
              <a:rPr lang="en-US" altLang="ja-JP" sz="2400" i="1"/>
              <a:t>et al.</a:t>
            </a:r>
            <a:r>
              <a:rPr lang="en-US" altLang="ja-JP" sz="2400"/>
              <a:t> 2001)</a:t>
            </a:r>
          </a:p>
        </p:txBody>
      </p:sp>
    </p:spTree>
    <p:extLst>
      <p:ext uri="{BB962C8B-B14F-4D97-AF65-F5344CB8AC3E}">
        <p14:creationId xmlns:p14="http://schemas.microsoft.com/office/powerpoint/2010/main" val="57681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ja-JP" altLang="en-US" sz="3200" dirty="0"/>
              <a:t>複雑ネットワークとは</a:t>
            </a:r>
          </a:p>
        </p:txBody>
      </p:sp>
      <p:sp>
        <p:nvSpPr>
          <p:cNvPr id="78851" name="Rectangle 3"/>
          <p:cNvSpPr>
            <a:spLocks noGrp="1" noChangeArrowheads="1"/>
          </p:cNvSpPr>
          <p:nvPr>
            <p:ph type="body" idx="1"/>
          </p:nvPr>
        </p:nvSpPr>
        <p:spPr>
          <a:xfrm>
            <a:off x="457200" y="1143000"/>
            <a:ext cx="8458200" cy="5334000"/>
          </a:xfrm>
        </p:spPr>
        <p:txBody>
          <a:bodyPr>
            <a:normAutofit/>
          </a:bodyPr>
          <a:lstStyle/>
          <a:p>
            <a:pPr marL="0" indent="0">
              <a:lnSpc>
                <a:spcPct val="90000"/>
              </a:lnSpc>
              <a:buNone/>
            </a:pPr>
            <a:r>
              <a:rPr lang="ja-JP" altLang="en-US" dirty="0" smtClean="0"/>
              <a:t>近年の計算機の発展とデータの蓄積とともに</a:t>
            </a:r>
            <a:r>
              <a:rPr lang="ja-JP" altLang="en-US" dirty="0" smtClean="0">
                <a:solidFill>
                  <a:srgbClr val="800000"/>
                </a:solidFill>
              </a:rPr>
              <a:t>急速</a:t>
            </a:r>
            <a:r>
              <a:rPr lang="ja-JP" altLang="en-US" dirty="0">
                <a:solidFill>
                  <a:srgbClr val="800000"/>
                </a:solidFill>
              </a:rPr>
              <a:t>に発展してきた研究分野</a:t>
            </a:r>
          </a:p>
          <a:p>
            <a:pPr marL="0" indent="0">
              <a:lnSpc>
                <a:spcPct val="90000"/>
              </a:lnSpc>
              <a:buFont typeface="Wingdings" pitchFamily="2" charset="2"/>
              <a:buNone/>
            </a:pPr>
            <a:endParaRPr lang="en-US" altLang="ja-JP" dirty="0"/>
          </a:p>
          <a:p>
            <a:pPr marL="0" indent="0">
              <a:lnSpc>
                <a:spcPct val="90000"/>
              </a:lnSpc>
              <a:buFont typeface="Wingdings" pitchFamily="2" charset="2"/>
              <a:buNone/>
            </a:pPr>
            <a:r>
              <a:rPr lang="ja-JP" altLang="en-US" dirty="0" smtClean="0"/>
              <a:t>構成</a:t>
            </a:r>
            <a:r>
              <a:rPr lang="ja-JP" altLang="en-US" dirty="0"/>
              <a:t>要素のペアによる結合関係に着目したシステム観</a:t>
            </a:r>
          </a:p>
          <a:p>
            <a:pPr marL="0" indent="0">
              <a:lnSpc>
                <a:spcPct val="90000"/>
              </a:lnSpc>
              <a:buFont typeface="Wingdings" pitchFamily="2" charset="2"/>
              <a:buNone/>
            </a:pPr>
            <a:r>
              <a:rPr lang="ja-JP" altLang="en-US" dirty="0"/>
              <a:t>結合関係が以下のような共通の特徴を持つ傾向がある</a:t>
            </a:r>
          </a:p>
          <a:p>
            <a:pPr marL="450850" indent="-273050">
              <a:lnSpc>
                <a:spcPct val="140000"/>
              </a:lnSpc>
            </a:pPr>
            <a:r>
              <a:rPr lang="ja-JP" altLang="en-US" dirty="0">
                <a:solidFill>
                  <a:srgbClr val="3333CC"/>
                </a:solidFill>
              </a:rPr>
              <a:t>スモールワールド性</a:t>
            </a:r>
          </a:p>
          <a:p>
            <a:pPr marL="450850" indent="-273050">
              <a:lnSpc>
                <a:spcPct val="90000"/>
              </a:lnSpc>
            </a:pPr>
            <a:r>
              <a:rPr lang="ja-JP" altLang="en-US" dirty="0">
                <a:solidFill>
                  <a:srgbClr val="3333CC"/>
                </a:solidFill>
              </a:rPr>
              <a:t>スケールフリー性</a:t>
            </a:r>
          </a:p>
          <a:p>
            <a:pPr marL="0" indent="0">
              <a:lnSpc>
                <a:spcPct val="150000"/>
              </a:lnSpc>
              <a:buFont typeface="Wingdings" pitchFamily="2" charset="2"/>
              <a:buNone/>
            </a:pPr>
            <a:r>
              <a:rPr lang="ja-JP" altLang="en-US" dirty="0"/>
              <a:t>実例としてはインターネット</a:t>
            </a:r>
            <a:r>
              <a:rPr lang="en-US" altLang="ja-JP" dirty="0"/>
              <a:t>, </a:t>
            </a:r>
            <a:r>
              <a:rPr lang="ja-JP" altLang="en-US" dirty="0"/>
              <a:t>ＷＷＷ</a:t>
            </a:r>
            <a:r>
              <a:rPr lang="en-US" altLang="ja-JP" dirty="0"/>
              <a:t>, </a:t>
            </a:r>
            <a:r>
              <a:rPr lang="ja-JP" altLang="en-US" dirty="0"/>
              <a:t>生態系，</a:t>
            </a:r>
          </a:p>
          <a:p>
            <a:pPr marL="0" indent="0">
              <a:lnSpc>
                <a:spcPct val="90000"/>
              </a:lnSpc>
              <a:buFont typeface="Wingdings" pitchFamily="2" charset="2"/>
              <a:buNone/>
            </a:pPr>
            <a:r>
              <a:rPr lang="ja-JP" altLang="en-US" dirty="0"/>
              <a:t>細胞の生化学反応</a:t>
            </a:r>
            <a:r>
              <a:rPr lang="en-US" altLang="ja-JP" dirty="0"/>
              <a:t>, </a:t>
            </a:r>
            <a:r>
              <a:rPr lang="ja-JP" altLang="en-US" dirty="0"/>
              <a:t>遺伝子ネットワーク</a:t>
            </a:r>
            <a:r>
              <a:rPr lang="en-US" altLang="ja-JP" dirty="0"/>
              <a:t>, </a:t>
            </a:r>
            <a:r>
              <a:rPr lang="ja-JP" altLang="en-US" dirty="0"/>
              <a:t>神経回路</a:t>
            </a:r>
            <a:r>
              <a:rPr lang="en-US" altLang="ja-JP" dirty="0"/>
              <a:t>,</a:t>
            </a:r>
          </a:p>
          <a:p>
            <a:pPr marL="0" indent="0">
              <a:lnSpc>
                <a:spcPct val="90000"/>
              </a:lnSpc>
              <a:buFont typeface="Wingdings" pitchFamily="2" charset="2"/>
              <a:buNone/>
            </a:pPr>
            <a:r>
              <a:rPr lang="ja-JP" altLang="en-US" dirty="0"/>
              <a:t>人間の関係（論文共著，メール），などなど．</a:t>
            </a:r>
          </a:p>
          <a:p>
            <a:pPr marL="0" indent="0">
              <a:lnSpc>
                <a:spcPct val="90000"/>
              </a:lnSpc>
              <a:buFont typeface="Wingdings" pitchFamily="2" charset="2"/>
              <a:buNone/>
            </a:pPr>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fontScale="90000"/>
          </a:bodyPr>
          <a:lstStyle/>
          <a:p>
            <a:pPr eaLnBrk="1" hangingPunct="1"/>
            <a:r>
              <a:rPr lang="en-US" altLang="ja-JP" smtClean="0"/>
              <a:t>ADNN</a:t>
            </a:r>
            <a:r>
              <a:rPr lang="ja-JP" altLang="en-US" smtClean="0"/>
              <a:t>の例　</a:t>
            </a:r>
            <a:r>
              <a:rPr lang="ja-JP" altLang="en-US" sz="3400" smtClean="0"/>
              <a:t>つづき</a:t>
            </a:r>
          </a:p>
        </p:txBody>
      </p:sp>
      <p:pic>
        <p:nvPicPr>
          <p:cNvPr id="1259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672138"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5"/>
          <p:cNvSpPr txBox="1">
            <a:spLocks noChangeArrowheads="1"/>
          </p:cNvSpPr>
          <p:nvPr/>
        </p:nvSpPr>
        <p:spPr bwMode="auto">
          <a:xfrm>
            <a:off x="3581400" y="5715000"/>
            <a:ext cx="233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Vazquez (2003)</a:t>
            </a:r>
          </a:p>
        </p:txBody>
      </p:sp>
    </p:spTree>
    <p:extLst>
      <p:ext uri="{BB962C8B-B14F-4D97-AF65-F5344CB8AC3E}">
        <p14:creationId xmlns:p14="http://schemas.microsoft.com/office/powerpoint/2010/main" val="3290084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eaLnBrk="1" hangingPunct="1"/>
            <a:r>
              <a:rPr lang="ja-JP" altLang="en-US" smtClean="0"/>
              <a:t>同類度：　</a:t>
            </a:r>
            <a:r>
              <a:rPr lang="en-US" altLang="ja-JP" smtClean="0"/>
              <a:t>assortativity</a:t>
            </a:r>
            <a:r>
              <a:rPr lang="ja-JP" altLang="en-US" smtClean="0"/>
              <a:t>の定義</a:t>
            </a:r>
          </a:p>
        </p:txBody>
      </p:sp>
      <p:sp>
        <p:nvSpPr>
          <p:cNvPr id="128003" name="Rectangle 3"/>
          <p:cNvSpPr>
            <a:spLocks noGrp="1" noChangeArrowheads="1"/>
          </p:cNvSpPr>
          <p:nvPr>
            <p:ph type="body" idx="1"/>
          </p:nvPr>
        </p:nvSpPr>
        <p:spPr>
          <a:xfrm>
            <a:off x="457200" y="1066800"/>
            <a:ext cx="7620000" cy="5105400"/>
          </a:xfrm>
        </p:spPr>
        <p:txBody>
          <a:bodyPr/>
          <a:lstStyle/>
          <a:p>
            <a:pPr eaLnBrk="1" hangingPunct="1"/>
            <a:r>
              <a:rPr lang="ja-JP" altLang="en-US" smtClean="0"/>
              <a:t>相関係数にあたる量</a:t>
            </a:r>
            <a:r>
              <a:rPr lang="en-US" altLang="ja-JP" i="1" smtClean="0">
                <a:latin typeface="Times New Roman" panose="02020603050405020304" pitchFamily="18" charset="0"/>
              </a:rPr>
              <a:t>r</a:t>
            </a:r>
            <a:r>
              <a:rPr lang="en-US" altLang="ja-JP" i="1" smtClean="0"/>
              <a:t> </a:t>
            </a:r>
            <a:r>
              <a:rPr lang="ja-JP" altLang="en-US" smtClean="0"/>
              <a:t>を以下のように定義</a:t>
            </a:r>
            <a:br>
              <a:rPr lang="ja-JP" altLang="en-US" smtClean="0"/>
            </a:br>
            <a:r>
              <a:rPr lang="ja-JP" altLang="en-US" smtClean="0"/>
              <a:t/>
            </a:r>
            <a:br>
              <a:rPr lang="ja-JP" altLang="en-US" smtClean="0"/>
            </a:br>
            <a:r>
              <a:rPr lang="ja-JP" altLang="en-US" smtClean="0"/>
              <a:t/>
            </a:r>
            <a:br>
              <a:rPr lang="ja-JP" altLang="en-US" smtClean="0"/>
            </a:br>
            <a:r>
              <a:rPr lang="ja-JP" altLang="en-US" smtClean="0"/>
              <a:t/>
            </a:r>
            <a:br>
              <a:rPr lang="ja-JP" altLang="en-US" smtClean="0"/>
            </a:br>
            <a:r>
              <a:rPr lang="ja-JP" altLang="en-US" smtClean="0"/>
              <a:t/>
            </a:r>
            <a:br>
              <a:rPr lang="ja-JP" altLang="en-US" smtClean="0"/>
            </a:br>
            <a:r>
              <a:rPr lang="ja-JP" altLang="en-US" smtClean="0"/>
              <a:t/>
            </a:r>
            <a:br>
              <a:rPr lang="ja-JP" altLang="en-US" smtClean="0"/>
            </a:br>
            <a:r>
              <a:rPr lang="ja-JP" altLang="en-US" smtClean="0"/>
              <a:t/>
            </a:r>
            <a:br>
              <a:rPr lang="ja-JP" altLang="en-US" smtClean="0"/>
            </a:br>
            <a:r>
              <a:rPr lang="ja-JP" altLang="en-US" smtClean="0"/>
              <a:t/>
            </a:r>
            <a:br>
              <a:rPr lang="ja-JP" altLang="en-US" smtClean="0"/>
            </a:br>
            <a:r>
              <a:rPr lang="ja-JP" altLang="en-US" smtClean="0"/>
              <a:t>この量は次数が隣接ペアでほとんど一致していれば１に近づき，相関がなければ</a:t>
            </a:r>
            <a:r>
              <a:rPr lang="en-US" altLang="ja-JP" smtClean="0"/>
              <a:t>0</a:t>
            </a:r>
            <a:r>
              <a:rPr lang="ja-JP" altLang="en-US" smtClean="0"/>
              <a:t>となる．</a:t>
            </a:r>
            <a:endParaRPr lang="ja-JP" altLang="ja-JP" smtClean="0"/>
          </a:p>
        </p:txBody>
      </p:sp>
      <p:pic>
        <p:nvPicPr>
          <p:cNvPr id="128004" name="Picture 8" descr="txp_fi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6729413"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05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pPr eaLnBrk="1" hangingPunct="1"/>
            <a:r>
              <a:rPr lang="en-US" altLang="ja-JP" smtClean="0"/>
              <a:t>assortativity</a:t>
            </a:r>
            <a:r>
              <a:rPr lang="ja-JP" altLang="en-US" smtClean="0"/>
              <a:t>の例</a:t>
            </a:r>
          </a:p>
        </p:txBody>
      </p:sp>
      <p:pic>
        <p:nvPicPr>
          <p:cNvPr id="1300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83431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6"/>
          <p:cNvSpPr txBox="1">
            <a:spLocks noChangeArrowheads="1"/>
          </p:cNvSpPr>
          <p:nvPr/>
        </p:nvSpPr>
        <p:spPr bwMode="auto">
          <a:xfrm>
            <a:off x="5486400" y="5867400"/>
            <a:ext cx="315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Newman, PRE (2003)</a:t>
            </a:r>
          </a:p>
        </p:txBody>
      </p:sp>
      <p:sp>
        <p:nvSpPr>
          <p:cNvPr id="155655" name="Rectangle 7"/>
          <p:cNvSpPr>
            <a:spLocks noChangeArrowheads="1"/>
          </p:cNvSpPr>
          <p:nvPr/>
        </p:nvSpPr>
        <p:spPr bwMode="auto">
          <a:xfrm>
            <a:off x="6400800" y="1143000"/>
            <a:ext cx="1219200" cy="45720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Tree>
    <p:extLst>
      <p:ext uri="{BB962C8B-B14F-4D97-AF65-F5344CB8AC3E}">
        <p14:creationId xmlns:p14="http://schemas.microsoft.com/office/powerpoint/2010/main" val="44994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55655"/>
                                        </p:tgtEl>
                                        <p:attrNameLst>
                                          <p:attrName>style.visibility</p:attrName>
                                        </p:attrNameLst>
                                      </p:cBhvr>
                                      <p:to>
                                        <p:strVal val="visible"/>
                                      </p:to>
                                    </p:set>
                                    <p:animEffect transition="in" filter="diamond(in)">
                                      <p:cBhvr>
                                        <p:cTn id="7"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r>
              <a:rPr lang="ja-JP" altLang="en-US" smtClean="0"/>
              <a:t>次数相関とパーコレーション転移</a:t>
            </a:r>
          </a:p>
        </p:txBody>
      </p:sp>
      <p:sp>
        <p:nvSpPr>
          <p:cNvPr id="132099" name="Rectangle 3"/>
          <p:cNvSpPr>
            <a:spLocks noGrp="1" noChangeArrowheads="1"/>
          </p:cNvSpPr>
          <p:nvPr>
            <p:ph type="body" idx="1"/>
          </p:nvPr>
        </p:nvSpPr>
        <p:spPr>
          <a:xfrm>
            <a:off x="381000" y="1219200"/>
            <a:ext cx="3200400" cy="4530725"/>
          </a:xfrm>
        </p:spPr>
        <p:txBody>
          <a:bodyPr/>
          <a:lstStyle/>
          <a:p>
            <a:pPr eaLnBrk="1" hangingPunct="1"/>
            <a:r>
              <a:rPr lang="ja-JP" altLang="en-US" smtClean="0"/>
              <a:t>次数相関を調整できるネットワークモデルを構築し最大連結成分の割合を表示</a:t>
            </a:r>
          </a:p>
        </p:txBody>
      </p:sp>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19200"/>
            <a:ext cx="4792663"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 Box 5"/>
          <p:cNvSpPr txBox="1">
            <a:spLocks noChangeArrowheads="1"/>
          </p:cNvSpPr>
          <p:nvPr/>
        </p:nvSpPr>
        <p:spPr bwMode="auto">
          <a:xfrm>
            <a:off x="3505200" y="5257800"/>
            <a:ext cx="243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Newman  (2002)</a:t>
            </a:r>
          </a:p>
        </p:txBody>
      </p:sp>
    </p:spTree>
    <p:extLst>
      <p:ext uri="{BB962C8B-B14F-4D97-AF65-F5344CB8AC3E}">
        <p14:creationId xmlns:p14="http://schemas.microsoft.com/office/powerpoint/2010/main" val="3227532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457200" y="1124745"/>
            <a:ext cx="8229600" cy="2661446"/>
          </a:xfrm>
        </p:spPr>
        <p:txBody>
          <a:bodyPr>
            <a:normAutofit/>
          </a:bodyPr>
          <a:lstStyle/>
          <a:p>
            <a:pPr>
              <a:spcBef>
                <a:spcPts val="1200"/>
              </a:spcBef>
            </a:pPr>
            <a:r>
              <a:rPr lang="ja-JP" altLang="en-US" sz="2400" dirty="0" smtClean="0"/>
              <a:t>空間上にうめこまれたネットワークモデルの研究</a:t>
            </a:r>
            <a:endParaRPr lang="en-US" altLang="ja-JP" sz="2400" dirty="0" smtClean="0"/>
          </a:p>
          <a:p>
            <a:pPr>
              <a:spcBef>
                <a:spcPts val="1200"/>
              </a:spcBef>
            </a:pPr>
            <a:r>
              <a:rPr lang="ja-JP" altLang="en-US" sz="2400" dirty="0" smtClean="0"/>
              <a:t>各ノードが冪則に従う「隠れた強度変数」を持ち、各ノードのペアにその強度の積に応じて結合を導入</a:t>
            </a:r>
            <a:endParaRPr lang="en-US" altLang="ja-JP" sz="2400" dirty="0" smtClean="0"/>
          </a:p>
          <a:p>
            <a:pPr>
              <a:spcBef>
                <a:spcPts val="1200"/>
              </a:spcBef>
            </a:pPr>
            <a:r>
              <a:rPr lang="ja-JP" altLang="en-US" sz="2400" dirty="0" smtClean="0"/>
              <a:t>「隠れた強度の」分布の冪指数の値により３種類に分類</a:t>
            </a:r>
            <a:endParaRPr lang="en-US" altLang="ja-JP" sz="2400" dirty="0" smtClean="0"/>
          </a:p>
          <a:p>
            <a:pPr algn="r">
              <a:spcBef>
                <a:spcPts val="1200"/>
              </a:spcBef>
              <a:buNone/>
            </a:pPr>
            <a:r>
              <a:rPr lang="ja-JP" altLang="en-US" sz="2400" dirty="0" smtClean="0"/>
              <a:t>　</a:t>
            </a:r>
            <a:r>
              <a:rPr lang="en-US" altLang="ja-JP" sz="2400" dirty="0" smtClean="0"/>
              <a:t>(Morita 2006)</a:t>
            </a:r>
          </a:p>
        </p:txBody>
      </p:sp>
      <p:sp>
        <p:nvSpPr>
          <p:cNvPr id="3" name="タイトル 2"/>
          <p:cNvSpPr>
            <a:spLocks noGrp="1"/>
          </p:cNvSpPr>
          <p:nvPr>
            <p:ph type="title"/>
          </p:nvPr>
        </p:nvSpPr>
        <p:spPr/>
        <p:txBody>
          <a:bodyPr>
            <a:normAutofit/>
          </a:bodyPr>
          <a:lstStyle/>
          <a:p>
            <a:r>
              <a:rPr lang="ja-JP" altLang="en-US" sz="3200" dirty="0" smtClean="0"/>
              <a:t>空間上の</a:t>
            </a:r>
            <a:r>
              <a:rPr kumimoji="1" lang="ja-JP" altLang="en-US" sz="3200" dirty="0" smtClean="0"/>
              <a:t>ネットワーク</a:t>
            </a:r>
            <a:endParaRPr kumimoji="1" lang="ja-JP" altLang="en-US" sz="3200" dirty="0"/>
          </a:p>
        </p:txBody>
      </p:sp>
      <p:pic>
        <p:nvPicPr>
          <p:cNvPr id="10" name="Picture 29" descr="fig2d_500_5_15"/>
          <p:cNvPicPr>
            <a:picLocks noChangeAspect="1" noChangeArrowheads="1"/>
          </p:cNvPicPr>
          <p:nvPr/>
        </p:nvPicPr>
        <p:blipFill>
          <a:blip r:embed="rId6" cstate="print"/>
          <a:srcRect/>
          <a:stretch>
            <a:fillRect/>
          </a:stretch>
        </p:blipFill>
        <p:spPr bwMode="auto">
          <a:xfrm>
            <a:off x="827584" y="3738586"/>
            <a:ext cx="3190282" cy="2465675"/>
          </a:xfrm>
          <a:prstGeom prst="rect">
            <a:avLst/>
          </a:prstGeom>
          <a:noFill/>
        </p:spPr>
      </p:pic>
      <p:pic>
        <p:nvPicPr>
          <p:cNvPr id="11" name="Picture 30" descr="fig2d_500_5_25"/>
          <p:cNvPicPr>
            <a:picLocks noChangeAspect="1" noChangeArrowheads="1"/>
          </p:cNvPicPr>
          <p:nvPr/>
        </p:nvPicPr>
        <p:blipFill>
          <a:blip r:embed="rId7" cstate="print"/>
          <a:srcRect/>
          <a:stretch>
            <a:fillRect/>
          </a:stretch>
        </p:blipFill>
        <p:spPr bwMode="auto">
          <a:xfrm>
            <a:off x="3354663" y="3738586"/>
            <a:ext cx="3190282" cy="2465675"/>
          </a:xfrm>
          <a:prstGeom prst="rect">
            <a:avLst/>
          </a:prstGeom>
          <a:noFill/>
        </p:spPr>
      </p:pic>
      <p:pic>
        <p:nvPicPr>
          <p:cNvPr id="12" name="Picture 31" descr="fig2d_500_5_35"/>
          <p:cNvPicPr>
            <a:picLocks noChangeAspect="1" noChangeArrowheads="1"/>
          </p:cNvPicPr>
          <p:nvPr/>
        </p:nvPicPr>
        <p:blipFill>
          <a:blip r:embed="rId8" cstate="print"/>
          <a:srcRect/>
          <a:stretch>
            <a:fillRect/>
          </a:stretch>
        </p:blipFill>
        <p:spPr bwMode="auto">
          <a:xfrm>
            <a:off x="5846214" y="3738586"/>
            <a:ext cx="3190282" cy="2465675"/>
          </a:xfrm>
          <a:prstGeom prst="rect">
            <a:avLst/>
          </a:prstGeom>
          <a:noFill/>
        </p:spPr>
      </p:pic>
      <p:pic>
        <p:nvPicPr>
          <p:cNvPr id="13" name="Picture 35" descr="txp_fig"/>
          <p:cNvPicPr>
            <a:picLocks noChangeAspect="1" noChangeArrowheads="1"/>
          </p:cNvPicPr>
          <p:nvPr>
            <p:custDataLst>
              <p:tags r:id="rId1"/>
            </p:custDataLst>
          </p:nvPr>
        </p:nvPicPr>
        <p:blipFill>
          <a:blip r:embed="rId9" cstate="print"/>
          <a:srcRect/>
          <a:stretch>
            <a:fillRect/>
          </a:stretch>
        </p:blipFill>
        <p:spPr bwMode="auto">
          <a:xfrm>
            <a:off x="4163897" y="6079526"/>
            <a:ext cx="885630" cy="229794"/>
          </a:xfrm>
          <a:prstGeom prst="rect">
            <a:avLst/>
          </a:prstGeom>
          <a:noFill/>
          <a:ln w="9525">
            <a:noFill/>
            <a:miter lim="800000"/>
            <a:headEnd/>
            <a:tailEnd/>
          </a:ln>
          <a:effectLst/>
        </p:spPr>
      </p:pic>
      <p:pic>
        <p:nvPicPr>
          <p:cNvPr id="14" name="Picture 36" descr="txp_fig"/>
          <p:cNvPicPr>
            <a:picLocks noChangeAspect="1" noChangeArrowheads="1"/>
          </p:cNvPicPr>
          <p:nvPr>
            <p:custDataLst>
              <p:tags r:id="rId2"/>
            </p:custDataLst>
          </p:nvPr>
        </p:nvPicPr>
        <p:blipFill>
          <a:blip r:embed="rId10" cstate="print"/>
          <a:srcRect/>
          <a:stretch>
            <a:fillRect/>
          </a:stretch>
        </p:blipFill>
        <p:spPr bwMode="auto">
          <a:xfrm>
            <a:off x="6642778" y="6079526"/>
            <a:ext cx="885630" cy="229794"/>
          </a:xfrm>
          <a:prstGeom prst="rect">
            <a:avLst/>
          </a:prstGeom>
          <a:noFill/>
          <a:ln w="9525">
            <a:noFill/>
            <a:miter lim="800000"/>
            <a:headEnd/>
            <a:tailEnd/>
          </a:ln>
          <a:effectLst/>
        </p:spPr>
      </p:pic>
      <p:pic>
        <p:nvPicPr>
          <p:cNvPr id="15" name="Picture 37" descr="txp_fig"/>
          <p:cNvPicPr>
            <a:picLocks noChangeAspect="1" noChangeArrowheads="1"/>
          </p:cNvPicPr>
          <p:nvPr>
            <p:custDataLst>
              <p:tags r:id="rId3"/>
            </p:custDataLst>
          </p:nvPr>
        </p:nvPicPr>
        <p:blipFill>
          <a:blip r:embed="rId11" cstate="print"/>
          <a:srcRect/>
          <a:stretch>
            <a:fillRect/>
          </a:stretch>
        </p:blipFill>
        <p:spPr bwMode="auto">
          <a:xfrm>
            <a:off x="1685016" y="6079526"/>
            <a:ext cx="885630" cy="229794"/>
          </a:xfrm>
          <a:prstGeom prst="rect">
            <a:avLst/>
          </a:prstGeom>
          <a:noFill/>
          <a:ln w="9525">
            <a:noFill/>
            <a:miter lim="800000"/>
            <a:headEnd/>
            <a:tailEnd/>
          </a:ln>
          <a:effectLst/>
        </p:spPr>
      </p:pic>
    </p:spTree>
    <p:extLst>
      <p:ext uri="{BB962C8B-B14F-4D97-AF65-F5344CB8AC3E}">
        <p14:creationId xmlns:p14="http://schemas.microsoft.com/office/powerpoint/2010/main" val="1047455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671514" y="2285992"/>
          <a:ext cx="8043890" cy="3989079"/>
        </p:xfrm>
        <a:graphic>
          <a:graphicData uri="http://schemas.openxmlformats.org/drawingml/2006/table">
            <a:tbl>
              <a:tblPr firstRow="1" bandRow="1">
                <a:tableStyleId>{5C22544A-7EE6-4342-B048-85BDC9FD1C3A}</a:tableStyleId>
              </a:tblPr>
              <a:tblGrid>
                <a:gridCol w="1614470"/>
                <a:gridCol w="1285885"/>
                <a:gridCol w="1571636"/>
                <a:gridCol w="2111696"/>
                <a:gridCol w="1460203"/>
              </a:tblGrid>
              <a:tr h="933453">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ja-JP" altLang="en-US" sz="2400" b="1" i="0" u="none" strike="noStrike" cap="none" normalizeH="0" baseline="0" dirty="0" smtClean="0">
                          <a:ln>
                            <a:noFill/>
                          </a:ln>
                          <a:solidFill>
                            <a:schemeClr val="tx1"/>
                          </a:solidFill>
                          <a:effectLst/>
                          <a:latin typeface="Arial" charset="0"/>
                          <a:ea typeface="ＭＳ Ｐゴシック" charset="-128"/>
                        </a:rPr>
                        <a:t>強度の分布の冪指数</a:t>
                      </a:r>
                      <a:endParaRPr kumimoji="1" lang="ja-JP" altLang="ja-JP" sz="2400" b="1"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ja-JP" altLang="en-US" sz="2400" b="1" i="0" u="none" strike="noStrike" cap="none" normalizeH="0" baseline="0" dirty="0" smtClean="0">
                          <a:ln>
                            <a:noFill/>
                          </a:ln>
                          <a:solidFill>
                            <a:schemeClr val="tx1"/>
                          </a:solidFill>
                          <a:effectLst/>
                          <a:latin typeface="Arial" charset="0"/>
                          <a:ea typeface="ＭＳ Ｐゴシック" charset="-128"/>
                        </a:rPr>
                        <a:t>次数の分布の冪指数</a:t>
                      </a:r>
                      <a:endParaRPr kumimoji="1" lang="en-US" altLang="ja-JP" sz="2400" b="1"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ja-JP" altLang="en-US" sz="2400" b="1" i="0" u="none" strike="noStrike" cap="none" normalizeH="0" baseline="0" dirty="0" smtClean="0">
                          <a:ln>
                            <a:noFill/>
                          </a:ln>
                          <a:solidFill>
                            <a:schemeClr val="tx1"/>
                          </a:solidFill>
                          <a:effectLst/>
                          <a:latin typeface="Arial" charset="0"/>
                          <a:ea typeface="ＭＳ Ｐゴシック" charset="-128"/>
                        </a:rPr>
                        <a:t>次数相関</a:t>
                      </a:r>
                      <a:endParaRPr kumimoji="1" lang="en-US" altLang="ja-JP" sz="2400" b="1"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ja-JP" altLang="en-US" sz="2400" b="1" i="0" u="none" strike="noStrike" cap="none" normalizeH="0" baseline="0" dirty="0" smtClean="0">
                          <a:ln>
                            <a:noFill/>
                          </a:ln>
                          <a:solidFill>
                            <a:schemeClr val="tx1"/>
                          </a:solidFill>
                          <a:effectLst/>
                          <a:latin typeface="Arial" charset="0"/>
                          <a:ea typeface="ＭＳ Ｐゴシック" charset="-128"/>
                        </a:rPr>
                        <a:t>クラスタ係数の空間次元依存性</a:t>
                      </a:r>
                      <a:endParaRPr kumimoji="1" lang="en-US" altLang="ja-JP" sz="2400" b="1"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ja-JP" altLang="en-US" sz="2400" b="1" i="0" u="none" strike="noStrike" cap="none" normalizeH="0" baseline="0" dirty="0" smtClean="0">
                          <a:ln>
                            <a:noFill/>
                          </a:ln>
                          <a:solidFill>
                            <a:schemeClr val="tx1"/>
                          </a:solidFill>
                          <a:effectLst/>
                          <a:latin typeface="Arial" charset="0"/>
                          <a:ea typeface="ＭＳ Ｐゴシック" charset="-128"/>
                        </a:rPr>
                        <a:t>平均最大パス長</a:t>
                      </a:r>
                      <a:endParaRPr kumimoji="1" lang="en-US" altLang="ja-JP" sz="2400" b="1"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r>
              <a:tr h="93345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ＭＳ Ｐゴシック" pitchFamily="50" charset="-128"/>
                          <a:ea typeface="ＭＳ Ｐゴシック" pitchFamily="50" charset="-128"/>
                        </a:rPr>
                        <a:t>γ</a:t>
                      </a:r>
                      <a:r>
                        <a:rPr kumimoji="1" lang="ja-JP" altLang="en-US" sz="2400" b="0" i="0" u="none" strike="noStrike" cap="none" normalizeH="0" baseline="0" dirty="0" smtClean="0">
                          <a:ln>
                            <a:noFill/>
                          </a:ln>
                          <a:solidFill>
                            <a:schemeClr val="tx1"/>
                          </a:solidFill>
                          <a:effectLst/>
                          <a:latin typeface="Arial" charset="0"/>
                          <a:ea typeface="ＭＳ Ｐゴシック" charset="-128"/>
                        </a:rPr>
                        <a:t>＜</a:t>
                      </a: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p>
                  </a:txBody>
                  <a:tcPr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negative</a:t>
                      </a:r>
                    </a:p>
                  </a:txBody>
                  <a:tcP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independent</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of </a:t>
                      </a:r>
                      <a:r>
                        <a:rPr kumimoji="1" lang="en-US" altLang="ja-JP" sz="2400" b="0" i="1" u="none" strike="noStrike" cap="none" normalizeH="0" baseline="0" dirty="0" smtClean="0">
                          <a:ln>
                            <a:noFill/>
                          </a:ln>
                          <a:solidFill>
                            <a:schemeClr val="tx1"/>
                          </a:solidFill>
                          <a:effectLst/>
                          <a:latin typeface="Arial" charset="0"/>
                          <a:ea typeface="ＭＳ Ｐゴシック" charset="-128"/>
                        </a:rPr>
                        <a:t>d</a:t>
                      </a:r>
                    </a:p>
                  </a:txBody>
                  <a:tcP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small</a:t>
                      </a:r>
                    </a:p>
                  </a:txBody>
                  <a:tcPr horzOverflow="overflow">
                    <a:solidFill>
                      <a:schemeClr val="accent2">
                        <a:lumMod val="40000"/>
                        <a:lumOff val="60000"/>
                      </a:schemeClr>
                    </a:solidFill>
                  </a:tcPr>
                </a:tc>
              </a:tr>
              <a:tr h="93345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2</a:t>
                      </a:r>
                      <a:r>
                        <a:rPr kumimoji="1" lang="ja-JP" altLang="en-US" sz="2400" b="0" i="0" u="none" strike="noStrike" cap="none" normalizeH="0" baseline="0" dirty="0" smtClean="0">
                          <a:ln>
                            <a:noFill/>
                          </a:ln>
                          <a:solidFill>
                            <a:schemeClr val="tx1"/>
                          </a:solidFill>
                          <a:effectLst/>
                          <a:latin typeface="Arial" charset="0"/>
                          <a:ea typeface="ＭＳ Ｐゴシック" charset="-128"/>
                        </a:rPr>
                        <a:t>＜</a:t>
                      </a:r>
                      <a:r>
                        <a:rPr kumimoji="1" lang="en-US" altLang="ja-JP" sz="2400" b="0" i="0" u="none" strike="noStrike" cap="none" normalizeH="0" baseline="0" dirty="0" smtClean="0">
                          <a:ln>
                            <a:noFill/>
                          </a:ln>
                          <a:solidFill>
                            <a:schemeClr val="tx1"/>
                          </a:solidFill>
                          <a:effectLst/>
                          <a:latin typeface="ＭＳ Ｐゴシック" pitchFamily="50" charset="-128"/>
                          <a:ea typeface="ＭＳ Ｐゴシック" pitchFamily="50" charset="-128"/>
                        </a:rPr>
                        <a:t>γ</a:t>
                      </a:r>
                      <a:r>
                        <a:rPr kumimoji="1" lang="ja-JP" altLang="en-US" sz="2400" b="0" i="0" u="none" strike="noStrike" cap="none" normalizeH="0" baseline="0" dirty="0" smtClean="0">
                          <a:ln>
                            <a:noFill/>
                          </a:ln>
                          <a:solidFill>
                            <a:schemeClr val="tx1"/>
                          </a:solidFill>
                          <a:effectLst/>
                          <a:latin typeface="Arial" charset="0"/>
                          <a:ea typeface="ＭＳ Ｐゴシック" charset="-128"/>
                        </a:rPr>
                        <a:t>＜</a:t>
                      </a:r>
                      <a:r>
                        <a:rPr kumimoji="1" lang="en-US" altLang="ja-JP" sz="2400" b="0" i="0" u="none" strike="noStrike" cap="none" normalizeH="0" baseline="0" dirty="0" smtClean="0">
                          <a:ln>
                            <a:noFill/>
                          </a:ln>
                          <a:solidFill>
                            <a:schemeClr val="tx1"/>
                          </a:solidFill>
                          <a:effectLst/>
                          <a:latin typeface="Arial" charset="0"/>
                          <a:ea typeface="ＭＳ Ｐゴシック" charset="-128"/>
                        </a:rPr>
                        <a:t>3</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ＭＳ Ｐゴシック" pitchFamily="50" charset="-128"/>
                          <a:ea typeface="ＭＳ Ｐゴシック" pitchFamily="50" charset="-128"/>
                        </a:rPr>
                        <a:t>γ</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negative</a:t>
                      </a:r>
                    </a:p>
                  </a:txBody>
                  <a:tcP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depend</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on </a:t>
                      </a:r>
                      <a:r>
                        <a:rPr kumimoji="1" lang="en-US" altLang="ja-JP" sz="2400" b="0" i="1" u="none" strike="noStrike" cap="none" normalizeH="0" baseline="0" dirty="0" smtClean="0">
                          <a:ln>
                            <a:noFill/>
                          </a:ln>
                          <a:solidFill>
                            <a:schemeClr val="tx1"/>
                          </a:solidFill>
                          <a:effectLst/>
                          <a:latin typeface="Arial" charset="0"/>
                          <a:ea typeface="ＭＳ Ｐゴシック" charset="-128"/>
                        </a:rPr>
                        <a:t>d</a:t>
                      </a:r>
                    </a:p>
                  </a:txBody>
                  <a:tcP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small</a:t>
                      </a:r>
                    </a:p>
                  </a:txBody>
                  <a:tcPr horzOverflow="overflow">
                    <a:solidFill>
                      <a:schemeClr val="accent2">
                        <a:lumMod val="40000"/>
                        <a:lumOff val="60000"/>
                      </a:schemeClr>
                    </a:solidFill>
                  </a:tcPr>
                </a:tc>
              </a:tr>
              <a:tr h="93345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ＭＳ Ｐゴシック" pitchFamily="50" charset="-128"/>
                          <a:ea typeface="ＭＳ Ｐゴシック" pitchFamily="50" charset="-128"/>
                        </a:rPr>
                        <a:t>γ</a:t>
                      </a:r>
                      <a:r>
                        <a:rPr kumimoji="1" lang="ja-JP" altLang="en-US" sz="2400" b="0" i="0" u="none" strike="noStrike" cap="none" normalizeH="0" baseline="0" dirty="0" smtClean="0">
                          <a:ln>
                            <a:noFill/>
                          </a:ln>
                          <a:solidFill>
                            <a:schemeClr val="tx1"/>
                          </a:solidFill>
                          <a:effectLst/>
                          <a:latin typeface="Arial" charset="0"/>
                          <a:ea typeface="ＭＳ Ｐゴシック" charset="-128"/>
                        </a:rPr>
                        <a:t>＞</a:t>
                      </a:r>
                      <a:r>
                        <a:rPr kumimoji="1" lang="en-US" altLang="ja-JP" sz="2400" b="0" i="0" u="none" strike="noStrike" cap="none" normalizeH="0" baseline="0" dirty="0" smtClean="0">
                          <a:ln>
                            <a:noFill/>
                          </a:ln>
                          <a:solidFill>
                            <a:schemeClr val="tx1"/>
                          </a:solidFill>
                          <a:effectLst/>
                          <a:latin typeface="Arial" charset="0"/>
                          <a:ea typeface="ＭＳ Ｐゴシック" charset="-128"/>
                        </a:rPr>
                        <a:t>3</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ＭＳ Ｐゴシック" pitchFamily="50" charset="-128"/>
                          <a:ea typeface="ＭＳ Ｐゴシック" pitchFamily="50" charset="-128"/>
                        </a:rPr>
                        <a:t>γ</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zero or positive</a:t>
                      </a:r>
                    </a:p>
                  </a:txBody>
                  <a:tcP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depend</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on </a:t>
                      </a:r>
                      <a:r>
                        <a:rPr kumimoji="1" lang="en-US" altLang="ja-JP" sz="2400" b="0" i="1" u="none" strike="noStrike" cap="none" normalizeH="0" baseline="0" dirty="0" smtClean="0">
                          <a:ln>
                            <a:noFill/>
                          </a:ln>
                          <a:solidFill>
                            <a:schemeClr val="tx1"/>
                          </a:solidFill>
                          <a:effectLst/>
                          <a:latin typeface="Arial" charset="0"/>
                          <a:ea typeface="ＭＳ Ｐゴシック" charset="-128"/>
                        </a:rPr>
                        <a:t>d</a:t>
                      </a:r>
                    </a:p>
                  </a:txBody>
                  <a:tcP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not  small</a:t>
                      </a:r>
                    </a:p>
                  </a:txBody>
                  <a:tcPr horzOverflow="overflow">
                    <a:solidFill>
                      <a:schemeClr val="accent1">
                        <a:lumMod val="40000"/>
                        <a:lumOff val="60000"/>
                      </a:schemeClr>
                    </a:solidFill>
                  </a:tcPr>
                </a:tc>
              </a:tr>
            </a:tbl>
          </a:graphicData>
        </a:graphic>
      </p:graphicFrame>
      <p:sp>
        <p:nvSpPr>
          <p:cNvPr id="3" name="タイトル 2"/>
          <p:cNvSpPr>
            <a:spLocks noGrp="1"/>
          </p:cNvSpPr>
          <p:nvPr>
            <p:ph type="title"/>
          </p:nvPr>
        </p:nvSpPr>
        <p:spPr/>
        <p:txBody>
          <a:bodyPr>
            <a:normAutofit fontScale="90000"/>
          </a:bodyPr>
          <a:lstStyle/>
          <a:p>
            <a:r>
              <a:rPr lang="ja-JP" altLang="en-US" dirty="0" smtClean="0"/>
              <a:t>空間上のネットワークの構造　</a:t>
            </a:r>
            <a:endParaRPr kumimoji="1" lang="ja-JP" altLang="en-US" dirty="0"/>
          </a:p>
        </p:txBody>
      </p:sp>
      <p:sp>
        <p:nvSpPr>
          <p:cNvPr id="5" name="コンテンツ プレースホルダ 1"/>
          <p:cNvSpPr txBox="1">
            <a:spLocks/>
          </p:cNvSpPr>
          <p:nvPr/>
        </p:nvSpPr>
        <p:spPr>
          <a:xfrm>
            <a:off x="457200" y="1481329"/>
            <a:ext cx="8229600" cy="590349"/>
          </a:xfrm>
          <a:prstGeom prst="rect">
            <a:avLst/>
          </a:prstGeom>
        </p:spPr>
        <p:txBody>
          <a:bodyPr vert="horz">
            <a:normAutofit/>
          </a:bodyPr>
          <a:lstStyle/>
          <a:p>
            <a:pPr marL="365760" lvl="0" indent="-256032">
              <a:spcBef>
                <a:spcPts val="1200"/>
              </a:spcBef>
              <a:buClr>
                <a:schemeClr val="accent1"/>
              </a:buClr>
              <a:buSzPct val="68000"/>
              <a:buFont typeface="Wingdings 3"/>
              <a:buChar char=""/>
            </a:pPr>
            <a:r>
              <a:rPr lang="ja-JP" altLang="en-US" sz="2700" dirty="0" smtClean="0"/>
              <a:t>分類表　</a:t>
            </a:r>
            <a:r>
              <a:rPr lang="en-US" altLang="ja-JP" sz="2800" dirty="0" smtClean="0"/>
              <a:t>(Morita 2006)</a:t>
            </a:r>
            <a:endParaRPr kumimoji="1" lang="en-US" altLang="ja-JP"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正方形/長方形 6"/>
          <p:cNvSpPr/>
          <p:nvPr/>
        </p:nvSpPr>
        <p:spPr>
          <a:xfrm>
            <a:off x="7524328" y="4437112"/>
            <a:ext cx="86409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6379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1295400"/>
            <a:ext cx="8229600" cy="788988"/>
          </a:xfrm>
        </p:spPr>
        <p:txBody>
          <a:bodyPr/>
          <a:lstStyle/>
          <a:p>
            <a:pPr algn="ctr" eaLnBrk="1" hangingPunct="1"/>
            <a:r>
              <a:rPr lang="ja-JP" altLang="en-US" smtClean="0"/>
              <a:t>ネットワーク分析のデータ解析</a:t>
            </a:r>
          </a:p>
        </p:txBody>
      </p:sp>
      <p:sp>
        <p:nvSpPr>
          <p:cNvPr id="187395" name="Rectangle 3"/>
          <p:cNvSpPr>
            <a:spLocks noChangeArrowheads="1"/>
          </p:cNvSpPr>
          <p:nvPr/>
        </p:nvSpPr>
        <p:spPr bwMode="auto">
          <a:xfrm>
            <a:off x="1676400" y="3836988"/>
            <a:ext cx="51054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AutoNum type="alphaLcPeriod"/>
            </a:pPr>
            <a:r>
              <a:rPr lang="ja-JP" altLang="en-US"/>
              <a:t>派閥　　⇒　　クリーク</a:t>
            </a:r>
          </a:p>
          <a:p>
            <a:pPr eaLnBrk="1" hangingPunct="1">
              <a:spcBef>
                <a:spcPct val="50000"/>
              </a:spcBef>
              <a:buClrTx/>
              <a:buSzTx/>
              <a:buFont typeface="Wingdings" panose="05000000000000000000" pitchFamily="2" charset="2"/>
              <a:buAutoNum type="alphaLcPeriod"/>
            </a:pPr>
            <a:r>
              <a:rPr lang="ja-JP" altLang="en-US"/>
              <a:t>権力　　⇒　　中心性</a:t>
            </a:r>
          </a:p>
          <a:p>
            <a:pPr eaLnBrk="1" hangingPunct="1">
              <a:spcBef>
                <a:spcPct val="50000"/>
              </a:spcBef>
              <a:buClrTx/>
              <a:buSzTx/>
              <a:buFont typeface="Wingdings" panose="05000000000000000000" pitchFamily="2" charset="2"/>
              <a:buAutoNum type="alphaLcPeriod"/>
            </a:pPr>
            <a:r>
              <a:rPr lang="ja-JP" altLang="en-US"/>
              <a:t>役割・競争　⇒　構造同値</a:t>
            </a:r>
          </a:p>
        </p:txBody>
      </p:sp>
      <p:sp>
        <p:nvSpPr>
          <p:cNvPr id="187396" name="Rectangle 4"/>
          <p:cNvSpPr>
            <a:spLocks noChangeArrowheads="1"/>
          </p:cNvSpPr>
          <p:nvPr/>
        </p:nvSpPr>
        <p:spPr bwMode="auto">
          <a:xfrm>
            <a:off x="1143000" y="2362200"/>
            <a:ext cx="69040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a:t>社会ネットワーク研究において古くから用いら</a:t>
            </a:r>
          </a:p>
          <a:p>
            <a:pPr eaLnBrk="1" hangingPunct="1">
              <a:spcBef>
                <a:spcPct val="0"/>
              </a:spcBef>
              <a:buClrTx/>
              <a:buSzTx/>
              <a:buFontTx/>
              <a:buNone/>
            </a:pPr>
            <a:r>
              <a:rPr lang="ja-JP" altLang="en-US"/>
              <a:t>れてきた概念・方法</a:t>
            </a:r>
          </a:p>
        </p:txBody>
      </p:sp>
    </p:spTree>
    <p:extLst>
      <p:ext uri="{BB962C8B-B14F-4D97-AF65-F5344CB8AC3E}">
        <p14:creationId xmlns:p14="http://schemas.microsoft.com/office/powerpoint/2010/main" val="3562750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ja-JP" altLang="en-US" smtClean="0"/>
              <a:t>クリーク</a:t>
            </a:r>
          </a:p>
        </p:txBody>
      </p:sp>
      <p:sp>
        <p:nvSpPr>
          <p:cNvPr id="189443" name="Text Box 3"/>
          <p:cNvSpPr txBox="1">
            <a:spLocks noChangeArrowheads="1"/>
          </p:cNvSpPr>
          <p:nvPr/>
        </p:nvSpPr>
        <p:spPr bwMode="auto">
          <a:xfrm>
            <a:off x="762000" y="1143000"/>
            <a:ext cx="592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t>密接な相互作用によって形成されるグループ</a:t>
            </a:r>
          </a:p>
        </p:txBody>
      </p:sp>
      <p:sp>
        <p:nvSpPr>
          <p:cNvPr id="189444" name="Text Box 4"/>
          <p:cNvSpPr txBox="1">
            <a:spLocks noChangeArrowheads="1"/>
          </p:cNvSpPr>
          <p:nvPr/>
        </p:nvSpPr>
        <p:spPr bwMode="auto">
          <a:xfrm>
            <a:off x="1219200" y="1676400"/>
            <a:ext cx="55419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AutoNum type="arabicPeriod"/>
            </a:pPr>
            <a:r>
              <a:rPr lang="ja-JP" altLang="en-US" sz="2400"/>
              <a:t>　完全グラフによるクリークの判定</a:t>
            </a:r>
          </a:p>
          <a:p>
            <a:pPr eaLnBrk="1" hangingPunct="1">
              <a:spcBef>
                <a:spcPct val="0"/>
              </a:spcBef>
              <a:buClrTx/>
              <a:buSzTx/>
              <a:buFontTx/>
              <a:buAutoNum type="arabicPeriod"/>
            </a:pPr>
            <a:r>
              <a:rPr lang="ja-JP" altLang="en-US" sz="2400"/>
              <a:t>　結合密度によるクリークの判定</a:t>
            </a:r>
          </a:p>
          <a:p>
            <a:pPr eaLnBrk="1" hangingPunct="1">
              <a:spcBef>
                <a:spcPct val="0"/>
              </a:spcBef>
              <a:buClrTx/>
              <a:buSzTx/>
              <a:buFontTx/>
              <a:buAutoNum type="arabicPeriod"/>
            </a:pPr>
            <a:r>
              <a:rPr lang="ja-JP" altLang="en-US" sz="2400"/>
              <a:t>　</a:t>
            </a:r>
            <a:r>
              <a:rPr lang="en-US" altLang="ja-JP" sz="2400"/>
              <a:t>N-</a:t>
            </a:r>
            <a:r>
              <a:rPr lang="ja-JP" altLang="en-US" sz="2400"/>
              <a:t>クリーク（</a:t>
            </a:r>
            <a:r>
              <a:rPr lang="en-US" altLang="ja-JP" sz="2400"/>
              <a:t>N</a:t>
            </a:r>
            <a:r>
              <a:rPr lang="ja-JP" altLang="en-US" sz="2400"/>
              <a:t>段階の結合を考慮する）</a:t>
            </a:r>
          </a:p>
        </p:txBody>
      </p:sp>
      <p:sp>
        <p:nvSpPr>
          <p:cNvPr id="189445" name="Line 5"/>
          <p:cNvSpPr>
            <a:spLocks noChangeShapeType="1"/>
          </p:cNvSpPr>
          <p:nvPr/>
        </p:nvSpPr>
        <p:spPr bwMode="auto">
          <a:xfrm>
            <a:off x="4489450" y="5334000"/>
            <a:ext cx="762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446" name="Line 6"/>
          <p:cNvSpPr>
            <a:spLocks noChangeShapeType="1"/>
          </p:cNvSpPr>
          <p:nvPr/>
        </p:nvSpPr>
        <p:spPr bwMode="auto">
          <a:xfrm flipV="1">
            <a:off x="3803650" y="5334000"/>
            <a:ext cx="6096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447" name="Line 7"/>
          <p:cNvSpPr>
            <a:spLocks noChangeShapeType="1"/>
          </p:cNvSpPr>
          <p:nvPr/>
        </p:nvSpPr>
        <p:spPr bwMode="auto">
          <a:xfrm flipV="1">
            <a:off x="3422650" y="5562600"/>
            <a:ext cx="381000" cy="700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448" name="Line 8"/>
          <p:cNvSpPr>
            <a:spLocks noChangeShapeType="1"/>
          </p:cNvSpPr>
          <p:nvPr/>
        </p:nvSpPr>
        <p:spPr bwMode="auto">
          <a:xfrm>
            <a:off x="3803650" y="55626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449" name="Line 9"/>
          <p:cNvSpPr>
            <a:spLocks noChangeShapeType="1"/>
          </p:cNvSpPr>
          <p:nvPr/>
        </p:nvSpPr>
        <p:spPr bwMode="auto">
          <a:xfrm flipV="1">
            <a:off x="3422650" y="62484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450" name="Oval 10"/>
          <p:cNvSpPr>
            <a:spLocks noChangeArrowheads="1"/>
          </p:cNvSpPr>
          <p:nvPr/>
        </p:nvSpPr>
        <p:spPr bwMode="auto">
          <a:xfrm>
            <a:off x="3727450" y="5486400"/>
            <a:ext cx="144463"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9451" name="Oval 11"/>
          <p:cNvSpPr>
            <a:spLocks noChangeArrowheads="1"/>
          </p:cNvSpPr>
          <p:nvPr/>
        </p:nvSpPr>
        <p:spPr bwMode="auto">
          <a:xfrm>
            <a:off x="4108450" y="6172200"/>
            <a:ext cx="144463"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9452" name="Oval 12"/>
          <p:cNvSpPr>
            <a:spLocks noChangeArrowheads="1"/>
          </p:cNvSpPr>
          <p:nvPr/>
        </p:nvSpPr>
        <p:spPr bwMode="auto">
          <a:xfrm>
            <a:off x="5175250" y="5486400"/>
            <a:ext cx="144463"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9453" name="Oval 13"/>
          <p:cNvSpPr>
            <a:spLocks noChangeArrowheads="1"/>
          </p:cNvSpPr>
          <p:nvPr/>
        </p:nvSpPr>
        <p:spPr bwMode="auto">
          <a:xfrm>
            <a:off x="3352800" y="6172200"/>
            <a:ext cx="144463"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9454" name="Oval 14"/>
          <p:cNvSpPr>
            <a:spLocks noChangeArrowheads="1"/>
          </p:cNvSpPr>
          <p:nvPr/>
        </p:nvSpPr>
        <p:spPr bwMode="auto">
          <a:xfrm>
            <a:off x="4344988" y="5265738"/>
            <a:ext cx="144462" cy="144462"/>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9455" name="Text Box 15"/>
          <p:cNvSpPr txBox="1">
            <a:spLocks noChangeArrowheads="1"/>
          </p:cNvSpPr>
          <p:nvPr/>
        </p:nvSpPr>
        <p:spPr bwMode="auto">
          <a:xfrm>
            <a:off x="4260850" y="541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A</a:t>
            </a:r>
          </a:p>
        </p:txBody>
      </p:sp>
      <p:sp>
        <p:nvSpPr>
          <p:cNvPr id="189456" name="Text Box 16"/>
          <p:cNvSpPr txBox="1">
            <a:spLocks noChangeArrowheads="1"/>
          </p:cNvSpPr>
          <p:nvPr/>
        </p:nvSpPr>
        <p:spPr bwMode="auto">
          <a:xfrm>
            <a:off x="5251450" y="5562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E</a:t>
            </a:r>
          </a:p>
        </p:txBody>
      </p:sp>
      <p:sp>
        <p:nvSpPr>
          <p:cNvPr id="189457" name="Text Box 17"/>
          <p:cNvSpPr txBox="1">
            <a:spLocks noChangeArrowheads="1"/>
          </p:cNvSpPr>
          <p:nvPr/>
        </p:nvSpPr>
        <p:spPr bwMode="auto">
          <a:xfrm>
            <a:off x="3340100" y="5257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B</a:t>
            </a:r>
          </a:p>
        </p:txBody>
      </p:sp>
      <p:sp>
        <p:nvSpPr>
          <p:cNvPr id="189458" name="Text Box 18"/>
          <p:cNvSpPr txBox="1">
            <a:spLocks noChangeArrowheads="1"/>
          </p:cNvSpPr>
          <p:nvPr/>
        </p:nvSpPr>
        <p:spPr bwMode="auto">
          <a:xfrm>
            <a:off x="2871788" y="60198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C</a:t>
            </a:r>
          </a:p>
        </p:txBody>
      </p:sp>
      <p:sp>
        <p:nvSpPr>
          <p:cNvPr id="189459" name="Text Box 19"/>
          <p:cNvSpPr txBox="1">
            <a:spLocks noChangeArrowheads="1"/>
          </p:cNvSpPr>
          <p:nvPr/>
        </p:nvSpPr>
        <p:spPr bwMode="auto">
          <a:xfrm>
            <a:off x="4243388" y="60960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D</a:t>
            </a:r>
          </a:p>
        </p:txBody>
      </p:sp>
      <p:sp>
        <p:nvSpPr>
          <p:cNvPr id="189460" name="Rectangle 20"/>
          <p:cNvSpPr>
            <a:spLocks noChangeArrowheads="1"/>
          </p:cNvSpPr>
          <p:nvPr/>
        </p:nvSpPr>
        <p:spPr bwMode="auto">
          <a:xfrm>
            <a:off x="762000" y="3048000"/>
            <a:ext cx="8001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2400"/>
              <a:t>規模の大きいネットワークでは交差するクリークが多数特定され、複数のクリークが共通の点を含むことも多い。</a:t>
            </a:r>
          </a:p>
          <a:p>
            <a:pPr eaLnBrk="1" hangingPunct="1">
              <a:spcBef>
                <a:spcPct val="50000"/>
              </a:spcBef>
              <a:buClrTx/>
              <a:buSzTx/>
              <a:buFontTx/>
              <a:buNone/>
            </a:pPr>
            <a:r>
              <a:rPr lang="ja-JP" altLang="en-US" sz="2400"/>
              <a:t>この場合クリーク自体を特定することにはあまり意味がなく、交差点に位置している点が重要である。</a:t>
            </a:r>
          </a:p>
        </p:txBody>
      </p:sp>
    </p:spTree>
    <p:extLst>
      <p:ext uri="{BB962C8B-B14F-4D97-AF65-F5344CB8AC3E}">
        <p14:creationId xmlns:p14="http://schemas.microsoft.com/office/powerpoint/2010/main" val="133211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ja-JP" altLang="en-US" smtClean="0"/>
              <a:t>中心性</a:t>
            </a:r>
          </a:p>
        </p:txBody>
      </p:sp>
      <p:sp>
        <p:nvSpPr>
          <p:cNvPr id="191491" name="Text Box 20"/>
          <p:cNvSpPr txBox="1">
            <a:spLocks noChangeArrowheads="1"/>
          </p:cNvSpPr>
          <p:nvPr/>
        </p:nvSpPr>
        <p:spPr bwMode="auto">
          <a:xfrm>
            <a:off x="990600" y="1295400"/>
            <a:ext cx="71294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t>あるネットワークにおいて他者とのかかわりが比較的活発な行為者。</a:t>
            </a:r>
          </a:p>
          <a:p>
            <a:pPr eaLnBrk="1" hangingPunct="1">
              <a:spcBef>
                <a:spcPct val="0"/>
              </a:spcBef>
              <a:buClrTx/>
              <a:buSzTx/>
              <a:buFontTx/>
              <a:buNone/>
            </a:pPr>
            <a:r>
              <a:rPr lang="ja-JP" altLang="en-US" sz="2400"/>
              <a:t>ネットワーク内の他者に大きな影響を与える。</a:t>
            </a:r>
          </a:p>
          <a:p>
            <a:pPr eaLnBrk="1" hangingPunct="1">
              <a:spcBef>
                <a:spcPct val="0"/>
              </a:spcBef>
              <a:buClrTx/>
              <a:buSzTx/>
              <a:buFontTx/>
              <a:buNone/>
            </a:pPr>
            <a:endParaRPr lang="ja-JP" altLang="en-US" sz="2400"/>
          </a:p>
          <a:p>
            <a:pPr eaLnBrk="1" hangingPunct="1">
              <a:spcBef>
                <a:spcPct val="0"/>
              </a:spcBef>
              <a:buClrTx/>
              <a:buSzTx/>
              <a:buFontTx/>
              <a:buNone/>
            </a:pPr>
            <a:r>
              <a:rPr lang="ja-JP" altLang="en-US" sz="2400"/>
              <a:t>中心性の定義には権力、威信、傑出など異なる視点があり、状況に応じて使い分ける必要がある</a:t>
            </a:r>
          </a:p>
        </p:txBody>
      </p:sp>
      <p:sp>
        <p:nvSpPr>
          <p:cNvPr id="191492" name="Text Box 21"/>
          <p:cNvSpPr txBox="1">
            <a:spLocks noChangeArrowheads="1"/>
          </p:cNvSpPr>
          <p:nvPr/>
        </p:nvSpPr>
        <p:spPr bwMode="auto">
          <a:xfrm>
            <a:off x="1277938" y="4011613"/>
            <a:ext cx="41068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AutoNum type="arabicPeriod"/>
            </a:pPr>
            <a:r>
              <a:rPr lang="ja-JP" altLang="en-US" sz="2400"/>
              <a:t>　次数による中心性</a:t>
            </a:r>
          </a:p>
          <a:p>
            <a:pPr eaLnBrk="1" hangingPunct="1">
              <a:spcBef>
                <a:spcPct val="0"/>
              </a:spcBef>
              <a:buClrTx/>
              <a:buSzTx/>
              <a:buFontTx/>
              <a:buAutoNum type="arabicPeriod"/>
            </a:pPr>
            <a:r>
              <a:rPr lang="ja-JP" altLang="en-US" sz="2400"/>
              <a:t>　距離による中心性</a:t>
            </a:r>
          </a:p>
          <a:p>
            <a:pPr eaLnBrk="1" hangingPunct="1">
              <a:spcBef>
                <a:spcPct val="0"/>
              </a:spcBef>
              <a:buClrTx/>
              <a:buSzTx/>
              <a:buFontTx/>
              <a:buAutoNum type="arabicPeriod"/>
            </a:pPr>
            <a:r>
              <a:rPr lang="ja-JP" altLang="en-US" sz="2400"/>
              <a:t>　媒介性による中心性</a:t>
            </a:r>
          </a:p>
          <a:p>
            <a:pPr eaLnBrk="1" hangingPunct="1">
              <a:spcBef>
                <a:spcPct val="0"/>
              </a:spcBef>
              <a:buClrTx/>
              <a:buSzTx/>
              <a:buFontTx/>
              <a:buAutoNum type="arabicPeriod"/>
            </a:pPr>
            <a:r>
              <a:rPr lang="ja-JP" altLang="en-US" sz="2400"/>
              <a:t>　固有ベクトルによる中心性</a:t>
            </a:r>
          </a:p>
        </p:txBody>
      </p:sp>
    </p:spTree>
    <p:extLst>
      <p:ext uri="{BB962C8B-B14F-4D97-AF65-F5344CB8AC3E}">
        <p14:creationId xmlns:p14="http://schemas.microsoft.com/office/powerpoint/2010/main" val="2553337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Line 2"/>
          <p:cNvSpPr>
            <a:spLocks noChangeShapeType="1"/>
          </p:cNvSpPr>
          <p:nvPr/>
        </p:nvSpPr>
        <p:spPr bwMode="auto">
          <a:xfrm>
            <a:off x="6588125" y="981075"/>
            <a:ext cx="8636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539" name="Line 3"/>
          <p:cNvSpPr>
            <a:spLocks noChangeShapeType="1"/>
          </p:cNvSpPr>
          <p:nvPr/>
        </p:nvSpPr>
        <p:spPr bwMode="auto">
          <a:xfrm flipV="1">
            <a:off x="7451725" y="1365250"/>
            <a:ext cx="523875" cy="695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540" name="Line 4"/>
          <p:cNvSpPr>
            <a:spLocks noChangeShapeType="1"/>
          </p:cNvSpPr>
          <p:nvPr/>
        </p:nvSpPr>
        <p:spPr bwMode="auto">
          <a:xfrm flipV="1">
            <a:off x="5527675" y="1006475"/>
            <a:ext cx="107950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541" name="Line 5"/>
          <p:cNvSpPr>
            <a:spLocks noChangeShapeType="1"/>
          </p:cNvSpPr>
          <p:nvPr/>
        </p:nvSpPr>
        <p:spPr bwMode="auto">
          <a:xfrm flipV="1">
            <a:off x="6083300" y="2060575"/>
            <a:ext cx="1368425"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542" name="Line 6"/>
          <p:cNvSpPr>
            <a:spLocks noChangeShapeType="1"/>
          </p:cNvSpPr>
          <p:nvPr/>
        </p:nvSpPr>
        <p:spPr bwMode="auto">
          <a:xfrm>
            <a:off x="5527675" y="1509713"/>
            <a:ext cx="576263"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543" name="Line 7"/>
          <p:cNvSpPr>
            <a:spLocks noChangeShapeType="1"/>
          </p:cNvSpPr>
          <p:nvPr/>
        </p:nvSpPr>
        <p:spPr bwMode="auto">
          <a:xfrm flipH="1">
            <a:off x="6103938" y="981075"/>
            <a:ext cx="484187" cy="1681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544" name="Oval 8"/>
          <p:cNvSpPr>
            <a:spLocks noChangeArrowheads="1"/>
          </p:cNvSpPr>
          <p:nvPr/>
        </p:nvSpPr>
        <p:spPr bwMode="auto">
          <a:xfrm>
            <a:off x="5456238" y="1438275"/>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45" name="Oval 9"/>
          <p:cNvSpPr>
            <a:spLocks noChangeArrowheads="1"/>
          </p:cNvSpPr>
          <p:nvPr/>
        </p:nvSpPr>
        <p:spPr bwMode="auto">
          <a:xfrm>
            <a:off x="6030913" y="2590800"/>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46" name="Oval 10"/>
          <p:cNvSpPr>
            <a:spLocks noChangeArrowheads="1"/>
          </p:cNvSpPr>
          <p:nvPr/>
        </p:nvSpPr>
        <p:spPr bwMode="auto">
          <a:xfrm>
            <a:off x="7902575" y="1293813"/>
            <a:ext cx="144463" cy="144462"/>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47" name="Oval 11"/>
          <p:cNvSpPr>
            <a:spLocks noChangeArrowheads="1"/>
          </p:cNvSpPr>
          <p:nvPr/>
        </p:nvSpPr>
        <p:spPr bwMode="auto">
          <a:xfrm>
            <a:off x="7380288" y="1989138"/>
            <a:ext cx="144462" cy="144462"/>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48" name="Oval 12"/>
          <p:cNvSpPr>
            <a:spLocks noChangeArrowheads="1"/>
          </p:cNvSpPr>
          <p:nvPr/>
        </p:nvSpPr>
        <p:spPr bwMode="auto">
          <a:xfrm>
            <a:off x="6535738" y="933450"/>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49" name="Text Box 13"/>
          <p:cNvSpPr txBox="1">
            <a:spLocks noChangeArrowheads="1"/>
          </p:cNvSpPr>
          <p:nvPr/>
        </p:nvSpPr>
        <p:spPr bwMode="auto">
          <a:xfrm>
            <a:off x="5075238" y="11969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A</a:t>
            </a:r>
          </a:p>
        </p:txBody>
      </p:sp>
      <p:sp>
        <p:nvSpPr>
          <p:cNvPr id="193550" name="Text Box 14"/>
          <p:cNvSpPr txBox="1">
            <a:spLocks noChangeArrowheads="1"/>
          </p:cNvSpPr>
          <p:nvPr/>
        </p:nvSpPr>
        <p:spPr bwMode="auto">
          <a:xfrm>
            <a:off x="8120063" y="10779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E</a:t>
            </a:r>
          </a:p>
        </p:txBody>
      </p:sp>
      <p:sp>
        <p:nvSpPr>
          <p:cNvPr id="193551" name="Text Box 15"/>
          <p:cNvSpPr txBox="1">
            <a:spLocks noChangeArrowheads="1"/>
          </p:cNvSpPr>
          <p:nvPr/>
        </p:nvSpPr>
        <p:spPr bwMode="auto">
          <a:xfrm>
            <a:off x="6875463" y="7635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B</a:t>
            </a:r>
          </a:p>
        </p:txBody>
      </p:sp>
      <p:sp>
        <p:nvSpPr>
          <p:cNvPr id="193552" name="Text Box 16"/>
          <p:cNvSpPr txBox="1">
            <a:spLocks noChangeArrowheads="1"/>
          </p:cNvSpPr>
          <p:nvPr/>
        </p:nvSpPr>
        <p:spPr bwMode="auto">
          <a:xfrm>
            <a:off x="5507038" y="24923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C</a:t>
            </a:r>
          </a:p>
        </p:txBody>
      </p:sp>
      <p:sp>
        <p:nvSpPr>
          <p:cNvPr id="193553" name="Text Box 17"/>
          <p:cNvSpPr txBox="1">
            <a:spLocks noChangeArrowheads="1"/>
          </p:cNvSpPr>
          <p:nvPr/>
        </p:nvSpPr>
        <p:spPr bwMode="auto">
          <a:xfrm>
            <a:off x="7451725" y="21320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D</a:t>
            </a:r>
          </a:p>
        </p:txBody>
      </p:sp>
      <p:graphicFrame>
        <p:nvGraphicFramePr>
          <p:cNvPr id="367634" name="Group 18"/>
          <p:cNvGraphicFramePr>
            <a:graphicFrameLocks noGrp="1"/>
          </p:cNvGraphicFramePr>
          <p:nvPr/>
        </p:nvGraphicFramePr>
        <p:xfrm>
          <a:off x="1258888" y="3068638"/>
          <a:ext cx="6985000" cy="3070223"/>
        </p:xfrm>
        <a:graphic>
          <a:graphicData uri="http://schemas.openxmlformats.org/drawingml/2006/table">
            <a:tbl>
              <a:tblPr/>
              <a:tblGrid>
                <a:gridCol w="2184400"/>
                <a:gridCol w="1992312"/>
                <a:gridCol w="2808288"/>
              </a:tblGrid>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endParaRPr kumimoji="1" lang="ja-JP"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次数</a:t>
                      </a: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d/(n-1)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4/7=0.57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4/5=0.80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4/5=0.80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4/5=0.80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4/8=0.50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3584" name="Text Box 48"/>
          <p:cNvSpPr txBox="1">
            <a:spLocks noChangeArrowheads="1"/>
          </p:cNvSpPr>
          <p:nvPr/>
        </p:nvSpPr>
        <p:spPr bwMode="auto">
          <a:xfrm>
            <a:off x="755650" y="692150"/>
            <a:ext cx="2909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a:t>次数による中心性</a:t>
            </a:r>
          </a:p>
        </p:txBody>
      </p:sp>
      <p:sp>
        <p:nvSpPr>
          <p:cNvPr id="193585" name="Oval 49"/>
          <p:cNvSpPr>
            <a:spLocks noChangeArrowheads="1"/>
          </p:cNvSpPr>
          <p:nvPr/>
        </p:nvSpPr>
        <p:spPr bwMode="auto">
          <a:xfrm>
            <a:off x="2124075" y="4148138"/>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86" name="Oval 50"/>
          <p:cNvSpPr>
            <a:spLocks noChangeArrowheads="1"/>
          </p:cNvSpPr>
          <p:nvPr/>
        </p:nvSpPr>
        <p:spPr bwMode="auto">
          <a:xfrm>
            <a:off x="2124075" y="4652963"/>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87" name="Oval 51"/>
          <p:cNvSpPr>
            <a:spLocks noChangeArrowheads="1"/>
          </p:cNvSpPr>
          <p:nvPr/>
        </p:nvSpPr>
        <p:spPr bwMode="auto">
          <a:xfrm>
            <a:off x="2124075" y="5156200"/>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3588" name="Text Box 52"/>
          <p:cNvSpPr txBox="1">
            <a:spLocks noChangeArrowheads="1"/>
          </p:cNvSpPr>
          <p:nvPr/>
        </p:nvSpPr>
        <p:spPr bwMode="auto">
          <a:xfrm>
            <a:off x="2627313" y="2420938"/>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Niewminen (1973)</a:t>
            </a:r>
          </a:p>
        </p:txBody>
      </p:sp>
      <p:sp>
        <p:nvSpPr>
          <p:cNvPr id="193589" name="Text Box 53"/>
          <p:cNvSpPr txBox="1">
            <a:spLocks noChangeArrowheads="1"/>
          </p:cNvSpPr>
          <p:nvPr/>
        </p:nvSpPr>
        <p:spPr bwMode="auto">
          <a:xfrm>
            <a:off x="971550" y="1412875"/>
            <a:ext cx="1893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latin typeface="ＭＳ Ｐゴシック" panose="020B0600070205080204" pitchFamily="50" charset="-128"/>
              </a:rPr>
              <a:t>次数の大きさ</a:t>
            </a:r>
          </a:p>
          <a:p>
            <a:pPr eaLnBrk="1" hangingPunct="1">
              <a:spcBef>
                <a:spcPct val="0"/>
              </a:spcBef>
              <a:buClrTx/>
              <a:buSzTx/>
              <a:buFontTx/>
              <a:buNone/>
            </a:pPr>
            <a:endParaRPr lang="en-US" altLang="ja-JP" sz="2400">
              <a:latin typeface="ＭＳ Ｐゴシック" panose="020B0600070205080204" pitchFamily="50" charset="-128"/>
            </a:endParaRPr>
          </a:p>
        </p:txBody>
      </p:sp>
      <p:pic>
        <p:nvPicPr>
          <p:cNvPr id="193590" name="Picture 54"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311650" y="6273800"/>
            <a:ext cx="2079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3591" name="Picture 55" descr="txp_fi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253163" y="6292850"/>
            <a:ext cx="123031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2177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Autofit/>
          </a:bodyPr>
          <a:lstStyle/>
          <a:p>
            <a:r>
              <a:rPr lang="ja-JP" altLang="en-US" sz="3200" dirty="0" smtClean="0"/>
              <a:t>スモールワールド性</a:t>
            </a:r>
            <a:endParaRPr lang="ja-JP" altLang="en-US" sz="3200" dirty="0"/>
          </a:p>
        </p:txBody>
      </p:sp>
      <p:sp>
        <p:nvSpPr>
          <p:cNvPr id="136195" name="Rectangle 3"/>
          <p:cNvSpPr>
            <a:spLocks noGrp="1" noChangeArrowheads="1"/>
          </p:cNvSpPr>
          <p:nvPr>
            <p:ph type="body" idx="1"/>
          </p:nvPr>
        </p:nvSpPr>
        <p:spPr>
          <a:xfrm>
            <a:off x="533400" y="1143000"/>
            <a:ext cx="8229600" cy="4143388"/>
          </a:xfrm>
        </p:spPr>
        <p:txBody>
          <a:bodyPr>
            <a:normAutofit/>
          </a:bodyPr>
          <a:lstStyle/>
          <a:p>
            <a:r>
              <a:rPr lang="ja-JP" altLang="en-US" dirty="0"/>
              <a:t>「世間って狭いね」っていう話</a:t>
            </a:r>
          </a:p>
          <a:p>
            <a:r>
              <a:rPr lang="ja-JP" altLang="en-US" dirty="0">
                <a:solidFill>
                  <a:srgbClr val="FF0000"/>
                </a:solidFill>
              </a:rPr>
              <a:t>初めて会った人との間に共通の友人がいた！</a:t>
            </a:r>
          </a:p>
          <a:p>
            <a:r>
              <a:rPr lang="ja-JP" altLang="en-US" dirty="0"/>
              <a:t>共通の友人がいなくても何らかの共通点があり（兄弟の出身学校が同じとか），おそらく知人関係によってたどり着けそう．⇒ネットワーク上の距離が短い</a:t>
            </a:r>
          </a:p>
          <a:p>
            <a:r>
              <a:rPr lang="ja-JP" altLang="en-US" dirty="0">
                <a:solidFill>
                  <a:srgbClr val="FF0000"/>
                </a:solidFill>
              </a:rPr>
              <a:t>友達同士が互いに知り合いだった</a:t>
            </a:r>
            <a:r>
              <a:rPr lang="ja-JP" altLang="en-US" dirty="0" smtClean="0"/>
              <a:t>！</a:t>
            </a:r>
            <a:endParaRPr lang="en-US" altLang="ja-JP" dirty="0" smtClean="0"/>
          </a:p>
          <a:p>
            <a:r>
              <a:rPr lang="ja-JP" altLang="en-US" dirty="0" smtClean="0"/>
              <a:t>社会心理学者</a:t>
            </a:r>
            <a:r>
              <a:rPr lang="en-US" altLang="ja-JP" dirty="0" smtClean="0"/>
              <a:t>Stanley </a:t>
            </a:r>
            <a:r>
              <a:rPr lang="en-US" altLang="ja-JP" dirty="0" err="1" smtClean="0"/>
              <a:t>Milgram</a:t>
            </a:r>
            <a:r>
              <a:rPr lang="ja-JP" altLang="en-US" dirty="0" smtClean="0"/>
              <a:t>が行った手紙を転送する実験 </a:t>
            </a:r>
            <a:r>
              <a:rPr lang="en-US" altLang="ja-JP" dirty="0" smtClean="0"/>
              <a:t>(</a:t>
            </a:r>
            <a:r>
              <a:rPr lang="en-US" altLang="ja-JP" dirty="0" err="1" smtClean="0"/>
              <a:t>Traver</a:t>
            </a:r>
            <a:r>
              <a:rPr lang="en-US" altLang="ja-JP" dirty="0" smtClean="0"/>
              <a:t> &amp; </a:t>
            </a:r>
            <a:r>
              <a:rPr lang="en-US" altLang="ja-JP" dirty="0" err="1" smtClean="0"/>
              <a:t>Milgram</a:t>
            </a:r>
            <a:r>
              <a:rPr lang="en-US" altLang="ja-JP" dirty="0" smtClean="0"/>
              <a:t> 1967)</a:t>
            </a:r>
            <a:r>
              <a:rPr lang="ja-JP" altLang="en-US" dirty="0" smtClean="0"/>
              <a:t>が元</a:t>
            </a:r>
            <a:endParaRPr lang="ja-JP" altLang="en-US" dirty="0"/>
          </a:p>
          <a:p>
            <a:pPr>
              <a:buFont typeface="Wingdings" pitchFamily="2" charset="2"/>
              <a:buNone/>
            </a:pPr>
            <a:endParaRPr lang="en-US" altLang="ja-JP"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Line 2"/>
          <p:cNvSpPr>
            <a:spLocks noChangeShapeType="1"/>
          </p:cNvSpPr>
          <p:nvPr/>
        </p:nvSpPr>
        <p:spPr bwMode="auto">
          <a:xfrm>
            <a:off x="6588125" y="981075"/>
            <a:ext cx="8636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87" name="Line 3"/>
          <p:cNvSpPr>
            <a:spLocks noChangeShapeType="1"/>
          </p:cNvSpPr>
          <p:nvPr/>
        </p:nvSpPr>
        <p:spPr bwMode="auto">
          <a:xfrm flipV="1">
            <a:off x="7451725" y="1365250"/>
            <a:ext cx="523875" cy="695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88" name="Line 4"/>
          <p:cNvSpPr>
            <a:spLocks noChangeShapeType="1"/>
          </p:cNvSpPr>
          <p:nvPr/>
        </p:nvSpPr>
        <p:spPr bwMode="auto">
          <a:xfrm flipV="1">
            <a:off x="5527675" y="1006475"/>
            <a:ext cx="107950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89" name="Line 5"/>
          <p:cNvSpPr>
            <a:spLocks noChangeShapeType="1"/>
          </p:cNvSpPr>
          <p:nvPr/>
        </p:nvSpPr>
        <p:spPr bwMode="auto">
          <a:xfrm flipV="1">
            <a:off x="6083300" y="2060575"/>
            <a:ext cx="1368425"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90" name="Line 6"/>
          <p:cNvSpPr>
            <a:spLocks noChangeShapeType="1"/>
          </p:cNvSpPr>
          <p:nvPr/>
        </p:nvSpPr>
        <p:spPr bwMode="auto">
          <a:xfrm>
            <a:off x="5527675" y="1509713"/>
            <a:ext cx="576263"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91" name="Line 7"/>
          <p:cNvSpPr>
            <a:spLocks noChangeShapeType="1"/>
          </p:cNvSpPr>
          <p:nvPr/>
        </p:nvSpPr>
        <p:spPr bwMode="auto">
          <a:xfrm flipH="1">
            <a:off x="6103938" y="981075"/>
            <a:ext cx="484187" cy="1681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92" name="Oval 8"/>
          <p:cNvSpPr>
            <a:spLocks noChangeArrowheads="1"/>
          </p:cNvSpPr>
          <p:nvPr/>
        </p:nvSpPr>
        <p:spPr bwMode="auto">
          <a:xfrm>
            <a:off x="5456238" y="1438275"/>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593" name="Oval 9"/>
          <p:cNvSpPr>
            <a:spLocks noChangeArrowheads="1"/>
          </p:cNvSpPr>
          <p:nvPr/>
        </p:nvSpPr>
        <p:spPr bwMode="auto">
          <a:xfrm>
            <a:off x="6030913" y="2565400"/>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594" name="Oval 10"/>
          <p:cNvSpPr>
            <a:spLocks noChangeArrowheads="1"/>
          </p:cNvSpPr>
          <p:nvPr/>
        </p:nvSpPr>
        <p:spPr bwMode="auto">
          <a:xfrm>
            <a:off x="7902575" y="1293813"/>
            <a:ext cx="144463" cy="144462"/>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595" name="Oval 11"/>
          <p:cNvSpPr>
            <a:spLocks noChangeArrowheads="1"/>
          </p:cNvSpPr>
          <p:nvPr/>
        </p:nvSpPr>
        <p:spPr bwMode="auto">
          <a:xfrm>
            <a:off x="7380288" y="1989138"/>
            <a:ext cx="144462" cy="144462"/>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596" name="Oval 12"/>
          <p:cNvSpPr>
            <a:spLocks noChangeArrowheads="1"/>
          </p:cNvSpPr>
          <p:nvPr/>
        </p:nvSpPr>
        <p:spPr bwMode="auto">
          <a:xfrm>
            <a:off x="6535738" y="933450"/>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597" name="Text Box 13"/>
          <p:cNvSpPr txBox="1">
            <a:spLocks noChangeArrowheads="1"/>
          </p:cNvSpPr>
          <p:nvPr/>
        </p:nvSpPr>
        <p:spPr bwMode="auto">
          <a:xfrm>
            <a:off x="5075238" y="11969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A</a:t>
            </a:r>
          </a:p>
        </p:txBody>
      </p:sp>
      <p:sp>
        <p:nvSpPr>
          <p:cNvPr id="195598" name="Text Box 14"/>
          <p:cNvSpPr txBox="1">
            <a:spLocks noChangeArrowheads="1"/>
          </p:cNvSpPr>
          <p:nvPr/>
        </p:nvSpPr>
        <p:spPr bwMode="auto">
          <a:xfrm>
            <a:off x="8120063" y="10779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E</a:t>
            </a:r>
          </a:p>
        </p:txBody>
      </p:sp>
      <p:sp>
        <p:nvSpPr>
          <p:cNvPr id="195599" name="Text Box 15"/>
          <p:cNvSpPr txBox="1">
            <a:spLocks noChangeArrowheads="1"/>
          </p:cNvSpPr>
          <p:nvPr/>
        </p:nvSpPr>
        <p:spPr bwMode="auto">
          <a:xfrm>
            <a:off x="6875463" y="7635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B</a:t>
            </a:r>
          </a:p>
        </p:txBody>
      </p:sp>
      <p:sp>
        <p:nvSpPr>
          <p:cNvPr id="195600" name="Text Box 16"/>
          <p:cNvSpPr txBox="1">
            <a:spLocks noChangeArrowheads="1"/>
          </p:cNvSpPr>
          <p:nvPr/>
        </p:nvSpPr>
        <p:spPr bwMode="auto">
          <a:xfrm>
            <a:off x="5507038" y="24209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C</a:t>
            </a:r>
          </a:p>
        </p:txBody>
      </p:sp>
      <p:sp>
        <p:nvSpPr>
          <p:cNvPr id="195601" name="Text Box 17"/>
          <p:cNvSpPr txBox="1">
            <a:spLocks noChangeArrowheads="1"/>
          </p:cNvSpPr>
          <p:nvPr/>
        </p:nvSpPr>
        <p:spPr bwMode="auto">
          <a:xfrm>
            <a:off x="7451725" y="21320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D</a:t>
            </a:r>
          </a:p>
        </p:txBody>
      </p:sp>
      <p:graphicFrame>
        <p:nvGraphicFramePr>
          <p:cNvPr id="369682" name="Group 18"/>
          <p:cNvGraphicFramePr>
            <a:graphicFrameLocks noGrp="1"/>
          </p:cNvGraphicFramePr>
          <p:nvPr/>
        </p:nvGraphicFramePr>
        <p:xfrm>
          <a:off x="1331913" y="3070225"/>
          <a:ext cx="6553200" cy="3095628"/>
        </p:xfrm>
        <a:graphic>
          <a:graphicData uri="http://schemas.openxmlformats.org/drawingml/2006/table">
            <a:tbl>
              <a:tblPr/>
              <a:tblGrid>
                <a:gridCol w="1319212"/>
                <a:gridCol w="1992313"/>
                <a:gridCol w="3241675"/>
              </a:tblGrid>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endParaRPr kumimoji="1" lang="ja-JP"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距離の合計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Beauchamp</a:t>
                      </a: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の近接性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4/7=0.57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4/5=0.80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4/5=0.80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4/5=0.80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4/8=0.50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632" name="Text Box 48"/>
          <p:cNvSpPr txBox="1">
            <a:spLocks noChangeArrowheads="1"/>
          </p:cNvSpPr>
          <p:nvPr/>
        </p:nvSpPr>
        <p:spPr bwMode="auto">
          <a:xfrm>
            <a:off x="611188" y="692150"/>
            <a:ext cx="5043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a:t>距離による中心性（近接中心性）</a:t>
            </a:r>
          </a:p>
        </p:txBody>
      </p:sp>
      <p:sp>
        <p:nvSpPr>
          <p:cNvPr id="195633" name="Text Box 49"/>
          <p:cNvSpPr txBox="1">
            <a:spLocks noChangeArrowheads="1"/>
          </p:cNvSpPr>
          <p:nvPr/>
        </p:nvSpPr>
        <p:spPr bwMode="auto">
          <a:xfrm>
            <a:off x="1116013" y="1454150"/>
            <a:ext cx="340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latin typeface="ＭＳ Ｐゴシック" panose="020B0600070205080204" pitchFamily="50" charset="-128"/>
              </a:rPr>
              <a:t>他の点に到達するまでの</a:t>
            </a:r>
          </a:p>
          <a:p>
            <a:pPr eaLnBrk="1" hangingPunct="1">
              <a:spcBef>
                <a:spcPct val="0"/>
              </a:spcBef>
              <a:buClrTx/>
              <a:buSzTx/>
              <a:buFontTx/>
              <a:buNone/>
            </a:pPr>
            <a:r>
              <a:rPr lang="ja-JP" altLang="en-US" sz="2400">
                <a:latin typeface="ＭＳ Ｐゴシック" panose="020B0600070205080204" pitchFamily="50" charset="-128"/>
              </a:rPr>
              <a:t>最短経路の距離</a:t>
            </a:r>
          </a:p>
        </p:txBody>
      </p:sp>
      <p:sp>
        <p:nvSpPr>
          <p:cNvPr id="195634" name="Oval 50"/>
          <p:cNvSpPr>
            <a:spLocks noChangeArrowheads="1"/>
          </p:cNvSpPr>
          <p:nvPr/>
        </p:nvSpPr>
        <p:spPr bwMode="auto">
          <a:xfrm>
            <a:off x="1763713" y="4654550"/>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635" name="Oval 51"/>
          <p:cNvSpPr>
            <a:spLocks noChangeArrowheads="1"/>
          </p:cNvSpPr>
          <p:nvPr/>
        </p:nvSpPr>
        <p:spPr bwMode="auto">
          <a:xfrm>
            <a:off x="1763713" y="5159375"/>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636" name="Oval 52"/>
          <p:cNvSpPr>
            <a:spLocks noChangeArrowheads="1"/>
          </p:cNvSpPr>
          <p:nvPr/>
        </p:nvSpPr>
        <p:spPr bwMode="auto">
          <a:xfrm>
            <a:off x="1763713" y="4149725"/>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5637" name="Text Box 53"/>
          <p:cNvSpPr txBox="1">
            <a:spLocks noChangeArrowheads="1"/>
          </p:cNvSpPr>
          <p:nvPr/>
        </p:nvSpPr>
        <p:spPr bwMode="auto">
          <a:xfrm>
            <a:off x="2339975" y="2414588"/>
            <a:ext cx="206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Beauchamp(1965)</a:t>
            </a:r>
          </a:p>
        </p:txBody>
      </p:sp>
      <p:pic>
        <p:nvPicPr>
          <p:cNvPr id="195638" name="Picture 54"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589338" y="6354763"/>
            <a:ext cx="1936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5639" name="Picture 55" descr="txp_fi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608638" y="6297613"/>
            <a:ext cx="12303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0339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Line 2"/>
          <p:cNvSpPr>
            <a:spLocks noChangeShapeType="1"/>
          </p:cNvSpPr>
          <p:nvPr/>
        </p:nvSpPr>
        <p:spPr bwMode="auto">
          <a:xfrm>
            <a:off x="6588125" y="981075"/>
            <a:ext cx="8636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35" name="Line 3"/>
          <p:cNvSpPr>
            <a:spLocks noChangeShapeType="1"/>
          </p:cNvSpPr>
          <p:nvPr/>
        </p:nvSpPr>
        <p:spPr bwMode="auto">
          <a:xfrm flipV="1">
            <a:off x="7451725" y="1365250"/>
            <a:ext cx="523875" cy="695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36" name="Line 4"/>
          <p:cNvSpPr>
            <a:spLocks noChangeShapeType="1"/>
          </p:cNvSpPr>
          <p:nvPr/>
        </p:nvSpPr>
        <p:spPr bwMode="auto">
          <a:xfrm flipV="1">
            <a:off x="5527675" y="1006475"/>
            <a:ext cx="107950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37" name="Line 5"/>
          <p:cNvSpPr>
            <a:spLocks noChangeShapeType="1"/>
          </p:cNvSpPr>
          <p:nvPr/>
        </p:nvSpPr>
        <p:spPr bwMode="auto">
          <a:xfrm flipV="1">
            <a:off x="6083300" y="2060575"/>
            <a:ext cx="1368425"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38" name="Line 6"/>
          <p:cNvSpPr>
            <a:spLocks noChangeShapeType="1"/>
          </p:cNvSpPr>
          <p:nvPr/>
        </p:nvSpPr>
        <p:spPr bwMode="auto">
          <a:xfrm>
            <a:off x="5527675" y="1509713"/>
            <a:ext cx="576263"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39" name="Line 7"/>
          <p:cNvSpPr>
            <a:spLocks noChangeShapeType="1"/>
          </p:cNvSpPr>
          <p:nvPr/>
        </p:nvSpPr>
        <p:spPr bwMode="auto">
          <a:xfrm flipH="1">
            <a:off x="6103938" y="981075"/>
            <a:ext cx="484187" cy="1681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40" name="Oval 8"/>
          <p:cNvSpPr>
            <a:spLocks noChangeArrowheads="1"/>
          </p:cNvSpPr>
          <p:nvPr/>
        </p:nvSpPr>
        <p:spPr bwMode="auto">
          <a:xfrm>
            <a:off x="5456238" y="1438275"/>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7641" name="Oval 9"/>
          <p:cNvSpPr>
            <a:spLocks noChangeArrowheads="1"/>
          </p:cNvSpPr>
          <p:nvPr/>
        </p:nvSpPr>
        <p:spPr bwMode="auto">
          <a:xfrm>
            <a:off x="6030913" y="2590800"/>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7642" name="Oval 10"/>
          <p:cNvSpPr>
            <a:spLocks noChangeArrowheads="1"/>
          </p:cNvSpPr>
          <p:nvPr/>
        </p:nvSpPr>
        <p:spPr bwMode="auto">
          <a:xfrm>
            <a:off x="7902575" y="1293813"/>
            <a:ext cx="144463" cy="144462"/>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7643" name="Oval 11"/>
          <p:cNvSpPr>
            <a:spLocks noChangeArrowheads="1"/>
          </p:cNvSpPr>
          <p:nvPr/>
        </p:nvSpPr>
        <p:spPr bwMode="auto">
          <a:xfrm>
            <a:off x="7380288" y="1989138"/>
            <a:ext cx="144462" cy="144462"/>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7644" name="Oval 12"/>
          <p:cNvSpPr>
            <a:spLocks noChangeArrowheads="1"/>
          </p:cNvSpPr>
          <p:nvPr/>
        </p:nvSpPr>
        <p:spPr bwMode="auto">
          <a:xfrm>
            <a:off x="6535738" y="933450"/>
            <a:ext cx="144462" cy="144463"/>
          </a:xfrm>
          <a:prstGeom prst="ellipse">
            <a:avLst/>
          </a:prstGeom>
          <a:solidFill>
            <a:schemeClr val="accent1"/>
          </a:solidFill>
          <a:ln w="9525" algn="ctr">
            <a:solidFill>
              <a:schemeClr val="tx1"/>
            </a:solidFill>
            <a:round/>
            <a:headEnd/>
            <a:tailEnd/>
          </a:ln>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7645" name="Text Box 13"/>
          <p:cNvSpPr txBox="1">
            <a:spLocks noChangeArrowheads="1"/>
          </p:cNvSpPr>
          <p:nvPr/>
        </p:nvSpPr>
        <p:spPr bwMode="auto">
          <a:xfrm>
            <a:off x="5075238" y="11969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A</a:t>
            </a:r>
          </a:p>
        </p:txBody>
      </p:sp>
      <p:sp>
        <p:nvSpPr>
          <p:cNvPr id="197646" name="Text Box 14"/>
          <p:cNvSpPr txBox="1">
            <a:spLocks noChangeArrowheads="1"/>
          </p:cNvSpPr>
          <p:nvPr/>
        </p:nvSpPr>
        <p:spPr bwMode="auto">
          <a:xfrm>
            <a:off x="8120063" y="10779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E</a:t>
            </a:r>
          </a:p>
        </p:txBody>
      </p:sp>
      <p:sp>
        <p:nvSpPr>
          <p:cNvPr id="197647" name="Text Box 15"/>
          <p:cNvSpPr txBox="1">
            <a:spLocks noChangeArrowheads="1"/>
          </p:cNvSpPr>
          <p:nvPr/>
        </p:nvSpPr>
        <p:spPr bwMode="auto">
          <a:xfrm>
            <a:off x="6875463" y="7635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B</a:t>
            </a:r>
          </a:p>
        </p:txBody>
      </p:sp>
      <p:sp>
        <p:nvSpPr>
          <p:cNvPr id="197648" name="Text Box 16"/>
          <p:cNvSpPr txBox="1">
            <a:spLocks noChangeArrowheads="1"/>
          </p:cNvSpPr>
          <p:nvPr/>
        </p:nvSpPr>
        <p:spPr bwMode="auto">
          <a:xfrm>
            <a:off x="5507038" y="24923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C</a:t>
            </a:r>
          </a:p>
        </p:txBody>
      </p:sp>
      <p:sp>
        <p:nvSpPr>
          <p:cNvPr id="197649" name="Text Box 17"/>
          <p:cNvSpPr txBox="1">
            <a:spLocks noChangeArrowheads="1"/>
          </p:cNvSpPr>
          <p:nvPr/>
        </p:nvSpPr>
        <p:spPr bwMode="auto">
          <a:xfrm>
            <a:off x="7451725" y="21320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t>D</a:t>
            </a:r>
          </a:p>
        </p:txBody>
      </p:sp>
      <p:graphicFrame>
        <p:nvGraphicFramePr>
          <p:cNvPr id="371730" name="Group 18"/>
          <p:cNvGraphicFramePr>
            <a:graphicFrameLocks noGrp="1"/>
          </p:cNvGraphicFramePr>
          <p:nvPr/>
        </p:nvGraphicFramePr>
        <p:xfrm>
          <a:off x="2700338" y="3141663"/>
          <a:ext cx="3671887" cy="3094035"/>
        </p:xfrm>
        <a:graphic>
          <a:graphicData uri="http://schemas.openxmlformats.org/drawingml/2006/table">
            <a:tbl>
              <a:tblPr/>
              <a:tblGrid>
                <a:gridCol w="1392237"/>
                <a:gridCol w="2279650"/>
              </a:tblGrid>
              <a:tr h="514350">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endParaRPr kumimoji="1" lang="ja-JP"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媒介性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7">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7673" name="Text Box 41"/>
          <p:cNvSpPr txBox="1">
            <a:spLocks noChangeArrowheads="1"/>
          </p:cNvSpPr>
          <p:nvPr/>
        </p:nvSpPr>
        <p:spPr bwMode="auto">
          <a:xfrm>
            <a:off x="808038" y="712788"/>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a:t>媒介性による中心性</a:t>
            </a:r>
          </a:p>
        </p:txBody>
      </p:sp>
      <p:sp>
        <p:nvSpPr>
          <p:cNvPr id="197674" name="Text Box 42"/>
          <p:cNvSpPr txBox="1">
            <a:spLocks noChangeArrowheads="1"/>
          </p:cNvSpPr>
          <p:nvPr/>
        </p:nvSpPr>
        <p:spPr bwMode="auto">
          <a:xfrm>
            <a:off x="1116013" y="1412875"/>
            <a:ext cx="3444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latin typeface="ＭＳ Ｐゴシック" panose="020B0600070205080204" pitchFamily="50" charset="-128"/>
              </a:rPr>
              <a:t>媒介性</a:t>
            </a:r>
            <a:r>
              <a:rPr lang="en-US" altLang="ja-JP" sz="2400">
                <a:latin typeface="ＭＳ Ｐゴシック" panose="020B0600070205080204" pitchFamily="50" charset="-128"/>
              </a:rPr>
              <a:t>(betweenness)</a:t>
            </a:r>
            <a:r>
              <a:rPr lang="ja-JP" altLang="en-US" sz="2400">
                <a:latin typeface="ＭＳ Ｐゴシック" panose="020B0600070205080204" pitchFamily="50" charset="-128"/>
              </a:rPr>
              <a:t>：</a:t>
            </a:r>
          </a:p>
          <a:p>
            <a:pPr eaLnBrk="1" hangingPunct="1">
              <a:spcBef>
                <a:spcPct val="0"/>
              </a:spcBef>
              <a:buClrTx/>
              <a:buSzTx/>
              <a:buFontTx/>
              <a:buNone/>
            </a:pPr>
            <a:r>
              <a:rPr lang="ja-JP" altLang="en-US" sz="2400">
                <a:latin typeface="ＭＳ Ｐゴシック" panose="020B0600070205080204" pitchFamily="50" charset="-128"/>
              </a:rPr>
              <a:t>最短経路に含まれる回数</a:t>
            </a:r>
          </a:p>
        </p:txBody>
      </p:sp>
      <p:sp>
        <p:nvSpPr>
          <p:cNvPr id="197675" name="Oval 43"/>
          <p:cNvSpPr>
            <a:spLocks noChangeArrowheads="1"/>
          </p:cNvSpPr>
          <p:nvPr/>
        </p:nvSpPr>
        <p:spPr bwMode="auto">
          <a:xfrm>
            <a:off x="3132138" y="5229225"/>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7676" name="Text Box 44"/>
          <p:cNvSpPr txBox="1">
            <a:spLocks noChangeArrowheads="1"/>
          </p:cNvSpPr>
          <p:nvPr/>
        </p:nvSpPr>
        <p:spPr bwMode="auto">
          <a:xfrm>
            <a:off x="2124075" y="2492375"/>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Freeman (1977)</a:t>
            </a:r>
          </a:p>
        </p:txBody>
      </p:sp>
    </p:spTree>
    <p:extLst>
      <p:ext uri="{BB962C8B-B14F-4D97-AF65-F5344CB8AC3E}">
        <p14:creationId xmlns:p14="http://schemas.microsoft.com/office/powerpoint/2010/main" val="1935746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791" name="Group 31"/>
          <p:cNvGraphicFramePr>
            <a:graphicFrameLocks noGrp="1"/>
          </p:cNvGraphicFramePr>
          <p:nvPr/>
        </p:nvGraphicFramePr>
        <p:xfrm>
          <a:off x="3810000" y="3505200"/>
          <a:ext cx="4791075" cy="2963865"/>
        </p:xfrm>
        <a:graphic>
          <a:graphicData uri="http://schemas.openxmlformats.org/drawingml/2006/table">
            <a:tbl>
              <a:tblPr/>
              <a:tblGrid>
                <a:gridCol w="1574800"/>
                <a:gridCol w="3216275"/>
              </a:tblGrid>
              <a:tr h="504825">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endParaRPr kumimoji="1" lang="ja-JP"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ja-JP" altLang="en-US"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固有ベクトル</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2.26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2.99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2.99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2.64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5000"/>
                        </a:spcBef>
                        <a:buClr>
                          <a:schemeClr val="accent1"/>
                        </a:buClr>
                        <a:buSzPct val="65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anose="05000000000000000000" pitchFamily="2" charset="2"/>
                        <a:buNone/>
                        <a:tabLst/>
                      </a:pPr>
                      <a:r>
                        <a:rPr kumimoji="1" lang="en-US" altLang="ja-JP" sz="2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9705" name="Text Box 25"/>
          <p:cNvSpPr txBox="1">
            <a:spLocks noChangeArrowheads="1"/>
          </p:cNvSpPr>
          <p:nvPr/>
        </p:nvSpPr>
        <p:spPr bwMode="auto">
          <a:xfrm>
            <a:off x="539750" y="533400"/>
            <a:ext cx="4117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a:t>固有ベクトルによる中心性</a:t>
            </a:r>
          </a:p>
        </p:txBody>
      </p:sp>
      <p:sp>
        <p:nvSpPr>
          <p:cNvPr id="199706" name="Oval 26"/>
          <p:cNvSpPr>
            <a:spLocks noChangeArrowheads="1"/>
          </p:cNvSpPr>
          <p:nvPr/>
        </p:nvSpPr>
        <p:spPr bwMode="auto">
          <a:xfrm>
            <a:off x="4368800" y="5105400"/>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9707" name="Oval 27"/>
          <p:cNvSpPr>
            <a:spLocks noChangeArrowheads="1"/>
          </p:cNvSpPr>
          <p:nvPr/>
        </p:nvSpPr>
        <p:spPr bwMode="auto">
          <a:xfrm>
            <a:off x="4368800" y="4572000"/>
            <a:ext cx="431800" cy="431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99708" name="Text Box 28"/>
          <p:cNvSpPr txBox="1">
            <a:spLocks noChangeArrowheads="1"/>
          </p:cNvSpPr>
          <p:nvPr/>
        </p:nvSpPr>
        <p:spPr bwMode="auto">
          <a:xfrm>
            <a:off x="685800" y="1219200"/>
            <a:ext cx="44783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latin typeface="ＭＳ Ｐゴシック" panose="020B0600070205080204" pitchFamily="50" charset="-128"/>
              </a:rPr>
              <a:t>隣接行列の第一固有値に対応</a:t>
            </a:r>
          </a:p>
          <a:p>
            <a:pPr eaLnBrk="1" hangingPunct="1">
              <a:spcBef>
                <a:spcPct val="0"/>
              </a:spcBef>
              <a:buClrTx/>
              <a:buSzTx/>
              <a:buFontTx/>
              <a:buNone/>
            </a:pPr>
            <a:r>
              <a:rPr lang="ja-JP" altLang="en-US" sz="2400">
                <a:latin typeface="ＭＳ Ｐゴシック" panose="020B0600070205080204" pitchFamily="50" charset="-128"/>
              </a:rPr>
              <a:t>する固有ベクトル。</a:t>
            </a:r>
          </a:p>
          <a:p>
            <a:pPr eaLnBrk="1" hangingPunct="1">
              <a:spcBef>
                <a:spcPct val="0"/>
              </a:spcBef>
              <a:buClrTx/>
              <a:buSzTx/>
              <a:buFontTx/>
              <a:buNone/>
            </a:pPr>
            <a:r>
              <a:rPr lang="ja-JP" altLang="en-US" sz="2400">
                <a:latin typeface="ＭＳ Ｐゴシック" panose="020B0600070205080204" pitchFamily="50" charset="-128"/>
              </a:rPr>
              <a:t>隣接する点の中心性を考慮。</a:t>
            </a:r>
          </a:p>
          <a:p>
            <a:pPr eaLnBrk="1" hangingPunct="1">
              <a:spcBef>
                <a:spcPct val="0"/>
              </a:spcBef>
              <a:buClrTx/>
              <a:buSzTx/>
              <a:buFontTx/>
              <a:buNone/>
            </a:pPr>
            <a:r>
              <a:rPr lang="ja-JP" altLang="en-US" sz="2400">
                <a:latin typeface="ＭＳ Ｐゴシック" panose="020B0600070205080204" pitchFamily="50" charset="-128"/>
              </a:rPr>
              <a:t>中心性の高い点とつながっている</a:t>
            </a:r>
          </a:p>
          <a:p>
            <a:pPr eaLnBrk="1" hangingPunct="1">
              <a:spcBef>
                <a:spcPct val="0"/>
              </a:spcBef>
              <a:buClrTx/>
              <a:buSzTx/>
              <a:buFontTx/>
              <a:buNone/>
            </a:pPr>
            <a:r>
              <a:rPr lang="ja-JP" altLang="en-US" sz="2400">
                <a:latin typeface="ＭＳ Ｐゴシック" panose="020B0600070205080204" pitchFamily="50" charset="-128"/>
              </a:rPr>
              <a:t>点の中心性が高くなるように定義</a:t>
            </a:r>
          </a:p>
        </p:txBody>
      </p:sp>
      <p:pic>
        <p:nvPicPr>
          <p:cNvPr id="19970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739775"/>
            <a:ext cx="24479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9710" name="Text Box 30"/>
          <p:cNvSpPr txBox="1">
            <a:spLocks noChangeArrowheads="1"/>
          </p:cNvSpPr>
          <p:nvPr/>
        </p:nvSpPr>
        <p:spPr bwMode="auto">
          <a:xfrm>
            <a:off x="838200" y="33528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Bonacichi(1972)</a:t>
            </a:r>
          </a:p>
        </p:txBody>
      </p:sp>
      <p:sp>
        <p:nvSpPr>
          <p:cNvPr id="199711" name="Rectangle 32"/>
          <p:cNvSpPr>
            <a:spLocks noChangeArrowheads="1"/>
          </p:cNvSpPr>
          <p:nvPr/>
        </p:nvSpPr>
        <p:spPr bwMode="auto">
          <a:xfrm>
            <a:off x="457200" y="5029200"/>
            <a:ext cx="2817813" cy="121602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a:latin typeface="ＭＳ Ｐゴシック" panose="020B0600070205080204" pitchFamily="50" charset="-128"/>
              </a:rPr>
              <a:t>google</a:t>
            </a:r>
            <a:r>
              <a:rPr lang="ja-JP" altLang="en-US" sz="2400">
                <a:latin typeface="ＭＳ Ｐゴシック" panose="020B0600070205080204" pitchFamily="50" charset="-128"/>
              </a:rPr>
              <a:t>の</a:t>
            </a:r>
            <a:r>
              <a:rPr lang="en-US" altLang="ja-JP" sz="2400">
                <a:latin typeface="ＭＳ Ｐゴシック" panose="020B0600070205080204" pitchFamily="50" charset="-128"/>
              </a:rPr>
              <a:t>page rank</a:t>
            </a:r>
          </a:p>
          <a:p>
            <a:pPr eaLnBrk="1" hangingPunct="1">
              <a:spcBef>
                <a:spcPct val="0"/>
              </a:spcBef>
              <a:buClrTx/>
              <a:buSzTx/>
              <a:buFontTx/>
              <a:buNone/>
            </a:pPr>
            <a:r>
              <a:rPr lang="ja-JP" altLang="en-US" sz="2400">
                <a:latin typeface="ＭＳ Ｐゴシック" panose="020B0600070205080204" pitchFamily="50" charset="-128"/>
              </a:rPr>
              <a:t>も基本的にこの方式</a:t>
            </a:r>
          </a:p>
          <a:p>
            <a:pPr eaLnBrk="1" hangingPunct="1">
              <a:spcBef>
                <a:spcPct val="0"/>
              </a:spcBef>
              <a:buClrTx/>
              <a:buSzTx/>
              <a:buFontTx/>
              <a:buNone/>
            </a:pPr>
            <a:r>
              <a:rPr lang="ja-JP" altLang="en-US" sz="2400">
                <a:latin typeface="ＭＳ Ｐゴシック" panose="020B0600070205080204" pitchFamily="50" charset="-128"/>
              </a:rPr>
              <a:t>を採用している！</a:t>
            </a:r>
          </a:p>
        </p:txBody>
      </p:sp>
    </p:spTree>
    <p:extLst>
      <p:ext uri="{BB962C8B-B14F-4D97-AF65-F5344CB8AC3E}">
        <p14:creationId xmlns:p14="http://schemas.microsoft.com/office/powerpoint/2010/main" val="2352108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ja-JP" altLang="en-US" dirty="0" smtClean="0"/>
              <a:t>感染症</a:t>
            </a:r>
            <a:r>
              <a:rPr lang="ja-JP" altLang="en-US" dirty="0"/>
              <a:t>の</a:t>
            </a:r>
            <a:r>
              <a:rPr lang="ja-JP" altLang="en-US" dirty="0" smtClean="0"/>
              <a:t>伝播モデル</a:t>
            </a:r>
            <a:endParaRPr lang="ja-JP" altLang="en-US" dirty="0"/>
          </a:p>
        </p:txBody>
      </p:sp>
      <p:sp>
        <p:nvSpPr>
          <p:cNvPr id="147462" name="Rectangle 6"/>
          <p:cNvSpPr>
            <a:spLocks noGrp="1" noChangeArrowheads="1"/>
          </p:cNvSpPr>
          <p:nvPr>
            <p:ph type="body" idx="1"/>
          </p:nvPr>
        </p:nvSpPr>
        <p:spPr>
          <a:xfrm>
            <a:off x="304800" y="1066800"/>
            <a:ext cx="7795592" cy="4594448"/>
          </a:xfrm>
          <a:noFill/>
          <a:ln/>
        </p:spPr>
        <p:txBody>
          <a:bodyPr>
            <a:normAutofit/>
          </a:bodyPr>
          <a:lstStyle/>
          <a:p>
            <a:pPr>
              <a:buClr>
                <a:schemeClr val="tx2">
                  <a:lumMod val="75000"/>
                </a:schemeClr>
              </a:buClr>
              <a:buSzPct val="60000"/>
              <a:buFont typeface="Wingdings" pitchFamily="2" charset="2"/>
              <a:buChar char="p"/>
            </a:pPr>
            <a:r>
              <a:rPr lang="ja-JP" altLang="en-US" dirty="0" smtClean="0">
                <a:latin typeface="+mn-ea"/>
              </a:rPr>
              <a:t>ＳＩＲ</a:t>
            </a:r>
            <a:r>
              <a:rPr lang="ja-JP" altLang="en-US" dirty="0" smtClean="0"/>
              <a:t>モデル</a:t>
            </a:r>
            <a:r>
              <a:rPr lang="en-US" altLang="ja-JP" dirty="0" smtClean="0"/>
              <a:t/>
            </a:r>
            <a:br>
              <a:rPr lang="en-US" altLang="ja-JP" dirty="0" smtClean="0"/>
            </a:br>
            <a:r>
              <a:rPr lang="ja-JP" altLang="en-US" dirty="0" smtClean="0"/>
              <a:t>一生有効な免疫が獲得される感染症</a:t>
            </a:r>
            <a:r>
              <a:rPr lang="en-US" altLang="ja-JP" dirty="0" smtClean="0"/>
              <a:t/>
            </a:r>
            <a:br>
              <a:rPr lang="en-US" altLang="ja-JP" dirty="0" smtClean="0"/>
            </a:br>
            <a:r>
              <a:rPr lang="ja-JP" altLang="en-US" dirty="0" smtClean="0"/>
              <a:t>例：麻疹，風疹，おたふくかぜ</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lang="en-US" altLang="ja-JP" dirty="0" smtClean="0"/>
          </a:p>
          <a:p>
            <a:pPr>
              <a:buClr>
                <a:schemeClr val="tx2">
                  <a:lumMod val="75000"/>
                </a:schemeClr>
              </a:buClr>
              <a:buSzPct val="60000"/>
              <a:buFont typeface="Wingdings" pitchFamily="2" charset="2"/>
              <a:buChar char="p"/>
            </a:pPr>
            <a:r>
              <a:rPr lang="ja-JP" altLang="en-US" dirty="0" smtClean="0"/>
              <a:t>ＳＩＳモデル</a:t>
            </a:r>
            <a:r>
              <a:rPr lang="en-US" altLang="ja-JP" dirty="0" smtClean="0"/>
              <a:t/>
            </a:r>
            <a:br>
              <a:rPr lang="en-US" altLang="ja-JP" dirty="0" smtClean="0"/>
            </a:br>
            <a:r>
              <a:rPr lang="ja-JP" altLang="en-US" dirty="0" smtClean="0"/>
              <a:t>継続する免疫が獲得されない感染症</a:t>
            </a:r>
            <a:r>
              <a:rPr lang="en-US" altLang="ja-JP" dirty="0" smtClean="0"/>
              <a:t/>
            </a:r>
            <a:br>
              <a:rPr lang="en-US" altLang="ja-JP" dirty="0" smtClean="0"/>
            </a:br>
            <a:r>
              <a:rPr lang="ja-JP" altLang="en-US" dirty="0" smtClean="0"/>
              <a:t>例：普通の風邪</a:t>
            </a:r>
            <a:endParaRPr lang="en-US" altLang="ja-JP" dirty="0" smtClean="0"/>
          </a:p>
        </p:txBody>
      </p:sp>
      <p:sp>
        <p:nvSpPr>
          <p:cNvPr id="15" name="正方形/長方形 14"/>
          <p:cNvSpPr/>
          <p:nvPr/>
        </p:nvSpPr>
        <p:spPr>
          <a:xfrm>
            <a:off x="5004048" y="1052736"/>
            <a:ext cx="3816424" cy="400110"/>
          </a:xfrm>
          <a:prstGeom prst="rect">
            <a:avLst/>
          </a:prstGeom>
        </p:spPr>
        <p:txBody>
          <a:bodyPr wrap="square">
            <a:spAutoFit/>
          </a:bodyPr>
          <a:lstStyle/>
          <a:p>
            <a:r>
              <a:rPr lang="en-US" altLang="ja-JP" sz="2000" dirty="0" smtClean="0"/>
              <a:t>(</a:t>
            </a:r>
            <a:r>
              <a:rPr lang="en-US" altLang="ja-JP" sz="2000" dirty="0" err="1" smtClean="0"/>
              <a:t>Kermack</a:t>
            </a:r>
            <a:r>
              <a:rPr lang="en-US" altLang="ja-JP" sz="2000" dirty="0" smtClean="0"/>
              <a:t> &amp;.</a:t>
            </a:r>
            <a:r>
              <a:rPr lang="en-US" altLang="ja-JP" sz="2000" dirty="0" err="1" smtClean="0"/>
              <a:t>McKendrick</a:t>
            </a:r>
            <a:r>
              <a:rPr lang="en-US" altLang="ja-JP" sz="2000" dirty="0" smtClean="0"/>
              <a:t> 1927)</a:t>
            </a:r>
            <a:endParaRPr lang="ja-JP" altLang="en-US" sz="2000" dirty="0"/>
          </a:p>
        </p:txBody>
      </p:sp>
      <p:sp>
        <p:nvSpPr>
          <p:cNvPr id="8" name="角丸四角形 7"/>
          <p:cNvSpPr/>
          <p:nvPr/>
        </p:nvSpPr>
        <p:spPr>
          <a:xfrm>
            <a:off x="1187624" y="2636912"/>
            <a:ext cx="1800200" cy="5760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u="sng" dirty="0" smtClean="0">
                <a:solidFill>
                  <a:schemeClr val="tx1"/>
                </a:solidFill>
              </a:rPr>
              <a:t>Susceptible</a:t>
            </a:r>
            <a:endParaRPr kumimoji="1" lang="ja-JP" altLang="en-US" sz="2400" u="sng" dirty="0">
              <a:solidFill>
                <a:schemeClr val="tx1"/>
              </a:solidFill>
            </a:endParaRPr>
          </a:p>
        </p:txBody>
      </p:sp>
      <p:sp>
        <p:nvSpPr>
          <p:cNvPr id="9" name="角丸四角形 8"/>
          <p:cNvSpPr/>
          <p:nvPr/>
        </p:nvSpPr>
        <p:spPr>
          <a:xfrm>
            <a:off x="3563888" y="2636912"/>
            <a:ext cx="1800200" cy="576064"/>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u="sng" dirty="0" smtClean="0">
                <a:solidFill>
                  <a:schemeClr val="tx1"/>
                </a:solidFill>
              </a:rPr>
              <a:t>Infectious</a:t>
            </a:r>
            <a:endParaRPr kumimoji="1" lang="ja-JP" altLang="en-US" sz="2400" u="sng" dirty="0">
              <a:solidFill>
                <a:schemeClr val="tx1"/>
              </a:solidFill>
            </a:endParaRPr>
          </a:p>
        </p:txBody>
      </p:sp>
      <p:sp>
        <p:nvSpPr>
          <p:cNvPr id="10" name="角丸四角形 9"/>
          <p:cNvSpPr/>
          <p:nvPr/>
        </p:nvSpPr>
        <p:spPr>
          <a:xfrm>
            <a:off x="5940152" y="2636912"/>
            <a:ext cx="1800200" cy="57606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u="sng" dirty="0" smtClean="0">
                <a:solidFill>
                  <a:schemeClr val="tx1"/>
                </a:solidFill>
              </a:rPr>
              <a:t>Recovered</a:t>
            </a:r>
            <a:endParaRPr kumimoji="1" lang="ja-JP" altLang="en-US" sz="2400" u="sng" dirty="0">
              <a:solidFill>
                <a:schemeClr val="tx1"/>
              </a:solidFill>
            </a:endParaRPr>
          </a:p>
        </p:txBody>
      </p:sp>
      <p:sp>
        <p:nvSpPr>
          <p:cNvPr id="12" name="角丸四角形 11"/>
          <p:cNvSpPr/>
          <p:nvPr/>
        </p:nvSpPr>
        <p:spPr>
          <a:xfrm>
            <a:off x="2195736" y="5301208"/>
            <a:ext cx="1800200" cy="5760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u="sng" dirty="0" smtClean="0">
                <a:solidFill>
                  <a:schemeClr val="tx1"/>
                </a:solidFill>
              </a:rPr>
              <a:t>Susceptible</a:t>
            </a:r>
            <a:endParaRPr kumimoji="1" lang="ja-JP" altLang="en-US" sz="2400" u="sng" dirty="0">
              <a:solidFill>
                <a:schemeClr val="tx1"/>
              </a:solidFill>
            </a:endParaRPr>
          </a:p>
        </p:txBody>
      </p:sp>
      <p:sp>
        <p:nvSpPr>
          <p:cNvPr id="13" name="角丸四角形 12"/>
          <p:cNvSpPr/>
          <p:nvPr/>
        </p:nvSpPr>
        <p:spPr>
          <a:xfrm>
            <a:off x="4644008" y="5301208"/>
            <a:ext cx="1800200" cy="576064"/>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u="sng" dirty="0" smtClean="0">
                <a:solidFill>
                  <a:schemeClr val="tx1"/>
                </a:solidFill>
              </a:rPr>
              <a:t>Infectious</a:t>
            </a:r>
            <a:endParaRPr kumimoji="1" lang="ja-JP" altLang="en-US" sz="2400" u="sng" dirty="0">
              <a:solidFill>
                <a:schemeClr val="tx1"/>
              </a:solidFill>
            </a:endParaRPr>
          </a:p>
        </p:txBody>
      </p:sp>
      <p:cxnSp>
        <p:nvCxnSpPr>
          <p:cNvPr id="16" name="直線矢印コネクタ 15"/>
          <p:cNvCxnSpPr/>
          <p:nvPr/>
        </p:nvCxnSpPr>
        <p:spPr>
          <a:xfrm>
            <a:off x="3131840" y="2924944"/>
            <a:ext cx="360040" cy="0"/>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5436096" y="2924944"/>
            <a:ext cx="360040" cy="0"/>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067944" y="5517232"/>
            <a:ext cx="504056" cy="0"/>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4067944" y="5733256"/>
            <a:ext cx="504056" cy="0"/>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ja-JP" altLang="en-US" dirty="0" smtClean="0"/>
              <a:t>ＳＩＲモデル</a:t>
            </a:r>
            <a:endParaRPr lang="ja-JP" altLang="en-US" dirty="0"/>
          </a:p>
        </p:txBody>
      </p:sp>
      <p:sp>
        <p:nvSpPr>
          <p:cNvPr id="147462" name="Rectangle 6"/>
          <p:cNvSpPr>
            <a:spLocks noGrp="1" noChangeArrowheads="1"/>
          </p:cNvSpPr>
          <p:nvPr>
            <p:ph type="body" idx="1"/>
          </p:nvPr>
        </p:nvSpPr>
        <p:spPr>
          <a:xfrm>
            <a:off x="304800" y="1066800"/>
            <a:ext cx="8515672" cy="1138064"/>
          </a:xfrm>
          <a:noFill/>
          <a:ln/>
        </p:spPr>
        <p:txBody>
          <a:bodyPr>
            <a:normAutofit/>
          </a:bodyPr>
          <a:lstStyle/>
          <a:p>
            <a:pPr marL="450850" lvl="1" indent="-355600">
              <a:buSzPct val="50000"/>
              <a:buFont typeface="Wingdings" pitchFamily="2" charset="2"/>
              <a:buChar char="l"/>
            </a:pPr>
            <a:r>
              <a:rPr lang="ja-JP" altLang="en-US" dirty="0" smtClean="0"/>
              <a:t>感受性</a:t>
            </a:r>
            <a:r>
              <a:rPr lang="ja-JP" altLang="en-US" dirty="0"/>
              <a:t>個体 </a:t>
            </a:r>
            <a:r>
              <a:rPr lang="en-US" altLang="ja-JP" i="1" dirty="0"/>
              <a:t>S</a:t>
            </a:r>
            <a:r>
              <a:rPr lang="en-US" altLang="ja-JP" dirty="0"/>
              <a:t> </a:t>
            </a:r>
            <a:r>
              <a:rPr lang="ja-JP" altLang="en-US" dirty="0"/>
              <a:t>は</a:t>
            </a:r>
            <a:r>
              <a:rPr lang="en-US" altLang="ja-JP" dirty="0"/>
              <a:t>,  </a:t>
            </a:r>
            <a:r>
              <a:rPr lang="ja-JP" altLang="en-US" dirty="0"/>
              <a:t>感染者 Ｉ と出会うと確率</a:t>
            </a:r>
            <a:r>
              <a:rPr lang="en-US" altLang="ja-JP" dirty="0"/>
              <a:t>λ</a:t>
            </a:r>
            <a:r>
              <a:rPr lang="ja-JP" altLang="en-US" dirty="0"/>
              <a:t>で感染</a:t>
            </a:r>
          </a:p>
          <a:p>
            <a:pPr marL="450850" lvl="1" indent="-355600">
              <a:buSzPct val="50000"/>
              <a:buFont typeface="Wingdings" pitchFamily="2" charset="2"/>
              <a:buChar char="l"/>
            </a:pPr>
            <a:r>
              <a:rPr lang="ja-JP" altLang="en-US" dirty="0"/>
              <a:t>感染者 </a:t>
            </a:r>
            <a:r>
              <a:rPr lang="en-US" altLang="ja-JP" i="1" dirty="0" smtClean="0"/>
              <a:t>I</a:t>
            </a:r>
            <a:r>
              <a:rPr lang="ja-JP" altLang="en-US" i="1" dirty="0" smtClean="0"/>
              <a:t> </a:t>
            </a:r>
            <a:r>
              <a:rPr lang="ja-JP" altLang="en-US" dirty="0"/>
              <a:t>は</a:t>
            </a:r>
            <a:r>
              <a:rPr lang="en-US" altLang="ja-JP" dirty="0"/>
              <a:t>,  </a:t>
            </a:r>
            <a:r>
              <a:rPr lang="ja-JP" altLang="en-US" dirty="0"/>
              <a:t>強度１の</a:t>
            </a:r>
            <a:r>
              <a:rPr lang="ja-JP" altLang="en-US" dirty="0" smtClean="0"/>
              <a:t>ポアソン過程で治って</a:t>
            </a:r>
            <a:r>
              <a:rPr lang="en-US" altLang="ja-JP" i="1" dirty="0" smtClean="0"/>
              <a:t>R</a:t>
            </a:r>
            <a:r>
              <a:rPr lang="ja-JP" altLang="en-US" i="1" dirty="0" smtClean="0"/>
              <a:t> </a:t>
            </a:r>
            <a:r>
              <a:rPr lang="ja-JP" altLang="en-US" dirty="0" smtClean="0"/>
              <a:t>になる</a:t>
            </a:r>
            <a:r>
              <a:rPr lang="ja-JP" altLang="en-US" sz="2800" dirty="0" smtClean="0"/>
              <a:t>．</a:t>
            </a:r>
            <a:endParaRPr lang="ja-JP" altLang="en-US" sz="2800" dirty="0"/>
          </a:p>
          <a:p>
            <a:pPr lvl="1"/>
            <a:endParaRPr lang="ja-JP" altLang="en-US" sz="2800" dirty="0"/>
          </a:p>
        </p:txBody>
      </p:sp>
      <p:graphicFrame>
        <p:nvGraphicFramePr>
          <p:cNvPr id="11" name="オブジェクト 10"/>
          <p:cNvGraphicFramePr>
            <a:graphicFrameLocks noChangeAspect="1"/>
          </p:cNvGraphicFramePr>
          <p:nvPr/>
        </p:nvGraphicFramePr>
        <p:xfrm>
          <a:off x="1619672" y="2348880"/>
          <a:ext cx="1802110" cy="1738879"/>
        </p:xfrm>
        <a:graphic>
          <a:graphicData uri="http://schemas.openxmlformats.org/presentationml/2006/ole">
            <mc:AlternateContent xmlns:mc="http://schemas.openxmlformats.org/markup-compatibility/2006">
              <mc:Choice xmlns:v="urn:schemas-microsoft-com:vml" Requires="v">
                <p:oleObj spid="_x0000_s61643" name="数式" r:id="rId4" imgW="723600" imgH="698400" progId="Equation.3">
                  <p:embed/>
                </p:oleObj>
              </mc:Choice>
              <mc:Fallback>
                <p:oleObj name="数式" r:id="rId4" imgW="723600" imgH="698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348880"/>
                        <a:ext cx="1802110" cy="1738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正方形/長方形 14"/>
          <p:cNvSpPr/>
          <p:nvPr/>
        </p:nvSpPr>
        <p:spPr>
          <a:xfrm>
            <a:off x="971600" y="6165304"/>
            <a:ext cx="3816424" cy="400110"/>
          </a:xfrm>
          <a:prstGeom prst="rect">
            <a:avLst/>
          </a:prstGeom>
        </p:spPr>
        <p:txBody>
          <a:bodyPr wrap="square">
            <a:spAutoFit/>
          </a:bodyPr>
          <a:lstStyle/>
          <a:p>
            <a:r>
              <a:rPr lang="en-US" altLang="ja-JP" sz="2000" dirty="0" smtClean="0"/>
              <a:t>(</a:t>
            </a:r>
            <a:r>
              <a:rPr lang="en-US" altLang="ja-JP" sz="2000" dirty="0" err="1" smtClean="0"/>
              <a:t>Kermack</a:t>
            </a:r>
            <a:r>
              <a:rPr lang="en-US" altLang="ja-JP" sz="2000" dirty="0" smtClean="0"/>
              <a:t> &amp;.</a:t>
            </a:r>
            <a:r>
              <a:rPr lang="en-US" altLang="ja-JP" sz="2000" dirty="0" err="1" smtClean="0"/>
              <a:t>McKendrick</a:t>
            </a:r>
            <a:r>
              <a:rPr lang="en-US" altLang="ja-JP" sz="2000" dirty="0" smtClean="0"/>
              <a:t> 1927)</a:t>
            </a:r>
            <a:endParaRPr lang="ja-JP" altLang="en-US" sz="2000" dirty="0"/>
          </a:p>
        </p:txBody>
      </p:sp>
      <p:pic>
        <p:nvPicPr>
          <p:cNvPr id="17" name="図 16" descr="SIR.gif"/>
          <p:cNvPicPr>
            <a:picLocks noChangeAspect="1"/>
          </p:cNvPicPr>
          <p:nvPr/>
        </p:nvPicPr>
        <p:blipFill>
          <a:blip r:embed="rId6" cstate="print"/>
          <a:stretch>
            <a:fillRect/>
          </a:stretch>
        </p:blipFill>
        <p:spPr>
          <a:xfrm>
            <a:off x="5364088" y="4724344"/>
            <a:ext cx="3168352" cy="1945016"/>
          </a:xfrm>
          <a:prstGeom prst="rect">
            <a:avLst/>
          </a:prstGeom>
        </p:spPr>
      </p:pic>
      <p:graphicFrame>
        <p:nvGraphicFramePr>
          <p:cNvPr id="61443" name="Object 3"/>
          <p:cNvGraphicFramePr>
            <a:graphicFrameLocks noChangeAspect="1"/>
          </p:cNvGraphicFramePr>
          <p:nvPr/>
        </p:nvGraphicFramePr>
        <p:xfrm>
          <a:off x="8622112" y="6164504"/>
          <a:ext cx="377872" cy="432048"/>
        </p:xfrm>
        <a:graphic>
          <a:graphicData uri="http://schemas.openxmlformats.org/presentationml/2006/ole">
            <mc:AlternateContent xmlns:mc="http://schemas.openxmlformats.org/markup-compatibility/2006">
              <mc:Choice xmlns:v="urn:schemas-microsoft-com:vml" Requires="v">
                <p:oleObj spid="_x0000_s61644" name="数式" r:id="rId7" imgW="177480" imgH="203040" progId="Equation.3">
                  <p:embed/>
                </p:oleObj>
              </mc:Choice>
              <mc:Fallback>
                <p:oleObj name="数式" r:id="rId7" imgW="177480" imgH="2030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2112" y="6164504"/>
                        <a:ext cx="377872"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4" name="Object 4"/>
          <p:cNvGraphicFramePr>
            <a:graphicFrameLocks noChangeAspect="1"/>
          </p:cNvGraphicFramePr>
          <p:nvPr/>
        </p:nvGraphicFramePr>
        <p:xfrm>
          <a:off x="4932040" y="4796352"/>
          <a:ext cx="296863" cy="431800"/>
        </p:xfrm>
        <a:graphic>
          <a:graphicData uri="http://schemas.openxmlformats.org/presentationml/2006/ole">
            <mc:AlternateContent xmlns:mc="http://schemas.openxmlformats.org/markup-compatibility/2006">
              <mc:Choice xmlns:v="urn:schemas-microsoft-com:vml" Requires="v">
                <p:oleObj spid="_x0000_s61645" name="数式" r:id="rId9" imgW="139680" imgH="203040" progId="Equation.3">
                  <p:embed/>
                </p:oleObj>
              </mc:Choice>
              <mc:Fallback>
                <p:oleObj name="数式" r:id="rId9" imgW="139680" imgH="2030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4796352"/>
                        <a:ext cx="2968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図 17" descr="SIR2.gif"/>
          <p:cNvPicPr>
            <a:picLocks noChangeAspect="1"/>
          </p:cNvPicPr>
          <p:nvPr/>
        </p:nvPicPr>
        <p:blipFill>
          <a:blip r:embed="rId11" cstate="print"/>
          <a:stretch>
            <a:fillRect/>
          </a:stretch>
        </p:blipFill>
        <p:spPr>
          <a:xfrm>
            <a:off x="5502634" y="2276872"/>
            <a:ext cx="2930413" cy="1872208"/>
          </a:xfrm>
          <a:prstGeom prst="rect">
            <a:avLst/>
          </a:prstGeom>
        </p:spPr>
      </p:pic>
      <p:graphicFrame>
        <p:nvGraphicFramePr>
          <p:cNvPr id="61445" name="Object 5"/>
          <p:cNvGraphicFramePr>
            <a:graphicFrameLocks noChangeAspect="1"/>
          </p:cNvGraphicFramePr>
          <p:nvPr/>
        </p:nvGraphicFramePr>
        <p:xfrm>
          <a:off x="6156176" y="2204864"/>
          <a:ext cx="377825" cy="431800"/>
        </p:xfrm>
        <a:graphic>
          <a:graphicData uri="http://schemas.openxmlformats.org/presentationml/2006/ole">
            <mc:AlternateContent xmlns:mc="http://schemas.openxmlformats.org/markup-compatibility/2006">
              <mc:Choice xmlns:v="urn:schemas-microsoft-com:vml" Requires="v">
                <p:oleObj spid="_x0000_s61646" name="数式" r:id="rId12" imgW="177480" imgH="203040" progId="Equation.3">
                  <p:embed/>
                </p:oleObj>
              </mc:Choice>
              <mc:Fallback>
                <p:oleObj name="数式" r:id="rId12" imgW="177480" imgH="20304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6176" y="2204864"/>
                        <a:ext cx="3778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6" name="Object 6"/>
          <p:cNvGraphicFramePr>
            <a:graphicFrameLocks noChangeAspect="1"/>
          </p:cNvGraphicFramePr>
          <p:nvPr/>
        </p:nvGraphicFramePr>
        <p:xfrm>
          <a:off x="7083450" y="3645272"/>
          <a:ext cx="296862" cy="431800"/>
        </p:xfrm>
        <a:graphic>
          <a:graphicData uri="http://schemas.openxmlformats.org/presentationml/2006/ole">
            <mc:AlternateContent xmlns:mc="http://schemas.openxmlformats.org/markup-compatibility/2006">
              <mc:Choice xmlns:v="urn:schemas-microsoft-com:vml" Requires="v">
                <p:oleObj spid="_x0000_s61647" name="数式" r:id="rId14" imgW="139680" imgH="203040" progId="Equation.3">
                  <p:embed/>
                </p:oleObj>
              </mc:Choice>
              <mc:Fallback>
                <p:oleObj name="数式" r:id="rId14" imgW="139680" imgH="203040" progId="Equation.3">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3450" y="3645272"/>
                        <a:ext cx="2968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7" name="Object 7"/>
          <p:cNvGraphicFramePr>
            <a:graphicFrameLocks noChangeAspect="1"/>
          </p:cNvGraphicFramePr>
          <p:nvPr/>
        </p:nvGraphicFramePr>
        <p:xfrm>
          <a:off x="7884368" y="3284984"/>
          <a:ext cx="350838" cy="431800"/>
        </p:xfrm>
        <a:graphic>
          <a:graphicData uri="http://schemas.openxmlformats.org/presentationml/2006/ole">
            <mc:AlternateContent xmlns:mc="http://schemas.openxmlformats.org/markup-compatibility/2006">
              <mc:Choice xmlns:v="urn:schemas-microsoft-com:vml" Requires="v">
                <p:oleObj spid="_x0000_s61648" name="数式" r:id="rId16" imgW="164880" imgH="203040" progId="Equation.3">
                  <p:embed/>
                </p:oleObj>
              </mc:Choice>
              <mc:Fallback>
                <p:oleObj name="数式" r:id="rId16" imgW="164880" imgH="203040" progId="Equation.3">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4368" y="3284984"/>
                        <a:ext cx="35083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正方形/長方形 20"/>
          <p:cNvSpPr/>
          <p:nvPr/>
        </p:nvSpPr>
        <p:spPr>
          <a:xfrm>
            <a:off x="7668344" y="4149080"/>
            <a:ext cx="614271" cy="369332"/>
          </a:xfrm>
          <a:prstGeom prst="rect">
            <a:avLst/>
          </a:prstGeom>
        </p:spPr>
        <p:txBody>
          <a:bodyPr wrap="none">
            <a:spAutoFit/>
          </a:bodyPr>
          <a:lstStyle/>
          <a:p>
            <a:r>
              <a:rPr lang="en-US" altLang="ja-JP" dirty="0" smtClean="0"/>
              <a:t>time</a:t>
            </a:r>
            <a:endParaRPr lang="ja-JP" altLang="en-US" dirty="0"/>
          </a:p>
        </p:txBody>
      </p:sp>
      <p:graphicFrame>
        <p:nvGraphicFramePr>
          <p:cNvPr id="61448" name="Object 8"/>
          <p:cNvGraphicFramePr>
            <a:graphicFrameLocks noChangeAspect="1"/>
          </p:cNvGraphicFramePr>
          <p:nvPr/>
        </p:nvGraphicFramePr>
        <p:xfrm>
          <a:off x="2843808" y="5373216"/>
          <a:ext cx="1106488" cy="568325"/>
        </p:xfrm>
        <a:graphic>
          <a:graphicData uri="http://schemas.openxmlformats.org/presentationml/2006/ole">
            <mc:AlternateContent xmlns:mc="http://schemas.openxmlformats.org/markup-compatibility/2006">
              <mc:Choice xmlns:v="urn:schemas-microsoft-com:vml" Requires="v">
                <p:oleObj spid="_x0000_s61649" name="数式" r:id="rId18" imgW="444240" imgH="228600" progId="Equation.3">
                  <p:embed/>
                </p:oleObj>
              </mc:Choice>
              <mc:Fallback>
                <p:oleObj name="数式" r:id="rId18" imgW="444240" imgH="228600" progId="Equation.3">
                  <p:embed/>
                  <p:pic>
                    <p:nvPicPr>
                      <p:cNvPr id="0"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43808" y="5373216"/>
                        <a:ext cx="1106488"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9" name="Object 9"/>
          <p:cNvGraphicFramePr>
            <a:graphicFrameLocks noChangeAspect="1"/>
          </p:cNvGraphicFramePr>
          <p:nvPr/>
        </p:nvGraphicFramePr>
        <p:xfrm>
          <a:off x="683568" y="4437112"/>
          <a:ext cx="1960562" cy="441325"/>
        </p:xfrm>
        <a:graphic>
          <a:graphicData uri="http://schemas.openxmlformats.org/presentationml/2006/ole">
            <mc:AlternateContent xmlns:mc="http://schemas.openxmlformats.org/markup-compatibility/2006">
              <mc:Choice xmlns:v="urn:schemas-microsoft-com:vml" Requires="v">
                <p:oleObj spid="_x0000_s61650" name="数式" r:id="rId20" imgW="787320" imgH="177480" progId="Equation.3">
                  <p:embed/>
                </p:oleObj>
              </mc:Choice>
              <mc:Fallback>
                <p:oleObj name="数式" r:id="rId20" imgW="787320" imgH="177480" progId="Equation.3">
                  <p:embed/>
                  <p:pic>
                    <p:nvPicPr>
                      <p:cNvPr id="0" name="Picture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568" y="4437112"/>
                        <a:ext cx="1960562"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50" name="Object 10"/>
          <p:cNvGraphicFramePr>
            <a:graphicFrameLocks noChangeAspect="1"/>
          </p:cNvGraphicFramePr>
          <p:nvPr/>
        </p:nvGraphicFramePr>
        <p:xfrm>
          <a:off x="8028385" y="2132857"/>
          <a:ext cx="720080" cy="346336"/>
        </p:xfrm>
        <a:graphic>
          <a:graphicData uri="http://schemas.openxmlformats.org/presentationml/2006/ole">
            <mc:AlternateContent xmlns:mc="http://schemas.openxmlformats.org/markup-compatibility/2006">
              <mc:Choice xmlns:v="urn:schemas-microsoft-com:vml" Requires="v">
                <p:oleObj spid="_x0000_s61651" name="数式" r:id="rId22" imgW="368280" imgH="177480" progId="Equation.3">
                  <p:embed/>
                </p:oleObj>
              </mc:Choice>
              <mc:Fallback>
                <p:oleObj name="数式" r:id="rId22" imgW="368280" imgH="177480" progId="Equation.3">
                  <p:embed/>
                  <p:pic>
                    <p:nvPicPr>
                      <p:cNvPr id="0"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28385" y="2132857"/>
                        <a:ext cx="720080" cy="346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正方形/長方形 25"/>
          <p:cNvSpPr/>
          <p:nvPr/>
        </p:nvSpPr>
        <p:spPr>
          <a:xfrm>
            <a:off x="2771800" y="4437112"/>
            <a:ext cx="1077539" cy="461665"/>
          </a:xfrm>
          <a:prstGeom prst="rect">
            <a:avLst/>
          </a:prstGeom>
        </p:spPr>
        <p:txBody>
          <a:bodyPr wrap="none">
            <a:spAutoFit/>
          </a:bodyPr>
          <a:lstStyle/>
          <a:p>
            <a:r>
              <a:rPr lang="ja-JP" altLang="en-US" sz="2400" dirty="0" smtClean="0"/>
              <a:t>で不変</a:t>
            </a:r>
            <a:endParaRPr lang="ja-JP" altLang="en-US" sz="2400" dirty="0"/>
          </a:p>
        </p:txBody>
      </p:sp>
      <p:sp>
        <p:nvSpPr>
          <p:cNvPr id="27" name="正方形/長方形 26"/>
          <p:cNvSpPr/>
          <p:nvPr/>
        </p:nvSpPr>
        <p:spPr>
          <a:xfrm>
            <a:off x="755576" y="5445224"/>
            <a:ext cx="2031325" cy="461665"/>
          </a:xfrm>
          <a:prstGeom prst="rect">
            <a:avLst/>
          </a:prstGeom>
        </p:spPr>
        <p:txBody>
          <a:bodyPr wrap="none">
            <a:spAutoFit/>
          </a:bodyPr>
          <a:lstStyle/>
          <a:p>
            <a:r>
              <a:rPr lang="ja-JP" altLang="en-US" sz="2400" dirty="0" smtClean="0"/>
              <a:t>基本再生産数</a:t>
            </a:r>
            <a:endParaRPr lang="ja-JP" altLang="en-US" sz="2400" dirty="0"/>
          </a:p>
        </p:txBody>
      </p:sp>
      <p:graphicFrame>
        <p:nvGraphicFramePr>
          <p:cNvPr id="61452" name="Object 12"/>
          <p:cNvGraphicFramePr>
            <a:graphicFrameLocks noChangeAspect="1"/>
          </p:cNvGraphicFramePr>
          <p:nvPr/>
        </p:nvGraphicFramePr>
        <p:xfrm>
          <a:off x="8028384" y="4883125"/>
          <a:ext cx="720725" cy="346075"/>
        </p:xfrm>
        <a:graphic>
          <a:graphicData uri="http://schemas.openxmlformats.org/presentationml/2006/ole">
            <mc:AlternateContent xmlns:mc="http://schemas.openxmlformats.org/markup-compatibility/2006">
              <mc:Choice xmlns:v="urn:schemas-microsoft-com:vml" Requires="v">
                <p:oleObj spid="_x0000_s61652" name="数式" r:id="rId24" imgW="368280" imgH="177480" progId="Equation.3">
                  <p:embed/>
                </p:oleObj>
              </mc:Choice>
              <mc:Fallback>
                <p:oleObj name="数式" r:id="rId24" imgW="368280" imgH="177480" progId="Equation.3">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28384" y="4883125"/>
                        <a:ext cx="7207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直線コネクタ 22"/>
          <p:cNvCxnSpPr/>
          <p:nvPr/>
        </p:nvCxnSpPr>
        <p:spPr>
          <a:xfrm flipH="1">
            <a:off x="6732240" y="4941168"/>
            <a:ext cx="432048"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ja-JP" altLang="en-US" dirty="0" smtClean="0"/>
              <a:t>ＳＩＳモデル</a:t>
            </a:r>
            <a:endParaRPr lang="ja-JP" altLang="en-US" dirty="0"/>
          </a:p>
        </p:txBody>
      </p:sp>
      <p:sp>
        <p:nvSpPr>
          <p:cNvPr id="147462" name="Rectangle 6"/>
          <p:cNvSpPr>
            <a:spLocks noGrp="1" noChangeArrowheads="1"/>
          </p:cNvSpPr>
          <p:nvPr>
            <p:ph type="body" idx="1"/>
          </p:nvPr>
        </p:nvSpPr>
        <p:spPr>
          <a:xfrm>
            <a:off x="304800" y="1066800"/>
            <a:ext cx="8610600" cy="1282080"/>
          </a:xfrm>
          <a:noFill/>
          <a:ln/>
        </p:spPr>
        <p:txBody>
          <a:bodyPr/>
          <a:lstStyle/>
          <a:p>
            <a:pPr marL="355600" lvl="1" indent="-260350">
              <a:buSzPct val="50000"/>
              <a:buFont typeface="Wingdings" pitchFamily="2" charset="2"/>
              <a:buChar char="l"/>
            </a:pPr>
            <a:r>
              <a:rPr lang="ja-JP" altLang="en-US" dirty="0" smtClean="0"/>
              <a:t>感受性</a:t>
            </a:r>
            <a:r>
              <a:rPr lang="ja-JP" altLang="en-US" dirty="0"/>
              <a:t>個体 </a:t>
            </a:r>
            <a:r>
              <a:rPr lang="en-US" altLang="ja-JP" dirty="0"/>
              <a:t>S </a:t>
            </a:r>
            <a:r>
              <a:rPr lang="ja-JP" altLang="en-US" dirty="0"/>
              <a:t>は</a:t>
            </a:r>
            <a:r>
              <a:rPr lang="en-US" altLang="ja-JP" dirty="0"/>
              <a:t>,  </a:t>
            </a:r>
            <a:r>
              <a:rPr lang="ja-JP" altLang="en-US" dirty="0"/>
              <a:t>感染者 Ｉ と出会うと確率</a:t>
            </a:r>
            <a:r>
              <a:rPr lang="en-US" altLang="ja-JP" dirty="0"/>
              <a:t>λ</a:t>
            </a:r>
            <a:r>
              <a:rPr lang="ja-JP" altLang="en-US" dirty="0"/>
              <a:t>で感染</a:t>
            </a:r>
          </a:p>
          <a:p>
            <a:pPr marL="355600" lvl="1" indent="-260350">
              <a:buSzPct val="50000"/>
              <a:buFont typeface="Wingdings" pitchFamily="2" charset="2"/>
              <a:buChar char="l"/>
            </a:pPr>
            <a:r>
              <a:rPr lang="ja-JP" altLang="en-US" dirty="0"/>
              <a:t>感染者 Ｉ は</a:t>
            </a:r>
            <a:r>
              <a:rPr lang="en-US" altLang="ja-JP" dirty="0"/>
              <a:t>,  </a:t>
            </a:r>
            <a:r>
              <a:rPr lang="ja-JP" altLang="en-US" dirty="0"/>
              <a:t>強度１のポアソン過程で </a:t>
            </a:r>
            <a:r>
              <a:rPr lang="en-US" altLang="ja-JP" dirty="0"/>
              <a:t>S </a:t>
            </a:r>
            <a:r>
              <a:rPr lang="ja-JP" altLang="en-US" dirty="0"/>
              <a:t>に戻る．</a:t>
            </a:r>
          </a:p>
          <a:p>
            <a:pPr lvl="1"/>
            <a:endParaRPr lang="ja-JP" altLang="en-US" dirty="0"/>
          </a:p>
          <a:p>
            <a:pPr lvl="1"/>
            <a:endParaRPr lang="ja-JP" altLang="en-US" dirty="0"/>
          </a:p>
        </p:txBody>
      </p:sp>
      <p:pic>
        <p:nvPicPr>
          <p:cNvPr id="147466" name="Picture 10" descr="txp_fig"/>
          <p:cNvPicPr>
            <a:picLocks noChangeAspect="1" noChangeArrowheads="1"/>
          </p:cNvPicPr>
          <p:nvPr>
            <p:custDataLst>
              <p:tags r:id="rId2"/>
            </p:custDataLst>
          </p:nvPr>
        </p:nvPicPr>
        <p:blipFill>
          <a:blip r:embed="rId8" cstate="print"/>
          <a:srcRect/>
          <a:stretch>
            <a:fillRect/>
          </a:stretch>
        </p:blipFill>
        <p:spPr bwMode="auto">
          <a:xfrm>
            <a:off x="1403648" y="2348880"/>
            <a:ext cx="2367818" cy="648072"/>
          </a:xfrm>
          <a:prstGeom prst="rect">
            <a:avLst/>
          </a:prstGeom>
          <a:noFill/>
          <a:ln w="9525">
            <a:noFill/>
            <a:miter lim="800000"/>
            <a:headEnd/>
            <a:tailEnd/>
          </a:ln>
          <a:effectLst/>
        </p:spPr>
      </p:pic>
      <p:pic>
        <p:nvPicPr>
          <p:cNvPr id="6" name="図 5" descr="txp_fig.png"/>
          <p:cNvPicPr>
            <a:picLocks noChangeAspect="1"/>
          </p:cNvPicPr>
          <p:nvPr>
            <p:custDataLst>
              <p:tags r:id="rId3"/>
            </p:custDataLst>
          </p:nvPr>
        </p:nvPicPr>
        <p:blipFill>
          <a:blip r:embed="rId9" cstate="print">
            <a:lum/>
          </a:blip>
          <a:stretch>
            <a:fillRect/>
          </a:stretch>
        </p:blipFill>
        <p:spPr>
          <a:xfrm>
            <a:off x="1571604" y="4221088"/>
            <a:ext cx="4218669" cy="628651"/>
          </a:xfrm>
          <a:prstGeom prst="rect">
            <a:avLst/>
          </a:prstGeom>
        </p:spPr>
      </p:pic>
      <p:sp>
        <p:nvSpPr>
          <p:cNvPr id="7" name="正方形/長方形 6"/>
          <p:cNvSpPr/>
          <p:nvPr/>
        </p:nvSpPr>
        <p:spPr>
          <a:xfrm>
            <a:off x="785786" y="3573016"/>
            <a:ext cx="3666388" cy="461665"/>
          </a:xfrm>
          <a:prstGeom prst="rect">
            <a:avLst/>
          </a:prstGeom>
        </p:spPr>
        <p:txBody>
          <a:bodyPr wrap="none">
            <a:spAutoFit/>
          </a:bodyPr>
          <a:lstStyle/>
          <a:p>
            <a:r>
              <a:rPr lang="ja-JP" altLang="en-US" sz="2400" dirty="0" smtClean="0"/>
              <a:t>感染者の割合を</a:t>
            </a:r>
            <a:r>
              <a:rPr lang="en-US" altLang="ja-JP" sz="2400" i="1" dirty="0" smtClean="0"/>
              <a:t>ρ</a:t>
            </a:r>
            <a:r>
              <a:rPr lang="en-US" altLang="ja-JP" sz="2400" dirty="0" smtClean="0"/>
              <a:t>(</a:t>
            </a:r>
            <a:r>
              <a:rPr lang="en-US" altLang="ja-JP" sz="2400" i="1" dirty="0" smtClean="0">
                <a:latin typeface="Times New Roman" pitchFamily="18" charset="0"/>
                <a:cs typeface="Times New Roman" pitchFamily="18" charset="0"/>
              </a:rPr>
              <a:t>t</a:t>
            </a:r>
            <a:r>
              <a:rPr lang="en-US" altLang="ja-JP" sz="2400" dirty="0" smtClean="0"/>
              <a:t>)</a:t>
            </a:r>
            <a:r>
              <a:rPr lang="ja-JP" altLang="en-US" sz="2400" dirty="0" smtClean="0"/>
              <a:t>とおくと</a:t>
            </a:r>
            <a:endParaRPr lang="ja-JP" altLang="en-US" sz="2400" dirty="0"/>
          </a:p>
        </p:txBody>
      </p:sp>
      <p:pic>
        <p:nvPicPr>
          <p:cNvPr id="10" name="図 9" descr="txp_fig.png"/>
          <p:cNvPicPr>
            <a:picLocks noChangeAspect="1"/>
          </p:cNvPicPr>
          <p:nvPr>
            <p:custDataLst>
              <p:tags r:id="rId4"/>
            </p:custDataLst>
          </p:nvPr>
        </p:nvPicPr>
        <p:blipFill>
          <a:blip r:embed="rId10" cstate="print">
            <a:lum/>
          </a:blip>
          <a:stretch>
            <a:fillRect/>
          </a:stretch>
        </p:blipFill>
        <p:spPr>
          <a:xfrm>
            <a:off x="6372200" y="5517232"/>
            <a:ext cx="851613" cy="237210"/>
          </a:xfrm>
          <a:prstGeom prst="rect">
            <a:avLst/>
          </a:prstGeom>
        </p:spPr>
      </p:pic>
      <p:pic>
        <p:nvPicPr>
          <p:cNvPr id="12" name="図 11" descr="txp_fig.png"/>
          <p:cNvPicPr>
            <a:picLocks noChangeAspect="1"/>
          </p:cNvPicPr>
          <p:nvPr>
            <p:custDataLst>
              <p:tags r:id="rId5"/>
            </p:custDataLst>
          </p:nvPr>
        </p:nvPicPr>
        <p:blipFill>
          <a:blip r:embed="rId11" cstate="print">
            <a:lum/>
          </a:blip>
          <a:stretch>
            <a:fillRect/>
          </a:stretch>
        </p:blipFill>
        <p:spPr>
          <a:xfrm>
            <a:off x="2942845" y="5334878"/>
            <a:ext cx="1312623" cy="614402"/>
          </a:xfrm>
          <a:prstGeom prst="rect">
            <a:avLst/>
          </a:prstGeom>
        </p:spPr>
      </p:pic>
      <p:sp>
        <p:nvSpPr>
          <p:cNvPr id="13" name="正方形/長方形 12"/>
          <p:cNvSpPr/>
          <p:nvPr/>
        </p:nvSpPr>
        <p:spPr>
          <a:xfrm>
            <a:off x="827584" y="5444654"/>
            <a:ext cx="2013693" cy="461665"/>
          </a:xfrm>
          <a:prstGeom prst="rect">
            <a:avLst/>
          </a:prstGeom>
        </p:spPr>
        <p:txBody>
          <a:bodyPr wrap="none">
            <a:spAutoFit/>
          </a:bodyPr>
          <a:lstStyle/>
          <a:p>
            <a:r>
              <a:rPr lang="ja-JP" altLang="en-US" sz="2400" b="1" dirty="0" smtClean="0"/>
              <a:t>定常解</a:t>
            </a:r>
            <a:r>
              <a:rPr lang="ja-JP" altLang="en-US" sz="2400" dirty="0" smtClean="0"/>
              <a:t>に収束</a:t>
            </a:r>
            <a:endParaRPr lang="ja-JP" altLang="en-US" sz="2400" dirty="0"/>
          </a:p>
        </p:txBody>
      </p:sp>
      <p:sp>
        <p:nvSpPr>
          <p:cNvPr id="14" name="正方形/長方形 13"/>
          <p:cNvSpPr/>
          <p:nvPr/>
        </p:nvSpPr>
        <p:spPr>
          <a:xfrm>
            <a:off x="5107078" y="5444654"/>
            <a:ext cx="1107996" cy="461665"/>
          </a:xfrm>
          <a:prstGeom prst="rect">
            <a:avLst/>
          </a:prstGeom>
        </p:spPr>
        <p:txBody>
          <a:bodyPr wrap="none">
            <a:spAutoFit/>
          </a:bodyPr>
          <a:lstStyle/>
          <a:p>
            <a:r>
              <a:rPr lang="ja-JP" altLang="en-US" sz="2400" b="1" dirty="0" smtClean="0"/>
              <a:t>転移点</a:t>
            </a:r>
            <a:endParaRPr lang="ja-JP" altLang="en-US" sz="2400" b="1" dirty="0"/>
          </a:p>
        </p:txBody>
      </p:sp>
      <p:pic>
        <p:nvPicPr>
          <p:cNvPr id="11" name="図 10" descr="SIS2.gif"/>
          <p:cNvPicPr>
            <a:picLocks noChangeAspect="1"/>
          </p:cNvPicPr>
          <p:nvPr/>
        </p:nvPicPr>
        <p:blipFill>
          <a:blip r:embed="rId12" cstate="print"/>
          <a:stretch>
            <a:fillRect/>
          </a:stretch>
        </p:blipFill>
        <p:spPr>
          <a:xfrm>
            <a:off x="5940152" y="2204864"/>
            <a:ext cx="2817705" cy="1800200"/>
          </a:xfrm>
          <a:prstGeom prst="rect">
            <a:avLst/>
          </a:prstGeom>
        </p:spPr>
      </p:pic>
      <p:graphicFrame>
        <p:nvGraphicFramePr>
          <p:cNvPr id="15" name="Object 5"/>
          <p:cNvGraphicFramePr>
            <a:graphicFrameLocks noChangeAspect="1"/>
          </p:cNvGraphicFramePr>
          <p:nvPr/>
        </p:nvGraphicFramePr>
        <p:xfrm>
          <a:off x="7020272" y="2276872"/>
          <a:ext cx="377825" cy="431800"/>
        </p:xfrm>
        <a:graphic>
          <a:graphicData uri="http://schemas.openxmlformats.org/presentationml/2006/ole">
            <mc:AlternateContent xmlns:mc="http://schemas.openxmlformats.org/markup-compatibility/2006">
              <mc:Choice xmlns:v="urn:schemas-microsoft-com:vml" Requires="v">
                <p:oleObj spid="_x0000_s41022" name="数式" r:id="rId13" imgW="177480" imgH="203040" progId="Equation.3">
                  <p:embed/>
                </p:oleObj>
              </mc:Choice>
              <mc:Fallback>
                <p:oleObj name="数式" r:id="rId13" imgW="177480" imgH="203040" progId="Equation.3">
                  <p:embed/>
                  <p:pic>
                    <p:nvPicPr>
                      <p:cNvPr id="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0272" y="2276872"/>
                        <a:ext cx="3778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nvGraphicFramePr>
        <p:xfrm>
          <a:off x="8316416" y="3284984"/>
          <a:ext cx="296862" cy="431800"/>
        </p:xfrm>
        <a:graphic>
          <a:graphicData uri="http://schemas.openxmlformats.org/presentationml/2006/ole">
            <mc:AlternateContent xmlns:mc="http://schemas.openxmlformats.org/markup-compatibility/2006">
              <mc:Choice xmlns:v="urn:schemas-microsoft-com:vml" Requires="v">
                <p:oleObj spid="_x0000_s41023" name="数式" r:id="rId15" imgW="139680" imgH="203040" progId="Equation.3">
                  <p:embed/>
                </p:oleObj>
              </mc:Choice>
              <mc:Fallback>
                <p:oleObj name="数式" r:id="rId15" imgW="139680" imgH="203040" progId="Equation.3">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16416" y="3284984"/>
                        <a:ext cx="2968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正方形/長方形 17"/>
          <p:cNvSpPr/>
          <p:nvPr/>
        </p:nvSpPr>
        <p:spPr>
          <a:xfrm>
            <a:off x="7740352" y="4005064"/>
            <a:ext cx="614271" cy="369332"/>
          </a:xfrm>
          <a:prstGeom prst="rect">
            <a:avLst/>
          </a:prstGeom>
        </p:spPr>
        <p:txBody>
          <a:bodyPr wrap="none">
            <a:spAutoFit/>
          </a:bodyPr>
          <a:lstStyle/>
          <a:p>
            <a:r>
              <a:rPr lang="en-US" altLang="ja-JP" dirty="0" smtClean="0"/>
              <a:t>time</a:t>
            </a:r>
            <a:endParaRPr lang="ja-JP" altLang="en-US" dirty="0"/>
          </a:p>
        </p:txBody>
      </p:sp>
      <p:graphicFrame>
        <p:nvGraphicFramePr>
          <p:cNvPr id="19" name="Object 10"/>
          <p:cNvGraphicFramePr>
            <a:graphicFrameLocks noChangeAspect="1"/>
          </p:cNvGraphicFramePr>
          <p:nvPr/>
        </p:nvGraphicFramePr>
        <p:xfrm>
          <a:off x="7902575" y="1819275"/>
          <a:ext cx="1169988" cy="1071563"/>
        </p:xfrm>
        <a:graphic>
          <a:graphicData uri="http://schemas.openxmlformats.org/presentationml/2006/ole">
            <mc:AlternateContent xmlns:mc="http://schemas.openxmlformats.org/markup-compatibility/2006">
              <mc:Choice xmlns:v="urn:schemas-microsoft-com:vml" Requires="v">
                <p:oleObj spid="_x0000_s41024" name="数式" r:id="rId17" imgW="469800" imgH="431640" progId="Equation.3">
                  <p:embed/>
                </p:oleObj>
              </mc:Choice>
              <mc:Fallback>
                <p:oleObj name="数式" r:id="rId17" imgW="469800" imgH="431640" progId="Equation.3">
                  <p:embed/>
                  <p:pic>
                    <p:nvPicPr>
                      <p:cNvPr id="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02575" y="1819275"/>
                        <a:ext cx="1169988"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ja-JP" altLang="en-US" dirty="0" smtClean="0"/>
              <a:t>ネットワーク上のＳＩＳモデル</a:t>
            </a:r>
            <a:endParaRPr lang="ja-JP" altLang="en-US" dirty="0"/>
          </a:p>
        </p:txBody>
      </p:sp>
      <p:sp>
        <p:nvSpPr>
          <p:cNvPr id="147462" name="Rectangle 6"/>
          <p:cNvSpPr>
            <a:spLocks noGrp="1" noChangeArrowheads="1"/>
          </p:cNvSpPr>
          <p:nvPr>
            <p:ph type="body" idx="1"/>
          </p:nvPr>
        </p:nvSpPr>
        <p:spPr>
          <a:xfrm>
            <a:off x="304800" y="1066800"/>
            <a:ext cx="8610600" cy="2647952"/>
          </a:xfrm>
          <a:noFill/>
          <a:ln/>
        </p:spPr>
        <p:txBody>
          <a:bodyPr>
            <a:normAutofit/>
          </a:bodyPr>
          <a:lstStyle/>
          <a:p>
            <a:pPr marL="273050" lvl="1" indent="-273050">
              <a:spcBef>
                <a:spcPts val="1200"/>
              </a:spcBef>
              <a:buSzPct val="50000"/>
              <a:buFont typeface="Wingdings" pitchFamily="2" charset="2"/>
              <a:buChar char="l"/>
              <a:tabLst>
                <a:tab pos="627063" algn="l"/>
              </a:tabLst>
            </a:pPr>
            <a:r>
              <a:rPr lang="ja-JP" altLang="en-US" sz="2400" dirty="0" smtClean="0"/>
              <a:t>感受性</a:t>
            </a:r>
            <a:r>
              <a:rPr lang="ja-JP" altLang="en-US" sz="2400" dirty="0"/>
              <a:t>個体 </a:t>
            </a:r>
            <a:r>
              <a:rPr lang="en-US" altLang="ja-JP" sz="2400" dirty="0"/>
              <a:t>S </a:t>
            </a:r>
            <a:r>
              <a:rPr lang="ja-JP" altLang="en-US" sz="2400" dirty="0"/>
              <a:t>は</a:t>
            </a:r>
            <a:r>
              <a:rPr lang="en-US" altLang="ja-JP" sz="2400" dirty="0"/>
              <a:t>,  </a:t>
            </a:r>
            <a:r>
              <a:rPr lang="ja-JP" altLang="en-US" sz="2400" dirty="0" smtClean="0"/>
              <a:t>周りにひとりでも感染者 Ｉがいると確率            で感染する</a:t>
            </a:r>
            <a:endParaRPr lang="ja-JP" altLang="en-US" sz="2400" dirty="0"/>
          </a:p>
          <a:p>
            <a:pPr marL="273050" lvl="1" indent="-273050">
              <a:spcBef>
                <a:spcPts val="1200"/>
              </a:spcBef>
              <a:buSzPct val="50000"/>
              <a:buFont typeface="Wingdings" pitchFamily="2" charset="2"/>
              <a:buChar char="l"/>
            </a:pPr>
            <a:r>
              <a:rPr lang="ja-JP" altLang="en-US" sz="2400" dirty="0"/>
              <a:t>感染者 Ｉ は</a:t>
            </a:r>
            <a:r>
              <a:rPr lang="en-US" altLang="ja-JP" sz="2400" dirty="0"/>
              <a:t>,  </a:t>
            </a:r>
            <a:r>
              <a:rPr lang="ja-JP" altLang="en-US" sz="2400" dirty="0"/>
              <a:t>強度１のポアソン過程で </a:t>
            </a:r>
            <a:r>
              <a:rPr lang="en-US" altLang="ja-JP" sz="2400" dirty="0"/>
              <a:t>S </a:t>
            </a:r>
            <a:r>
              <a:rPr lang="ja-JP" altLang="en-US" sz="2400" dirty="0"/>
              <a:t>に</a:t>
            </a:r>
            <a:r>
              <a:rPr lang="ja-JP" altLang="en-US" sz="2400" dirty="0" smtClean="0"/>
              <a:t>戻る</a:t>
            </a:r>
            <a:endParaRPr lang="ja-JP" altLang="en-US" dirty="0"/>
          </a:p>
          <a:p>
            <a:pPr lvl="1"/>
            <a:endParaRPr lang="ja-JP" altLang="en-US" dirty="0"/>
          </a:p>
        </p:txBody>
      </p:sp>
      <p:sp>
        <p:nvSpPr>
          <p:cNvPr id="7" name="正方形/長方形 6"/>
          <p:cNvSpPr/>
          <p:nvPr/>
        </p:nvSpPr>
        <p:spPr>
          <a:xfrm>
            <a:off x="428596" y="2924944"/>
            <a:ext cx="8340745" cy="461665"/>
          </a:xfrm>
          <a:prstGeom prst="rect">
            <a:avLst/>
          </a:prstGeom>
        </p:spPr>
        <p:txBody>
          <a:bodyPr wrap="none">
            <a:spAutoFit/>
          </a:bodyPr>
          <a:lstStyle/>
          <a:p>
            <a:r>
              <a:rPr lang="ja-JP" altLang="en-US" sz="2400" dirty="0" smtClean="0"/>
              <a:t>平均場近似：次数が</a:t>
            </a:r>
            <a:r>
              <a:rPr lang="en-US" altLang="ja-JP" sz="2400" i="1" dirty="0" smtClean="0">
                <a:latin typeface="Times New Roman" pitchFamily="18" charset="0"/>
                <a:cs typeface="Times New Roman" pitchFamily="18" charset="0"/>
              </a:rPr>
              <a:t>k</a:t>
            </a:r>
            <a:r>
              <a:rPr lang="en-US" altLang="ja-JP" sz="2400" i="1" dirty="0" smtClean="0"/>
              <a:t> </a:t>
            </a:r>
            <a:r>
              <a:rPr lang="ja-JP" altLang="en-US" sz="2400" dirty="0" smtClean="0"/>
              <a:t>の人の中での感染者の割合を</a:t>
            </a:r>
            <a:r>
              <a:rPr lang="en-US" altLang="ja-JP" sz="2400" i="1" dirty="0" err="1" smtClean="0"/>
              <a:t>ρ</a:t>
            </a:r>
            <a:r>
              <a:rPr lang="en-US" altLang="ja-JP" sz="2400" i="1" baseline="-25000" dirty="0" err="1" smtClean="0">
                <a:latin typeface="Times New Roman" pitchFamily="18" charset="0"/>
                <a:cs typeface="Times New Roman" pitchFamily="18" charset="0"/>
              </a:rPr>
              <a:t>k</a:t>
            </a:r>
            <a:r>
              <a:rPr lang="en-US" altLang="ja-JP" sz="2400" dirty="0" smtClean="0"/>
              <a:t>(</a:t>
            </a:r>
            <a:r>
              <a:rPr lang="en-US" altLang="ja-JP" sz="2400" i="1" dirty="0" smtClean="0">
                <a:latin typeface="Times New Roman" pitchFamily="18" charset="0"/>
                <a:cs typeface="Times New Roman" pitchFamily="18" charset="0"/>
              </a:rPr>
              <a:t>t</a:t>
            </a:r>
            <a:r>
              <a:rPr lang="en-US" altLang="ja-JP" sz="2400" dirty="0" smtClean="0"/>
              <a:t>)</a:t>
            </a:r>
            <a:r>
              <a:rPr lang="ja-JP" altLang="en-US" sz="2400" dirty="0" smtClean="0"/>
              <a:t>とおくと</a:t>
            </a:r>
            <a:endParaRPr lang="ja-JP" altLang="en-US" sz="2400" dirty="0"/>
          </a:p>
        </p:txBody>
      </p:sp>
      <p:pic>
        <p:nvPicPr>
          <p:cNvPr id="8" name="図 7" descr="txp_fig.png"/>
          <p:cNvPicPr>
            <a:picLocks noChangeAspect="1"/>
          </p:cNvPicPr>
          <p:nvPr>
            <p:custDataLst>
              <p:tags r:id="rId1"/>
            </p:custDataLst>
          </p:nvPr>
        </p:nvPicPr>
        <p:blipFill>
          <a:blip r:embed="rId6" cstate="print">
            <a:lum/>
          </a:blip>
          <a:stretch>
            <a:fillRect/>
          </a:stretch>
        </p:blipFill>
        <p:spPr>
          <a:xfrm>
            <a:off x="1357290" y="3571876"/>
            <a:ext cx="5182602" cy="698222"/>
          </a:xfrm>
          <a:prstGeom prst="rect">
            <a:avLst/>
          </a:prstGeom>
        </p:spPr>
      </p:pic>
      <p:pic>
        <p:nvPicPr>
          <p:cNvPr id="11" name="図 10" descr="txp_fig.png"/>
          <p:cNvPicPr>
            <a:picLocks noChangeAspect="1"/>
          </p:cNvPicPr>
          <p:nvPr>
            <p:custDataLst>
              <p:tags r:id="rId2"/>
            </p:custDataLst>
          </p:nvPr>
        </p:nvPicPr>
        <p:blipFill>
          <a:blip r:embed="rId7" cstate="print">
            <a:lum/>
          </a:blip>
          <a:stretch>
            <a:fillRect/>
          </a:stretch>
        </p:blipFill>
        <p:spPr>
          <a:xfrm>
            <a:off x="1084266" y="5151390"/>
            <a:ext cx="3604268" cy="725882"/>
          </a:xfrm>
          <a:prstGeom prst="rect">
            <a:avLst/>
          </a:prstGeom>
        </p:spPr>
      </p:pic>
      <p:sp>
        <p:nvSpPr>
          <p:cNvPr id="12" name="正方形/長方形 11"/>
          <p:cNvSpPr/>
          <p:nvPr/>
        </p:nvSpPr>
        <p:spPr>
          <a:xfrm>
            <a:off x="539552" y="4509120"/>
            <a:ext cx="5067413" cy="461665"/>
          </a:xfrm>
          <a:prstGeom prst="rect">
            <a:avLst/>
          </a:prstGeom>
        </p:spPr>
        <p:txBody>
          <a:bodyPr wrap="none">
            <a:spAutoFit/>
          </a:bodyPr>
          <a:lstStyle/>
          <a:p>
            <a:r>
              <a:rPr lang="ja-JP" altLang="en-US" sz="2400" dirty="0" smtClean="0"/>
              <a:t>ここで</a:t>
            </a:r>
            <a:r>
              <a:rPr lang="en-US" altLang="ja-JP" sz="2400" dirty="0" smtClean="0">
                <a:latin typeface="Times New Roman" pitchFamily="18" charset="0"/>
                <a:cs typeface="Times New Roman" pitchFamily="18" charset="0"/>
              </a:rPr>
              <a:t>Θ</a:t>
            </a:r>
            <a:r>
              <a:rPr lang="ja-JP" altLang="en-US" sz="2400" dirty="0" smtClean="0"/>
              <a:t>は隣の人が感染者である確率</a:t>
            </a:r>
            <a:endParaRPr lang="ja-JP" altLang="en-US" sz="2400" dirty="0"/>
          </a:p>
        </p:txBody>
      </p:sp>
      <p:pic>
        <p:nvPicPr>
          <p:cNvPr id="38914" name="Picture 2"/>
          <p:cNvPicPr>
            <a:picLocks noChangeAspect="1" noChangeArrowheads="1"/>
          </p:cNvPicPr>
          <p:nvPr/>
        </p:nvPicPr>
        <p:blipFill>
          <a:blip r:embed="rId8" cstate="print"/>
          <a:srcRect/>
          <a:stretch>
            <a:fillRect/>
          </a:stretch>
        </p:blipFill>
        <p:spPr bwMode="auto">
          <a:xfrm>
            <a:off x="4514850" y="2959100"/>
            <a:ext cx="114300" cy="215900"/>
          </a:xfrm>
          <a:prstGeom prst="rect">
            <a:avLst/>
          </a:prstGeom>
          <a:noFill/>
        </p:spPr>
      </p:pic>
      <p:pic>
        <p:nvPicPr>
          <p:cNvPr id="38915" name="Picture 3"/>
          <p:cNvPicPr>
            <a:picLocks noChangeAspect="1" noChangeArrowheads="1"/>
          </p:cNvPicPr>
          <p:nvPr/>
        </p:nvPicPr>
        <p:blipFill>
          <a:blip r:embed="rId9" cstate="print"/>
          <a:srcRect/>
          <a:stretch>
            <a:fillRect/>
          </a:stretch>
        </p:blipFill>
        <p:spPr bwMode="auto">
          <a:xfrm>
            <a:off x="4524375" y="3005138"/>
            <a:ext cx="95250" cy="123825"/>
          </a:xfrm>
          <a:prstGeom prst="rect">
            <a:avLst/>
          </a:prstGeom>
          <a:noFill/>
        </p:spPr>
      </p:pic>
      <p:pic>
        <p:nvPicPr>
          <p:cNvPr id="17" name="図 16" descr="txp_fig.png"/>
          <p:cNvPicPr>
            <a:picLocks noChangeAspect="1"/>
          </p:cNvPicPr>
          <p:nvPr>
            <p:custDataLst>
              <p:tags r:id="rId3"/>
            </p:custDataLst>
          </p:nvPr>
        </p:nvPicPr>
        <p:blipFill>
          <a:blip r:embed="rId10" cstate="print">
            <a:lum/>
          </a:blip>
          <a:stretch>
            <a:fillRect/>
          </a:stretch>
        </p:blipFill>
        <p:spPr>
          <a:xfrm>
            <a:off x="7920476" y="1124744"/>
            <a:ext cx="683972" cy="293371"/>
          </a:xfrm>
          <a:prstGeom prst="rect">
            <a:avLst/>
          </a:prstGeom>
        </p:spPr>
      </p:pic>
      <p:sp>
        <p:nvSpPr>
          <p:cNvPr id="15" name="正方形/長方形 14"/>
          <p:cNvSpPr/>
          <p:nvPr/>
        </p:nvSpPr>
        <p:spPr>
          <a:xfrm>
            <a:off x="4932040" y="6309320"/>
            <a:ext cx="3773662" cy="400110"/>
          </a:xfrm>
          <a:prstGeom prst="rect">
            <a:avLst/>
          </a:prstGeom>
        </p:spPr>
        <p:txBody>
          <a:bodyPr wrap="none">
            <a:spAutoFit/>
          </a:bodyPr>
          <a:lstStyle/>
          <a:p>
            <a:r>
              <a:rPr lang="en-US" altLang="ja-JP" sz="2000" dirty="0" smtClean="0"/>
              <a:t>Pastor-</a:t>
            </a:r>
            <a:r>
              <a:rPr lang="en-US" altLang="ja-JP" sz="2000" dirty="0" err="1" smtClean="0"/>
              <a:t>Satorras</a:t>
            </a:r>
            <a:r>
              <a:rPr lang="en-US" altLang="ja-JP" sz="2000" dirty="0" smtClean="0"/>
              <a:t> &amp; </a:t>
            </a:r>
            <a:r>
              <a:rPr lang="en-US" altLang="ja-JP" sz="2000" dirty="0" err="1" smtClean="0"/>
              <a:t>Vespignani</a:t>
            </a:r>
            <a:r>
              <a:rPr lang="en-US" altLang="ja-JP" sz="2000" dirty="0" smtClean="0"/>
              <a:t> 2001</a:t>
            </a:r>
            <a:endParaRPr lang="ja-JP" alt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5572132" y="1214422"/>
            <a:ext cx="3428992" cy="157163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txp_fig.png"/>
          <p:cNvPicPr>
            <a:picLocks noChangeAspect="1"/>
          </p:cNvPicPr>
          <p:nvPr>
            <p:custDataLst>
              <p:tags r:id="rId1"/>
            </p:custDataLst>
          </p:nvPr>
        </p:nvPicPr>
        <p:blipFill>
          <a:blip r:embed="rId11" cstate="print">
            <a:lum/>
          </a:blip>
          <a:stretch>
            <a:fillRect/>
          </a:stretch>
        </p:blipFill>
        <p:spPr>
          <a:xfrm>
            <a:off x="603844" y="285728"/>
            <a:ext cx="5182602" cy="698222"/>
          </a:xfrm>
          <a:prstGeom prst="rect">
            <a:avLst/>
          </a:prstGeom>
        </p:spPr>
      </p:pic>
      <p:pic>
        <p:nvPicPr>
          <p:cNvPr id="6" name="図 5" descr="txp_fig.png"/>
          <p:cNvPicPr>
            <a:picLocks noChangeAspect="1"/>
          </p:cNvPicPr>
          <p:nvPr>
            <p:custDataLst>
              <p:tags r:id="rId2"/>
            </p:custDataLst>
          </p:nvPr>
        </p:nvPicPr>
        <p:blipFill>
          <a:blip r:embed="rId12" cstate="print">
            <a:lum/>
          </a:blip>
          <a:stretch>
            <a:fillRect/>
          </a:stretch>
        </p:blipFill>
        <p:spPr>
          <a:xfrm>
            <a:off x="642910" y="1142984"/>
            <a:ext cx="3604268" cy="725882"/>
          </a:xfrm>
          <a:prstGeom prst="rect">
            <a:avLst/>
          </a:prstGeom>
        </p:spPr>
      </p:pic>
      <p:pic>
        <p:nvPicPr>
          <p:cNvPr id="8" name="図 7" descr="txp_fig.png"/>
          <p:cNvPicPr>
            <a:picLocks noChangeAspect="1"/>
          </p:cNvPicPr>
          <p:nvPr>
            <p:custDataLst>
              <p:tags r:id="rId3"/>
            </p:custDataLst>
          </p:nvPr>
        </p:nvPicPr>
        <p:blipFill>
          <a:blip r:embed="rId13" cstate="print">
            <a:lum/>
          </a:blip>
          <a:stretch>
            <a:fillRect/>
          </a:stretch>
        </p:blipFill>
        <p:spPr>
          <a:xfrm>
            <a:off x="2071670" y="2143116"/>
            <a:ext cx="2137415" cy="683972"/>
          </a:xfrm>
          <a:prstGeom prst="rect">
            <a:avLst/>
          </a:prstGeom>
        </p:spPr>
      </p:pic>
      <p:sp>
        <p:nvSpPr>
          <p:cNvPr id="9" name="正方形/長方形 8"/>
          <p:cNvSpPr/>
          <p:nvPr/>
        </p:nvSpPr>
        <p:spPr>
          <a:xfrm>
            <a:off x="642910" y="2255584"/>
            <a:ext cx="1415772" cy="461665"/>
          </a:xfrm>
          <a:prstGeom prst="rect">
            <a:avLst/>
          </a:prstGeom>
        </p:spPr>
        <p:txBody>
          <a:bodyPr wrap="none">
            <a:spAutoFit/>
          </a:bodyPr>
          <a:lstStyle/>
          <a:p>
            <a:r>
              <a:rPr lang="ja-JP" altLang="en-US" sz="2400" dirty="0" smtClean="0"/>
              <a:t>定常解は</a:t>
            </a:r>
            <a:endParaRPr lang="ja-JP" altLang="en-US" sz="2400" dirty="0"/>
          </a:p>
        </p:txBody>
      </p:sp>
      <p:sp>
        <p:nvSpPr>
          <p:cNvPr id="10" name="左中かっこ 9"/>
          <p:cNvSpPr/>
          <p:nvPr/>
        </p:nvSpPr>
        <p:spPr>
          <a:xfrm>
            <a:off x="285720" y="214290"/>
            <a:ext cx="285752" cy="15716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3" name="図 12" descr="txp_fig.png"/>
          <p:cNvPicPr>
            <a:picLocks noChangeAspect="1"/>
          </p:cNvPicPr>
          <p:nvPr>
            <p:custDataLst>
              <p:tags r:id="rId4"/>
            </p:custDataLst>
          </p:nvPr>
        </p:nvPicPr>
        <p:blipFill>
          <a:blip r:embed="rId14" cstate="print">
            <a:lum/>
          </a:blip>
          <a:stretch>
            <a:fillRect/>
          </a:stretch>
        </p:blipFill>
        <p:spPr>
          <a:xfrm>
            <a:off x="938186" y="3071810"/>
            <a:ext cx="6439906" cy="1550674"/>
          </a:xfrm>
          <a:prstGeom prst="rect">
            <a:avLst/>
          </a:prstGeom>
        </p:spPr>
      </p:pic>
      <p:pic>
        <p:nvPicPr>
          <p:cNvPr id="14" name="図 13" descr="txp_fig.png"/>
          <p:cNvPicPr>
            <a:picLocks noChangeAspect="1"/>
          </p:cNvPicPr>
          <p:nvPr>
            <p:custDataLst>
              <p:tags r:id="rId5"/>
            </p:custDataLst>
          </p:nvPr>
        </p:nvPicPr>
        <p:blipFill>
          <a:blip r:embed="rId15" cstate="print">
            <a:lum/>
          </a:blip>
          <a:stretch>
            <a:fillRect/>
          </a:stretch>
        </p:blipFill>
        <p:spPr>
          <a:xfrm>
            <a:off x="1229641" y="4920814"/>
            <a:ext cx="5056871" cy="767792"/>
          </a:xfrm>
          <a:prstGeom prst="rect">
            <a:avLst/>
          </a:prstGeom>
        </p:spPr>
      </p:pic>
      <p:sp>
        <p:nvSpPr>
          <p:cNvPr id="15" name="正方形/長方形 14"/>
          <p:cNvSpPr/>
          <p:nvPr/>
        </p:nvSpPr>
        <p:spPr>
          <a:xfrm>
            <a:off x="571472" y="6000768"/>
            <a:ext cx="3147015" cy="461665"/>
          </a:xfrm>
          <a:prstGeom prst="rect">
            <a:avLst/>
          </a:prstGeom>
        </p:spPr>
        <p:txBody>
          <a:bodyPr wrap="none">
            <a:spAutoFit/>
          </a:bodyPr>
          <a:lstStyle/>
          <a:p>
            <a:r>
              <a:rPr lang="ja-JP" altLang="en-US" sz="2400" dirty="0" smtClean="0"/>
              <a:t>転移点を計算するには</a:t>
            </a:r>
            <a:endParaRPr lang="ja-JP" altLang="en-US" sz="2400" dirty="0"/>
          </a:p>
        </p:txBody>
      </p:sp>
      <p:pic>
        <p:nvPicPr>
          <p:cNvPr id="17" name="図 16" descr="txp_fig.png"/>
          <p:cNvPicPr>
            <a:picLocks noChangeAspect="1"/>
          </p:cNvPicPr>
          <p:nvPr>
            <p:custDataLst>
              <p:tags r:id="rId6"/>
            </p:custDataLst>
          </p:nvPr>
        </p:nvPicPr>
        <p:blipFill>
          <a:blip r:embed="rId16" cstate="print">
            <a:lum/>
          </a:blip>
          <a:stretch>
            <a:fillRect/>
          </a:stretch>
        </p:blipFill>
        <p:spPr>
          <a:xfrm>
            <a:off x="4071934" y="5947356"/>
            <a:ext cx="4652020" cy="767792"/>
          </a:xfrm>
          <a:prstGeom prst="rect">
            <a:avLst/>
          </a:prstGeom>
        </p:spPr>
      </p:pic>
      <p:cxnSp>
        <p:nvCxnSpPr>
          <p:cNvPr id="23" name="直線矢印コネクタ 22"/>
          <p:cNvCxnSpPr/>
          <p:nvPr/>
        </p:nvCxnSpPr>
        <p:spPr>
          <a:xfrm rot="5400000">
            <a:off x="5607851" y="2964653"/>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図 25" descr="txp_fig.png"/>
          <p:cNvPicPr>
            <a:picLocks noChangeAspect="1"/>
          </p:cNvPicPr>
          <p:nvPr>
            <p:custDataLst>
              <p:tags r:id="rId7"/>
            </p:custDataLst>
          </p:nvPr>
        </p:nvPicPr>
        <p:blipFill>
          <a:blip r:embed="rId17" cstate="print">
            <a:clrChange>
              <a:clrFrom>
                <a:srgbClr val="FFFFFF"/>
              </a:clrFrom>
              <a:clrTo>
                <a:srgbClr val="FFFFFF">
                  <a:alpha val="0"/>
                </a:srgbClr>
              </a:clrTo>
            </a:clrChange>
            <a:lum/>
          </a:blip>
          <a:stretch>
            <a:fillRect/>
          </a:stretch>
        </p:blipFill>
        <p:spPr>
          <a:xfrm>
            <a:off x="5661165" y="1388754"/>
            <a:ext cx="3268553" cy="683882"/>
          </a:xfrm>
          <a:prstGeom prst="rect">
            <a:avLst/>
          </a:prstGeom>
          <a:noFill/>
        </p:spPr>
      </p:pic>
      <p:pic>
        <p:nvPicPr>
          <p:cNvPr id="27" name="図 26" descr="txp_fig.png"/>
          <p:cNvPicPr>
            <a:picLocks noChangeAspect="1"/>
          </p:cNvPicPr>
          <p:nvPr>
            <p:custDataLst>
              <p:tags r:id="rId8"/>
            </p:custDataLst>
          </p:nvPr>
        </p:nvPicPr>
        <p:blipFill>
          <a:blip r:embed="rId18" cstate="print">
            <a:clrChange>
              <a:clrFrom>
                <a:srgbClr val="FFFFFF"/>
              </a:clrFrom>
              <a:clrTo>
                <a:srgbClr val="FFFFFF">
                  <a:alpha val="0"/>
                </a:srgbClr>
              </a:clrTo>
            </a:clrChange>
            <a:lum/>
          </a:blip>
          <a:stretch>
            <a:fillRect/>
          </a:stretch>
        </p:blipFill>
        <p:spPr>
          <a:xfrm>
            <a:off x="7496237" y="2342883"/>
            <a:ext cx="1228640" cy="293332"/>
          </a:xfrm>
          <a:prstGeom prst="rect">
            <a:avLst/>
          </a:prstGeom>
          <a:noFill/>
        </p:spPr>
      </p:pic>
      <p:sp>
        <p:nvSpPr>
          <p:cNvPr id="16" name="正方形/長方形 15"/>
          <p:cNvSpPr/>
          <p:nvPr/>
        </p:nvSpPr>
        <p:spPr>
          <a:xfrm>
            <a:off x="6228184" y="2996952"/>
            <a:ext cx="2639056" cy="461665"/>
          </a:xfrm>
          <a:prstGeom prst="rect">
            <a:avLst/>
          </a:prstGeom>
        </p:spPr>
        <p:txBody>
          <a:bodyPr wrap="none">
            <a:spAutoFit/>
          </a:bodyPr>
          <a:lstStyle/>
          <a:p>
            <a:r>
              <a:rPr lang="en-US" altLang="ja-JP" sz="2400" dirty="0" smtClean="0"/>
              <a:t>BA</a:t>
            </a:r>
            <a:r>
              <a:rPr lang="ja-JP" altLang="en-US" sz="2400" dirty="0" smtClean="0"/>
              <a:t>モデルの場合は</a:t>
            </a:r>
            <a:endParaRPr lang="ja-JP" altLang="en-US" sz="2400" dirty="0"/>
          </a:p>
        </p:txBody>
      </p:sp>
      <p:sp>
        <p:nvSpPr>
          <p:cNvPr id="18" name="正方形/長方形 17"/>
          <p:cNvSpPr/>
          <p:nvPr/>
        </p:nvSpPr>
        <p:spPr>
          <a:xfrm>
            <a:off x="539552" y="2060848"/>
            <a:ext cx="403244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71600" y="4869160"/>
            <a:ext cx="554461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転移点が０になる</a:t>
            </a:r>
            <a:endParaRPr kumimoji="1" lang="ja-JP" altLang="en-US" dirty="0"/>
          </a:p>
        </p:txBody>
      </p:sp>
      <p:pic>
        <p:nvPicPr>
          <p:cNvPr id="4" name="コンテンツ プレースホルダ 3" descr="txp_fig.png"/>
          <p:cNvPicPr>
            <a:picLocks noGrp="1" noChangeAspect="1"/>
          </p:cNvPicPr>
          <p:nvPr>
            <p:ph idx="1"/>
            <p:custDataLst>
              <p:tags r:id="rId1"/>
            </p:custDataLst>
          </p:nvPr>
        </p:nvPicPr>
        <p:blipFill>
          <a:blip r:embed="rId6" cstate="print">
            <a:lum/>
          </a:blip>
          <a:stretch>
            <a:fillRect/>
          </a:stretch>
        </p:blipFill>
        <p:spPr>
          <a:xfrm>
            <a:off x="1428727" y="1124744"/>
            <a:ext cx="4652020" cy="767792"/>
          </a:xfrm>
          <a:prstGeom prst="rect">
            <a:avLst/>
          </a:prstGeom>
        </p:spPr>
      </p:pic>
      <p:sp>
        <p:nvSpPr>
          <p:cNvPr id="5" name="正方形/長方形 4"/>
          <p:cNvSpPr/>
          <p:nvPr/>
        </p:nvSpPr>
        <p:spPr>
          <a:xfrm>
            <a:off x="2195736" y="2204864"/>
            <a:ext cx="4851008" cy="461665"/>
          </a:xfrm>
          <a:prstGeom prst="rect">
            <a:avLst/>
          </a:prstGeom>
        </p:spPr>
        <p:txBody>
          <a:bodyPr wrap="none">
            <a:spAutoFit/>
          </a:bodyPr>
          <a:lstStyle/>
          <a:p>
            <a:r>
              <a:rPr lang="ja-JP" altLang="en-US" sz="2400" dirty="0" smtClean="0"/>
              <a:t>この和が発散　⇒　転移点</a:t>
            </a:r>
            <a:r>
              <a:rPr lang="en-US" altLang="ja-JP" sz="2400" i="1" dirty="0" err="1" smtClean="0"/>
              <a:t>λ</a:t>
            </a:r>
            <a:r>
              <a:rPr lang="en-US" altLang="ja-JP" sz="2400" i="1" baseline="-25000" dirty="0" err="1" smtClean="0"/>
              <a:t>c</a:t>
            </a:r>
            <a:r>
              <a:rPr lang="ja-JP" altLang="en-US" sz="2400" dirty="0" smtClean="0"/>
              <a:t>は０に　</a:t>
            </a:r>
            <a:endParaRPr lang="ja-JP" altLang="en-US" sz="2400" dirty="0"/>
          </a:p>
        </p:txBody>
      </p:sp>
      <p:cxnSp>
        <p:nvCxnSpPr>
          <p:cNvPr id="8" name="直線コネクタ 7"/>
          <p:cNvCxnSpPr/>
          <p:nvPr/>
        </p:nvCxnSpPr>
        <p:spPr>
          <a:xfrm>
            <a:off x="3143240" y="1988840"/>
            <a:ext cx="30003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763688" y="3689570"/>
            <a:ext cx="6025970" cy="461665"/>
          </a:xfrm>
          <a:prstGeom prst="rect">
            <a:avLst/>
          </a:prstGeom>
        </p:spPr>
        <p:txBody>
          <a:bodyPr wrap="square">
            <a:spAutoFit/>
          </a:bodyPr>
          <a:lstStyle/>
          <a:p>
            <a:r>
              <a:rPr lang="ja-JP" altLang="en-US" sz="2400" dirty="0" smtClean="0"/>
              <a:t>基本再生産数　</a:t>
            </a:r>
            <a:r>
              <a:rPr lang="en-US" altLang="ja-JP" sz="2400" dirty="0" smtClean="0"/>
              <a:t>(Anderson &amp; May 1991)</a:t>
            </a:r>
            <a:endParaRPr lang="ja-JP" altLang="en-US" sz="2400" dirty="0"/>
          </a:p>
        </p:txBody>
      </p:sp>
      <p:pic>
        <p:nvPicPr>
          <p:cNvPr id="11" name="図 10" descr="txp_fig.png"/>
          <p:cNvPicPr>
            <a:picLocks noChangeAspect="1"/>
          </p:cNvPicPr>
          <p:nvPr>
            <p:custDataLst>
              <p:tags r:id="rId2"/>
            </p:custDataLst>
          </p:nvPr>
        </p:nvPicPr>
        <p:blipFill>
          <a:blip r:embed="rId7" cstate="print">
            <a:lum/>
          </a:blip>
          <a:stretch>
            <a:fillRect/>
          </a:stretch>
        </p:blipFill>
        <p:spPr>
          <a:xfrm>
            <a:off x="2051719" y="4546575"/>
            <a:ext cx="2520281" cy="377191"/>
          </a:xfrm>
          <a:prstGeom prst="rect">
            <a:avLst/>
          </a:prstGeom>
        </p:spPr>
      </p:pic>
      <p:pic>
        <p:nvPicPr>
          <p:cNvPr id="15" name="図 14" descr="txp_fig.png"/>
          <p:cNvPicPr>
            <a:picLocks noChangeAspect="1"/>
          </p:cNvPicPr>
          <p:nvPr>
            <p:custDataLst>
              <p:tags r:id="rId3"/>
            </p:custDataLst>
          </p:nvPr>
        </p:nvPicPr>
        <p:blipFill>
          <a:blip r:embed="rId8" cstate="print">
            <a:lum/>
          </a:blip>
          <a:stretch>
            <a:fillRect/>
          </a:stretch>
        </p:blipFill>
        <p:spPr>
          <a:xfrm>
            <a:off x="5580112" y="4365104"/>
            <a:ext cx="2088232" cy="740132"/>
          </a:xfrm>
          <a:prstGeom prst="rect">
            <a:avLst/>
          </a:prstGeom>
        </p:spPr>
      </p:pic>
      <p:sp>
        <p:nvSpPr>
          <p:cNvPr id="16" name="角丸四角形 15"/>
          <p:cNvSpPr/>
          <p:nvPr/>
        </p:nvSpPr>
        <p:spPr>
          <a:xfrm>
            <a:off x="1331640" y="3501008"/>
            <a:ext cx="7272808" cy="18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99592" y="5661248"/>
            <a:ext cx="7704856" cy="892552"/>
          </a:xfrm>
          <a:prstGeom prst="rect">
            <a:avLst/>
          </a:prstGeom>
        </p:spPr>
        <p:txBody>
          <a:bodyPr wrap="square">
            <a:spAutoFit/>
          </a:bodyPr>
          <a:lstStyle/>
          <a:p>
            <a:r>
              <a:rPr lang="ja-JP" altLang="en-US" sz="2600" dirty="0" smtClean="0"/>
              <a:t>冪指数が</a:t>
            </a:r>
            <a:r>
              <a:rPr lang="en-US" altLang="ja-JP" sz="2600" dirty="0" smtClean="0"/>
              <a:t>3</a:t>
            </a:r>
            <a:r>
              <a:rPr lang="ja-JP" altLang="en-US" sz="2600" dirty="0" smtClean="0"/>
              <a:t>以下の冪分布では発散する（臨界値０）</a:t>
            </a:r>
            <a:endParaRPr lang="en-US" altLang="ja-JP" sz="2600" dirty="0" smtClean="0"/>
          </a:p>
          <a:p>
            <a:r>
              <a:rPr lang="en-US" altLang="ja-JP" sz="2600" dirty="0" smtClean="0"/>
              <a:t>3</a:t>
            </a:r>
            <a:r>
              <a:rPr lang="ja-JP" altLang="en-US" sz="2600" dirty="0" smtClean="0"/>
              <a:t>より大きいと有限の臨界値</a:t>
            </a:r>
            <a:endParaRPr lang="ja-JP" altLang="en-US" sz="2600" dirty="0"/>
          </a:p>
        </p:txBody>
      </p:sp>
      <p:sp>
        <p:nvSpPr>
          <p:cNvPr id="13" name="正方形/長方形 12"/>
          <p:cNvSpPr/>
          <p:nvPr/>
        </p:nvSpPr>
        <p:spPr>
          <a:xfrm>
            <a:off x="5076056" y="2780928"/>
            <a:ext cx="3773662" cy="400110"/>
          </a:xfrm>
          <a:prstGeom prst="rect">
            <a:avLst/>
          </a:prstGeom>
        </p:spPr>
        <p:txBody>
          <a:bodyPr wrap="none">
            <a:spAutoFit/>
          </a:bodyPr>
          <a:lstStyle/>
          <a:p>
            <a:r>
              <a:rPr lang="en-US" altLang="ja-JP" sz="2000" dirty="0" smtClean="0"/>
              <a:t>Pastor-</a:t>
            </a:r>
            <a:r>
              <a:rPr lang="en-US" altLang="ja-JP" sz="2000" dirty="0" err="1" smtClean="0"/>
              <a:t>Satorras</a:t>
            </a:r>
            <a:r>
              <a:rPr lang="en-US" altLang="ja-JP" sz="2000" dirty="0" smtClean="0"/>
              <a:t> &amp; </a:t>
            </a:r>
            <a:r>
              <a:rPr lang="en-US" altLang="ja-JP" sz="2000" dirty="0" err="1" smtClean="0"/>
              <a:t>Vespignani</a:t>
            </a:r>
            <a:r>
              <a:rPr lang="en-US" altLang="ja-JP" sz="2000" dirty="0" smtClean="0"/>
              <a:t> 2001</a:t>
            </a:r>
            <a:endParaRPr lang="ja-JP" alt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kumimoji="1" lang="ja-JP" altLang="en-US" sz="3600" dirty="0" smtClean="0"/>
              <a:t>いろんなＳＩＳモデル</a:t>
            </a:r>
            <a:endParaRPr kumimoji="1" lang="ja-JP" altLang="en-US" sz="3600" dirty="0"/>
          </a:p>
        </p:txBody>
      </p:sp>
      <p:pic>
        <p:nvPicPr>
          <p:cNvPr id="5" name="コンテンツ プレースホルダー 4"/>
          <p:cNvPicPr>
            <a:picLocks noGrp="1" noChangeAspect="1"/>
          </p:cNvPicPr>
          <p:nvPr>
            <p:ph sz="half" idx="1"/>
          </p:nvPr>
        </p:nvPicPr>
        <p:blipFill>
          <a:blip r:embed="rId2"/>
          <a:stretch>
            <a:fillRect/>
          </a:stretch>
        </p:blipFill>
        <p:spPr>
          <a:xfrm>
            <a:off x="867238" y="1196752"/>
            <a:ext cx="7409524" cy="5228571"/>
          </a:xfrm>
          <a:prstGeom prst="rect">
            <a:avLst/>
          </a:prstGeom>
        </p:spPr>
      </p:pic>
      <p:sp>
        <p:nvSpPr>
          <p:cNvPr id="6" name="正方形/長方形 5"/>
          <p:cNvSpPr/>
          <p:nvPr/>
        </p:nvSpPr>
        <p:spPr>
          <a:xfrm>
            <a:off x="6844410" y="6240657"/>
            <a:ext cx="1637371" cy="369332"/>
          </a:xfrm>
          <a:prstGeom prst="rect">
            <a:avLst/>
          </a:prstGeom>
        </p:spPr>
        <p:txBody>
          <a:bodyPr wrap="none">
            <a:spAutoFit/>
          </a:bodyPr>
          <a:lstStyle/>
          <a:p>
            <a:pPr algn="r">
              <a:spcBef>
                <a:spcPts val="1200"/>
              </a:spcBef>
              <a:buNone/>
            </a:pPr>
            <a:r>
              <a:rPr lang="ja-JP" altLang="en-US" dirty="0"/>
              <a:t>　</a:t>
            </a:r>
            <a:r>
              <a:rPr lang="en-US" altLang="ja-JP" dirty="0"/>
              <a:t>(Morita </a:t>
            </a:r>
            <a:r>
              <a:rPr lang="en-US" altLang="ja-JP" dirty="0" smtClean="0"/>
              <a:t>2016</a:t>
            </a:r>
            <a:r>
              <a:rPr lang="en-US" altLang="ja-JP" dirty="0"/>
              <a:t>)</a:t>
            </a:r>
          </a:p>
        </p:txBody>
      </p:sp>
    </p:spTree>
    <p:extLst>
      <p:ext uri="{BB962C8B-B14F-4D97-AF65-F5344CB8AC3E}">
        <p14:creationId xmlns:p14="http://schemas.microsoft.com/office/powerpoint/2010/main" val="634861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14290"/>
            <a:ext cx="8229600" cy="788987"/>
          </a:xfrm>
        </p:spPr>
        <p:txBody>
          <a:bodyPr>
            <a:normAutofit/>
          </a:bodyPr>
          <a:lstStyle/>
          <a:p>
            <a:r>
              <a:rPr lang="ja-JP" altLang="en-US" sz="3200" dirty="0"/>
              <a:t>Ｍｉｌｇｒａｍ</a:t>
            </a:r>
            <a:r>
              <a:rPr lang="ja-JP" altLang="en-US" sz="3200" dirty="0" smtClean="0"/>
              <a:t>のスモールワールド実験</a:t>
            </a:r>
            <a:endParaRPr lang="ja-JP" altLang="en-US" sz="3200" dirty="0"/>
          </a:p>
        </p:txBody>
      </p:sp>
      <p:sp>
        <p:nvSpPr>
          <p:cNvPr id="132099" name="Rectangle 3"/>
          <p:cNvSpPr>
            <a:spLocks noGrp="1" noChangeArrowheads="1"/>
          </p:cNvSpPr>
          <p:nvPr>
            <p:ph type="body" sz="half" idx="1"/>
          </p:nvPr>
        </p:nvSpPr>
        <p:spPr>
          <a:xfrm>
            <a:off x="285720" y="1643050"/>
            <a:ext cx="4357718" cy="4953000"/>
          </a:xfrm>
        </p:spPr>
        <p:txBody>
          <a:bodyPr>
            <a:normAutofit/>
          </a:bodyPr>
          <a:lstStyle/>
          <a:p>
            <a:r>
              <a:rPr lang="ja-JP" altLang="en-US" sz="2400" dirty="0"/>
              <a:t>ネブラスカ　</a:t>
            </a:r>
            <a:r>
              <a:rPr lang="ja-JP" altLang="en-US" sz="2400" dirty="0" smtClean="0"/>
              <a:t>ランダム</a:t>
            </a:r>
            <a:r>
              <a:rPr lang="ja-JP" altLang="en-US" sz="2400" dirty="0"/>
              <a:t/>
            </a:r>
            <a:br>
              <a:rPr lang="ja-JP" altLang="en-US" sz="2400" dirty="0"/>
            </a:br>
            <a:r>
              <a:rPr lang="ja-JP" altLang="en-US" sz="2400" dirty="0"/>
              <a:t>到着率　</a:t>
            </a:r>
            <a:r>
              <a:rPr lang="en-US" altLang="ja-JP" sz="2400" dirty="0" smtClean="0"/>
              <a:t> 18/76=24% </a:t>
            </a:r>
            <a:r>
              <a:rPr lang="en-US" altLang="ja-JP" sz="2400" dirty="0"/>
              <a:t/>
            </a:r>
            <a:br>
              <a:rPr lang="en-US" altLang="ja-JP" sz="2400" dirty="0"/>
            </a:br>
            <a:r>
              <a:rPr lang="ja-JP" altLang="en-US" sz="2400" dirty="0"/>
              <a:t>隔たり　</a:t>
            </a:r>
            <a:r>
              <a:rPr lang="en-US" altLang="ja-JP" sz="2400" dirty="0"/>
              <a:t>5.7</a:t>
            </a:r>
          </a:p>
          <a:p>
            <a:r>
              <a:rPr lang="ja-JP" altLang="en-US" sz="2400" dirty="0"/>
              <a:t>ネブラスカ　</a:t>
            </a:r>
            <a:r>
              <a:rPr lang="ja-JP" altLang="en-US" sz="2400" dirty="0" smtClean="0"/>
              <a:t>株式投資家</a:t>
            </a:r>
            <a:r>
              <a:rPr lang="ja-JP" altLang="en-US" sz="2400" dirty="0"/>
              <a:t/>
            </a:r>
            <a:br>
              <a:rPr lang="ja-JP" altLang="en-US" sz="2400" dirty="0"/>
            </a:br>
            <a:r>
              <a:rPr lang="ja-JP" altLang="en-US" sz="2400" dirty="0"/>
              <a:t>到着率　</a:t>
            </a:r>
            <a:r>
              <a:rPr lang="en-US" altLang="ja-JP" sz="2400" dirty="0" smtClean="0"/>
              <a:t> 24/78=31%  </a:t>
            </a:r>
            <a:r>
              <a:rPr lang="en-US" altLang="ja-JP" sz="2400" dirty="0"/>
              <a:t/>
            </a:r>
            <a:br>
              <a:rPr lang="en-US" altLang="ja-JP" sz="2400" dirty="0"/>
            </a:br>
            <a:r>
              <a:rPr lang="ja-JP" altLang="en-US" sz="2400" dirty="0"/>
              <a:t>隔たり　</a:t>
            </a:r>
            <a:r>
              <a:rPr lang="en-US" altLang="ja-JP" sz="2400" dirty="0"/>
              <a:t>5.4</a:t>
            </a:r>
          </a:p>
          <a:p>
            <a:r>
              <a:rPr lang="ja-JP" altLang="en-US" sz="2400" dirty="0"/>
              <a:t>ボストン　ランダム</a:t>
            </a:r>
            <a:br>
              <a:rPr lang="ja-JP" altLang="en-US" sz="2400" dirty="0"/>
            </a:br>
            <a:r>
              <a:rPr lang="ja-JP" altLang="en-US" sz="2400" dirty="0" smtClean="0"/>
              <a:t>到着率　</a:t>
            </a:r>
            <a:r>
              <a:rPr lang="en-US" altLang="ja-JP" sz="2400" dirty="0" smtClean="0"/>
              <a:t>22/63=35% </a:t>
            </a:r>
            <a:r>
              <a:rPr lang="en-US" altLang="ja-JP" sz="2400" dirty="0"/>
              <a:t/>
            </a:r>
            <a:br>
              <a:rPr lang="en-US" altLang="ja-JP" sz="2400" dirty="0"/>
            </a:br>
            <a:r>
              <a:rPr lang="ja-JP" altLang="en-US" sz="2400" dirty="0"/>
              <a:t>隔たり　</a:t>
            </a:r>
            <a:r>
              <a:rPr lang="en-US" altLang="ja-JP" sz="2400" dirty="0"/>
              <a:t>4.4</a:t>
            </a:r>
          </a:p>
          <a:p>
            <a:r>
              <a:rPr lang="ja-JP" altLang="en-US" sz="2400" dirty="0"/>
              <a:t>総計</a:t>
            </a:r>
            <a:br>
              <a:rPr lang="ja-JP" altLang="en-US" sz="2400" dirty="0"/>
            </a:br>
            <a:r>
              <a:rPr lang="ja-JP" altLang="en-US" sz="2400" dirty="0"/>
              <a:t>到着率　</a:t>
            </a:r>
            <a:r>
              <a:rPr lang="en-US" altLang="ja-JP" sz="2400" dirty="0" smtClean="0"/>
              <a:t> 64/217=29% </a:t>
            </a:r>
            <a:r>
              <a:rPr lang="en-US" altLang="ja-JP" sz="2400" dirty="0"/>
              <a:t/>
            </a:r>
            <a:br>
              <a:rPr lang="en-US" altLang="ja-JP" sz="2400" dirty="0"/>
            </a:br>
            <a:r>
              <a:rPr lang="ja-JP" altLang="en-US" sz="2400" dirty="0"/>
              <a:t>隔たり　</a:t>
            </a:r>
            <a:r>
              <a:rPr lang="en-US" altLang="ja-JP" sz="2400" dirty="0"/>
              <a:t>5.2</a:t>
            </a:r>
          </a:p>
        </p:txBody>
      </p:sp>
      <p:graphicFrame>
        <p:nvGraphicFramePr>
          <p:cNvPr id="132102" name="Object 6"/>
          <p:cNvGraphicFramePr>
            <a:graphicFrameLocks noGrp="1" noChangeAspect="1"/>
          </p:cNvGraphicFramePr>
          <p:nvPr>
            <p:ph sz="half" idx="2"/>
          </p:nvPr>
        </p:nvGraphicFramePr>
        <p:xfrm>
          <a:off x="4000496" y="2143116"/>
          <a:ext cx="5273758" cy="3130562"/>
        </p:xfrm>
        <a:graphic>
          <a:graphicData uri="http://schemas.openxmlformats.org/presentationml/2006/ole">
            <mc:AlternateContent xmlns:mc="http://schemas.openxmlformats.org/markup-compatibility/2006">
              <mc:Choice xmlns:v="urn:schemas-microsoft-com:vml" Requires="v">
                <p:oleObj spid="_x0000_s7190" name="グラフ" r:id="rId4" imgW="5486400" imgH="2838602" progId="Excel.Sheet.8">
                  <p:embed/>
                </p:oleObj>
              </mc:Choice>
              <mc:Fallback>
                <p:oleObj name="グラフ" r:id="rId4" imgW="5486400" imgH="2838602"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496" y="2143116"/>
                        <a:ext cx="5273758" cy="31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4" name="Rectangle 8"/>
          <p:cNvSpPr>
            <a:spLocks noChangeArrowheads="1"/>
          </p:cNvSpPr>
          <p:nvPr/>
        </p:nvSpPr>
        <p:spPr bwMode="auto">
          <a:xfrm>
            <a:off x="4648200" y="5357826"/>
            <a:ext cx="4038600" cy="1384995"/>
          </a:xfrm>
          <a:prstGeom prst="rect">
            <a:avLst/>
          </a:prstGeom>
          <a:noFill/>
          <a:ln w="9525">
            <a:noFill/>
            <a:miter lim="800000"/>
            <a:headEnd/>
            <a:tailEnd/>
          </a:ln>
          <a:effectLst/>
        </p:spPr>
        <p:txBody>
          <a:bodyPr wrap="square">
            <a:spAutoFit/>
          </a:bodyPr>
          <a:lstStyle/>
          <a:p>
            <a:r>
              <a:rPr lang="ja-JP" altLang="en-US" sz="2800" dirty="0"/>
              <a:t>「</a:t>
            </a:r>
            <a:r>
              <a:rPr lang="en-US" altLang="ja-JP" sz="2800" dirty="0"/>
              <a:t>6</a:t>
            </a:r>
            <a:r>
              <a:rPr lang="ja-JP" altLang="en-US" sz="2800" dirty="0"/>
              <a:t>次の隔たり」</a:t>
            </a:r>
          </a:p>
          <a:p>
            <a:r>
              <a:rPr lang="en-US" altLang="ja-JP" sz="2800" dirty="0"/>
              <a:t>six degrees of </a:t>
            </a:r>
            <a:r>
              <a:rPr lang="en-US" altLang="ja-JP" sz="2800" dirty="0" smtClean="0"/>
              <a:t>separation</a:t>
            </a:r>
            <a:endParaRPr lang="en-US" altLang="ja-JP" sz="2800" dirty="0"/>
          </a:p>
          <a:p>
            <a:endParaRPr lang="en-US" altLang="ja-JP" sz="2800" dirty="0"/>
          </a:p>
        </p:txBody>
      </p:sp>
      <p:sp>
        <p:nvSpPr>
          <p:cNvPr id="6" name="正方形/長方形 5"/>
          <p:cNvSpPr/>
          <p:nvPr/>
        </p:nvSpPr>
        <p:spPr>
          <a:xfrm>
            <a:off x="4071934" y="1142984"/>
            <a:ext cx="4572000" cy="830997"/>
          </a:xfrm>
          <a:prstGeom prst="rect">
            <a:avLst/>
          </a:prstGeom>
        </p:spPr>
        <p:txBody>
          <a:bodyPr>
            <a:spAutoFit/>
          </a:bodyPr>
          <a:lstStyle/>
          <a:p>
            <a:pPr lvl="1"/>
            <a:r>
              <a:rPr lang="ja-JP" altLang="en-US" sz="2400" dirty="0" smtClean="0"/>
              <a:t>ゴール：</a:t>
            </a:r>
            <a:endParaRPr lang="en-US" altLang="ja-JP" sz="2400" dirty="0" smtClean="0"/>
          </a:p>
          <a:p>
            <a:pPr lvl="1"/>
            <a:r>
              <a:rPr lang="ja-JP" altLang="en-US" sz="2400" dirty="0" smtClean="0"/>
              <a:t>ボストンに住む</a:t>
            </a:r>
            <a:r>
              <a:rPr lang="en-US" altLang="ja-JP" sz="2400" dirty="0" smtClean="0"/>
              <a:t>1</a:t>
            </a:r>
            <a:r>
              <a:rPr lang="ja-JP" altLang="en-US" sz="2400" dirty="0" smtClean="0"/>
              <a:t>名の株仲買人</a:t>
            </a:r>
            <a:endParaRPr lang="ja-JP" altLang="en-US" sz="2400" dirty="0"/>
          </a:p>
        </p:txBody>
      </p:sp>
      <p:sp>
        <p:nvSpPr>
          <p:cNvPr id="7" name="正方形/長方形 6"/>
          <p:cNvSpPr/>
          <p:nvPr/>
        </p:nvSpPr>
        <p:spPr>
          <a:xfrm>
            <a:off x="285720" y="1142984"/>
            <a:ext cx="3000396" cy="461665"/>
          </a:xfrm>
          <a:prstGeom prst="rect">
            <a:avLst/>
          </a:prstGeom>
        </p:spPr>
        <p:txBody>
          <a:bodyPr wrap="square">
            <a:spAutoFit/>
          </a:bodyPr>
          <a:lstStyle/>
          <a:p>
            <a:pPr marL="0" lvl="1"/>
            <a:r>
              <a:rPr lang="ja-JP" altLang="en-US" sz="2400" dirty="0" smtClean="0"/>
              <a:t>スタート：　２９６人</a:t>
            </a:r>
            <a:endParaRPr lang="en-US" altLang="ja-JP"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sz="half" idx="1"/>
          </p:nvPr>
        </p:nvPicPr>
        <p:blipFill>
          <a:blip r:embed="rId2"/>
          <a:stretch>
            <a:fillRect/>
          </a:stretch>
        </p:blipFill>
        <p:spPr>
          <a:xfrm>
            <a:off x="251520" y="692696"/>
            <a:ext cx="8752381" cy="5438095"/>
          </a:xfrm>
          <a:prstGeom prst="rect">
            <a:avLst/>
          </a:prstGeom>
        </p:spPr>
      </p:pic>
      <p:sp>
        <p:nvSpPr>
          <p:cNvPr id="6" name="正方形/長方形 5"/>
          <p:cNvSpPr/>
          <p:nvPr/>
        </p:nvSpPr>
        <p:spPr>
          <a:xfrm>
            <a:off x="6844410" y="6240657"/>
            <a:ext cx="1637371" cy="369332"/>
          </a:xfrm>
          <a:prstGeom prst="rect">
            <a:avLst/>
          </a:prstGeom>
        </p:spPr>
        <p:txBody>
          <a:bodyPr wrap="none">
            <a:spAutoFit/>
          </a:bodyPr>
          <a:lstStyle/>
          <a:p>
            <a:pPr algn="r">
              <a:spcBef>
                <a:spcPts val="1200"/>
              </a:spcBef>
              <a:buNone/>
            </a:pPr>
            <a:r>
              <a:rPr lang="ja-JP" altLang="en-US" dirty="0"/>
              <a:t>　</a:t>
            </a:r>
            <a:r>
              <a:rPr lang="en-US" altLang="ja-JP" dirty="0"/>
              <a:t>(Morita </a:t>
            </a:r>
            <a:r>
              <a:rPr lang="en-US" altLang="ja-JP" dirty="0" smtClean="0"/>
              <a:t>2016</a:t>
            </a:r>
            <a:r>
              <a:rPr lang="en-US" altLang="ja-JP" dirty="0"/>
              <a:t>)</a:t>
            </a:r>
          </a:p>
        </p:txBody>
      </p:sp>
    </p:spTree>
    <p:extLst>
      <p:ext uri="{BB962C8B-B14F-4D97-AF65-F5344CB8AC3E}">
        <p14:creationId xmlns:p14="http://schemas.microsoft.com/office/powerpoint/2010/main" val="959122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844410" y="6240657"/>
            <a:ext cx="1637371" cy="369332"/>
          </a:xfrm>
          <a:prstGeom prst="rect">
            <a:avLst/>
          </a:prstGeom>
        </p:spPr>
        <p:txBody>
          <a:bodyPr wrap="none">
            <a:spAutoFit/>
          </a:bodyPr>
          <a:lstStyle/>
          <a:p>
            <a:pPr algn="r">
              <a:spcBef>
                <a:spcPts val="1200"/>
              </a:spcBef>
              <a:buNone/>
            </a:pPr>
            <a:r>
              <a:rPr lang="ja-JP" altLang="en-US" dirty="0"/>
              <a:t>　</a:t>
            </a:r>
            <a:r>
              <a:rPr lang="en-US" altLang="ja-JP" dirty="0"/>
              <a:t>(Morita </a:t>
            </a:r>
            <a:r>
              <a:rPr lang="en-US" altLang="ja-JP" dirty="0" smtClean="0"/>
              <a:t>2016</a:t>
            </a:r>
            <a:r>
              <a:rPr lang="en-US" altLang="ja-JP" dirty="0"/>
              <a:t>)</a:t>
            </a:r>
          </a:p>
        </p:txBody>
      </p:sp>
      <p:pic>
        <p:nvPicPr>
          <p:cNvPr id="3" name="コンテンツ プレースホルダー 2"/>
          <p:cNvPicPr>
            <a:picLocks noGrp="1" noChangeAspect="1"/>
          </p:cNvPicPr>
          <p:nvPr>
            <p:ph sz="half" idx="1"/>
          </p:nvPr>
        </p:nvPicPr>
        <p:blipFill>
          <a:blip r:embed="rId2"/>
          <a:stretch>
            <a:fillRect/>
          </a:stretch>
        </p:blipFill>
        <p:spPr>
          <a:xfrm>
            <a:off x="512512" y="1726323"/>
            <a:ext cx="7954286" cy="3984762"/>
          </a:xfrm>
          <a:prstGeom prst="rect">
            <a:avLst/>
          </a:prstGeom>
        </p:spPr>
      </p:pic>
      <p:sp>
        <p:nvSpPr>
          <p:cNvPr id="7" name="タイトル 1"/>
          <p:cNvSpPr>
            <a:spLocks noGrp="1"/>
          </p:cNvSpPr>
          <p:nvPr>
            <p:ph type="title"/>
          </p:nvPr>
        </p:nvSpPr>
        <p:spPr>
          <a:xfrm>
            <a:off x="457200" y="274638"/>
            <a:ext cx="8229600" cy="922114"/>
          </a:xfrm>
        </p:spPr>
        <p:txBody>
          <a:bodyPr>
            <a:normAutofit/>
          </a:bodyPr>
          <a:lstStyle/>
          <a:p>
            <a:r>
              <a:rPr kumimoji="1" lang="ja-JP" altLang="en-US" sz="3600" dirty="0" smtClean="0"/>
              <a:t>いろんなＳＩＳモデル</a:t>
            </a:r>
            <a:r>
              <a:rPr lang="ja-JP" altLang="en-US" sz="3600" dirty="0"/>
              <a:t>のまとめ</a:t>
            </a:r>
            <a:endParaRPr kumimoji="1" lang="ja-JP" altLang="en-US" sz="3600" dirty="0"/>
          </a:p>
        </p:txBody>
      </p:sp>
    </p:spTree>
    <p:extLst>
      <p:ext uri="{BB962C8B-B14F-4D97-AF65-F5344CB8AC3E}">
        <p14:creationId xmlns:p14="http://schemas.microsoft.com/office/powerpoint/2010/main" val="2455609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感染症の局所的な生き残り</a:t>
            </a:r>
            <a:endParaRPr kumimoji="1" lang="ja-JP" altLang="en-US" dirty="0"/>
          </a:p>
        </p:txBody>
      </p:sp>
      <p:sp>
        <p:nvSpPr>
          <p:cNvPr id="3" name="コンテンツ プレースホルダ 2"/>
          <p:cNvSpPr>
            <a:spLocks noGrp="1"/>
          </p:cNvSpPr>
          <p:nvPr>
            <p:ph idx="1"/>
          </p:nvPr>
        </p:nvSpPr>
        <p:spPr>
          <a:xfrm>
            <a:off x="251520" y="1071547"/>
            <a:ext cx="8712968" cy="1709381"/>
          </a:xfrm>
        </p:spPr>
        <p:txBody>
          <a:bodyPr>
            <a:normAutofit/>
          </a:bodyPr>
          <a:lstStyle/>
          <a:p>
            <a:pPr>
              <a:spcBef>
                <a:spcPts val="1200"/>
              </a:spcBef>
            </a:pPr>
            <a:r>
              <a:rPr kumimoji="1" lang="ja-JP" altLang="en-US" sz="2600" dirty="0" smtClean="0"/>
              <a:t>ここまでに求めた転移点は感染者割合が０になる点</a:t>
            </a:r>
            <a:endParaRPr kumimoji="1" lang="en-US" altLang="ja-JP" sz="2600" dirty="0" smtClean="0"/>
          </a:p>
          <a:p>
            <a:pPr>
              <a:spcBef>
                <a:spcPts val="1200"/>
              </a:spcBef>
            </a:pPr>
            <a:r>
              <a:rPr lang="ja-JP" altLang="en-US" sz="2600" dirty="0" smtClean="0"/>
              <a:t>個体数</a:t>
            </a:r>
            <a:r>
              <a:rPr lang="en-US" altLang="ja-JP" sz="2600" dirty="0" smtClean="0"/>
              <a:t>N</a:t>
            </a:r>
            <a:r>
              <a:rPr lang="ja-JP" altLang="en-US" sz="2600" dirty="0" smtClean="0"/>
              <a:t>を無限大の極限を考えているので感染者割合が０でも感染者が</a:t>
            </a:r>
            <a:r>
              <a:rPr lang="ja-JP" altLang="en-US" sz="2600" smtClean="0"/>
              <a:t>いる場合が</a:t>
            </a:r>
            <a:r>
              <a:rPr lang="ja-JP" altLang="en-US" sz="2600" dirty="0" smtClean="0"/>
              <a:t>あるかも（転移点が２つ）</a:t>
            </a:r>
            <a:endParaRPr lang="en-US" altLang="ja-JP" sz="2600" dirty="0" smtClean="0"/>
          </a:p>
          <a:p>
            <a:pPr>
              <a:spcBef>
                <a:spcPts val="1200"/>
              </a:spcBef>
              <a:buNone/>
            </a:pPr>
            <a:endParaRPr kumimoji="1" lang="en-US" altLang="ja-JP" sz="2600" dirty="0" smtClean="0"/>
          </a:p>
        </p:txBody>
      </p:sp>
      <p:sp>
        <p:nvSpPr>
          <p:cNvPr id="4" name="正方形/長方形 3"/>
          <p:cNvSpPr/>
          <p:nvPr/>
        </p:nvSpPr>
        <p:spPr>
          <a:xfrm>
            <a:off x="323528" y="6237312"/>
            <a:ext cx="8453789" cy="400110"/>
          </a:xfrm>
          <a:prstGeom prst="rect">
            <a:avLst/>
          </a:prstGeom>
        </p:spPr>
        <p:txBody>
          <a:bodyPr wrap="none">
            <a:spAutoFit/>
          </a:bodyPr>
          <a:lstStyle/>
          <a:p>
            <a:r>
              <a:rPr lang="en-US" altLang="ja-JP" sz="2000" dirty="0" err="1" smtClean="0"/>
              <a:t>Dorogovtsev</a:t>
            </a:r>
            <a:r>
              <a:rPr lang="en-US" altLang="ja-JP" sz="2000" dirty="0" smtClean="0"/>
              <a:t> </a:t>
            </a:r>
            <a:r>
              <a:rPr lang="en-US" altLang="ja-JP" sz="2000" i="1" dirty="0" smtClean="0"/>
              <a:t>et al</a:t>
            </a:r>
            <a:r>
              <a:rPr lang="en-US" altLang="ja-JP" sz="2000" dirty="0" smtClean="0"/>
              <a:t>. 2003, </a:t>
            </a:r>
            <a:r>
              <a:rPr lang="en-US" altLang="ja-JP" sz="2000" dirty="0" err="1" smtClean="0"/>
              <a:t>Dastellano</a:t>
            </a:r>
            <a:r>
              <a:rPr lang="en-US" altLang="ja-JP" sz="2000" dirty="0" smtClean="0"/>
              <a:t> &amp; Pastor-</a:t>
            </a:r>
            <a:r>
              <a:rPr lang="en-US" altLang="ja-JP" sz="2000" dirty="0" err="1" smtClean="0"/>
              <a:t>Satorras</a:t>
            </a:r>
            <a:r>
              <a:rPr lang="en-US" altLang="ja-JP" sz="2000" dirty="0" smtClean="0"/>
              <a:t> 2010, </a:t>
            </a:r>
            <a:r>
              <a:rPr lang="en-US" altLang="ja-JP" sz="2000" dirty="0" err="1" smtClean="0"/>
              <a:t>Goltsev</a:t>
            </a:r>
            <a:r>
              <a:rPr lang="en-US" altLang="ja-JP" sz="2000" dirty="0" smtClean="0"/>
              <a:t> </a:t>
            </a:r>
            <a:r>
              <a:rPr lang="en-US" altLang="ja-JP" sz="2000" i="1" dirty="0" smtClean="0"/>
              <a:t>et al.</a:t>
            </a:r>
            <a:r>
              <a:rPr lang="ja-JP" altLang="en-US" sz="2000" dirty="0" smtClean="0"/>
              <a:t> </a:t>
            </a:r>
            <a:r>
              <a:rPr lang="en-US" altLang="ja-JP" sz="2000" dirty="0" smtClean="0"/>
              <a:t>2012</a:t>
            </a:r>
            <a:endParaRPr lang="ja-JP" altLang="en-US" sz="2000" dirty="0"/>
          </a:p>
        </p:txBody>
      </p:sp>
      <p:graphicFrame>
        <p:nvGraphicFramePr>
          <p:cNvPr id="6" name="オブジェクト 5"/>
          <p:cNvGraphicFramePr>
            <a:graphicFrameLocks noChangeAspect="1"/>
          </p:cNvGraphicFramePr>
          <p:nvPr/>
        </p:nvGraphicFramePr>
        <p:xfrm>
          <a:off x="899591" y="2708920"/>
          <a:ext cx="5863503" cy="1080120"/>
        </p:xfrm>
        <a:graphic>
          <a:graphicData uri="http://schemas.openxmlformats.org/presentationml/2006/ole">
            <mc:AlternateContent xmlns:mc="http://schemas.openxmlformats.org/markup-compatibility/2006">
              <mc:Choice xmlns:v="urn:schemas-microsoft-com:vml" Requires="v">
                <p:oleObj spid="_x0000_s63550" name="数式" r:id="rId4" imgW="2412720" imgH="444240" progId="Equation.3">
                  <p:embed/>
                </p:oleObj>
              </mc:Choice>
              <mc:Fallback>
                <p:oleObj name="数式" r:id="rId4" imgW="241272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1" y="2708920"/>
                        <a:ext cx="5863503"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1" name="Object 3"/>
          <p:cNvGraphicFramePr>
            <a:graphicFrameLocks noChangeAspect="1"/>
          </p:cNvGraphicFramePr>
          <p:nvPr/>
        </p:nvGraphicFramePr>
        <p:xfrm>
          <a:off x="6253711" y="3789040"/>
          <a:ext cx="485107" cy="576064"/>
        </p:xfrm>
        <a:graphic>
          <a:graphicData uri="http://schemas.openxmlformats.org/presentationml/2006/ole">
            <mc:AlternateContent xmlns:mc="http://schemas.openxmlformats.org/markup-compatibility/2006">
              <mc:Choice xmlns:v="urn:schemas-microsoft-com:vml" Requires="v">
                <p:oleObj spid="_x0000_s63551" name="数式" r:id="rId6" imgW="203040" imgH="241200" progId="Equation.3">
                  <p:embed/>
                </p:oleObj>
              </mc:Choice>
              <mc:Fallback>
                <p:oleObj name="数式" r:id="rId6" imgW="20304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3711" y="3789040"/>
                        <a:ext cx="48510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正方形/長方形 7"/>
          <p:cNvSpPr/>
          <p:nvPr/>
        </p:nvSpPr>
        <p:spPr>
          <a:xfrm>
            <a:off x="6090746" y="3846240"/>
            <a:ext cx="2441694" cy="461665"/>
          </a:xfrm>
          <a:prstGeom prst="rect">
            <a:avLst/>
          </a:prstGeom>
        </p:spPr>
        <p:txBody>
          <a:bodyPr wrap="none">
            <a:spAutoFit/>
          </a:bodyPr>
          <a:lstStyle/>
          <a:p>
            <a:r>
              <a:rPr lang="ja-JP" altLang="en-US" sz="2400" dirty="0" smtClean="0"/>
              <a:t>（　　は隣接行列）</a:t>
            </a:r>
            <a:endParaRPr lang="ja-JP" altLang="en-US" sz="2400" dirty="0"/>
          </a:p>
        </p:txBody>
      </p:sp>
      <p:sp>
        <p:nvSpPr>
          <p:cNvPr id="9" name="正方形/長方形 8"/>
          <p:cNvSpPr/>
          <p:nvPr/>
        </p:nvSpPr>
        <p:spPr>
          <a:xfrm>
            <a:off x="1002380" y="5157192"/>
            <a:ext cx="1415772" cy="461665"/>
          </a:xfrm>
          <a:prstGeom prst="rect">
            <a:avLst/>
          </a:prstGeom>
        </p:spPr>
        <p:txBody>
          <a:bodyPr wrap="none">
            <a:spAutoFit/>
          </a:bodyPr>
          <a:lstStyle/>
          <a:p>
            <a:r>
              <a:rPr lang="ja-JP" altLang="en-US" sz="2400" dirty="0" smtClean="0"/>
              <a:t>定常解は</a:t>
            </a:r>
            <a:endParaRPr lang="ja-JP" altLang="en-US" sz="2400" dirty="0"/>
          </a:p>
        </p:txBody>
      </p:sp>
      <p:sp>
        <p:nvSpPr>
          <p:cNvPr id="11" name="正方形/長方形 10"/>
          <p:cNvSpPr/>
          <p:nvPr/>
        </p:nvSpPr>
        <p:spPr>
          <a:xfrm>
            <a:off x="827584" y="4653136"/>
            <a:ext cx="5040560"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3492" name="Object 4"/>
          <p:cNvGraphicFramePr>
            <a:graphicFrameLocks noChangeAspect="1"/>
          </p:cNvGraphicFramePr>
          <p:nvPr/>
        </p:nvGraphicFramePr>
        <p:xfrm>
          <a:off x="2509788" y="4750325"/>
          <a:ext cx="2926308" cy="1128265"/>
        </p:xfrm>
        <a:graphic>
          <a:graphicData uri="http://schemas.openxmlformats.org/presentationml/2006/ole">
            <mc:AlternateContent xmlns:mc="http://schemas.openxmlformats.org/markup-compatibility/2006">
              <mc:Choice xmlns:v="urn:schemas-microsoft-com:vml" Requires="v">
                <p:oleObj spid="_x0000_s63552" name="数式" r:id="rId8" imgW="1384200" imgH="533160" progId="Equation.3">
                  <p:embed/>
                </p:oleObj>
              </mc:Choice>
              <mc:Fallback>
                <p:oleObj name="数式" r:id="rId8" imgW="1384200" imgH="5331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9788" y="4750325"/>
                        <a:ext cx="2926308" cy="11282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つづき</a:t>
            </a:r>
            <a:endParaRPr kumimoji="1" lang="ja-JP" altLang="en-US" dirty="0"/>
          </a:p>
        </p:txBody>
      </p:sp>
      <p:graphicFrame>
        <p:nvGraphicFramePr>
          <p:cNvPr id="4" name="Object 3"/>
          <p:cNvGraphicFramePr>
            <a:graphicFrameLocks noChangeAspect="1"/>
          </p:cNvGraphicFramePr>
          <p:nvPr/>
        </p:nvGraphicFramePr>
        <p:xfrm>
          <a:off x="1979712" y="980728"/>
          <a:ext cx="533648" cy="633707"/>
        </p:xfrm>
        <a:graphic>
          <a:graphicData uri="http://schemas.openxmlformats.org/presentationml/2006/ole">
            <mc:AlternateContent xmlns:mc="http://schemas.openxmlformats.org/markup-compatibility/2006">
              <mc:Choice xmlns:v="urn:schemas-microsoft-com:vml" Requires="v">
                <p:oleObj spid="_x0000_s64714" name="数式" r:id="rId3" imgW="203040" imgH="241200" progId="Equation.3">
                  <p:embed/>
                </p:oleObj>
              </mc:Choice>
              <mc:Fallback>
                <p:oleObj name="数式" r:id="rId3" imgW="2030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980728"/>
                        <a:ext cx="533648" cy="63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正方形/長方形 4"/>
          <p:cNvSpPr/>
          <p:nvPr/>
        </p:nvSpPr>
        <p:spPr>
          <a:xfrm>
            <a:off x="611560" y="1052736"/>
            <a:ext cx="8023350" cy="461665"/>
          </a:xfrm>
          <a:prstGeom prst="rect">
            <a:avLst/>
          </a:prstGeom>
        </p:spPr>
        <p:txBody>
          <a:bodyPr wrap="none">
            <a:spAutoFit/>
          </a:bodyPr>
          <a:lstStyle/>
          <a:p>
            <a:r>
              <a:rPr lang="ja-JP" altLang="en-US" sz="2400" dirty="0" smtClean="0"/>
              <a:t>隣接行列　　　の</a:t>
            </a:r>
            <a:r>
              <a:rPr lang="ja-JP" altLang="en-US" sz="2400" b="1" dirty="0" smtClean="0"/>
              <a:t>最大固有値</a:t>
            </a:r>
            <a:r>
              <a:rPr lang="ja-JP" altLang="en-US" sz="2400" dirty="0" smtClean="0"/>
              <a:t>を　　としてその</a:t>
            </a:r>
            <a:r>
              <a:rPr lang="ja-JP" altLang="en-US" sz="2400" b="1" dirty="0" smtClean="0"/>
              <a:t>固有ベクトル</a:t>
            </a:r>
            <a:r>
              <a:rPr lang="ja-JP" altLang="en-US" sz="2400" dirty="0" smtClean="0"/>
              <a:t>を</a:t>
            </a:r>
            <a:endParaRPr lang="ja-JP" altLang="en-US" sz="2400" dirty="0"/>
          </a:p>
        </p:txBody>
      </p:sp>
      <p:graphicFrame>
        <p:nvGraphicFramePr>
          <p:cNvPr id="64515" name="Object 3"/>
          <p:cNvGraphicFramePr>
            <a:graphicFrameLocks noChangeAspect="1"/>
          </p:cNvGraphicFramePr>
          <p:nvPr/>
        </p:nvGraphicFramePr>
        <p:xfrm>
          <a:off x="4538663" y="1013718"/>
          <a:ext cx="500062" cy="566738"/>
        </p:xfrm>
        <a:graphic>
          <a:graphicData uri="http://schemas.openxmlformats.org/presentationml/2006/ole">
            <mc:AlternateContent xmlns:mc="http://schemas.openxmlformats.org/markup-compatibility/2006">
              <mc:Choice xmlns:v="urn:schemas-microsoft-com:vml" Requires="v">
                <p:oleObj spid="_x0000_s64715" name="数式" r:id="rId5" imgW="190440" imgH="215640" progId="Equation.3">
                  <p:embed/>
                </p:oleObj>
              </mc:Choice>
              <mc:Fallback>
                <p:oleObj name="数式" r:id="rId5" imgW="19044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8663" y="1013718"/>
                        <a:ext cx="500062"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755576" y="1638126"/>
          <a:ext cx="928117" cy="525934"/>
        </p:xfrm>
        <a:graphic>
          <a:graphicData uri="http://schemas.openxmlformats.org/presentationml/2006/ole">
            <mc:AlternateContent xmlns:mc="http://schemas.openxmlformats.org/markup-compatibility/2006">
              <mc:Choice xmlns:v="urn:schemas-microsoft-com:vml" Requires="v">
                <p:oleObj spid="_x0000_s64716" name="数式" r:id="rId7" imgW="380880" imgH="215640" progId="Equation.3">
                  <p:embed/>
                </p:oleObj>
              </mc:Choice>
              <mc:Fallback>
                <p:oleObj name="数式" r:id="rId7" imgW="38088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1638126"/>
                        <a:ext cx="928117" cy="52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正方形/長方形 7"/>
          <p:cNvSpPr/>
          <p:nvPr/>
        </p:nvSpPr>
        <p:spPr>
          <a:xfrm>
            <a:off x="1755701" y="1628800"/>
            <a:ext cx="1218603" cy="461665"/>
          </a:xfrm>
          <a:prstGeom prst="rect">
            <a:avLst/>
          </a:prstGeom>
        </p:spPr>
        <p:txBody>
          <a:bodyPr wrap="none">
            <a:spAutoFit/>
          </a:bodyPr>
          <a:lstStyle/>
          <a:p>
            <a:r>
              <a:rPr lang="ja-JP" altLang="en-US" sz="2400" dirty="0" smtClean="0"/>
              <a:t>とすると</a:t>
            </a:r>
            <a:endParaRPr lang="ja-JP" altLang="en-US" sz="2400" dirty="0"/>
          </a:p>
        </p:txBody>
      </p:sp>
      <p:graphicFrame>
        <p:nvGraphicFramePr>
          <p:cNvPr id="64517" name="Object 5"/>
          <p:cNvGraphicFramePr>
            <a:graphicFrameLocks noChangeAspect="1"/>
          </p:cNvGraphicFramePr>
          <p:nvPr/>
        </p:nvGraphicFramePr>
        <p:xfrm>
          <a:off x="1011238" y="4005709"/>
          <a:ext cx="3248025" cy="590550"/>
        </p:xfrm>
        <a:graphic>
          <a:graphicData uri="http://schemas.openxmlformats.org/presentationml/2006/ole">
            <mc:AlternateContent xmlns:mc="http://schemas.openxmlformats.org/markup-compatibility/2006">
              <mc:Choice xmlns:v="urn:schemas-microsoft-com:vml" Requires="v">
                <p:oleObj spid="_x0000_s64717" name="数式" r:id="rId9" imgW="1536480" imgH="279360" progId="Equation.3">
                  <p:embed/>
                </p:oleObj>
              </mc:Choice>
              <mc:Fallback>
                <p:oleObj name="数式" r:id="rId9" imgW="1536480" imgH="2793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238" y="4005709"/>
                        <a:ext cx="32480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正方形/長方形 10"/>
          <p:cNvSpPr/>
          <p:nvPr/>
        </p:nvSpPr>
        <p:spPr>
          <a:xfrm>
            <a:off x="5292080" y="4077072"/>
            <a:ext cx="1107996" cy="461665"/>
          </a:xfrm>
          <a:prstGeom prst="rect">
            <a:avLst/>
          </a:prstGeom>
        </p:spPr>
        <p:txBody>
          <a:bodyPr wrap="none">
            <a:spAutoFit/>
          </a:bodyPr>
          <a:lstStyle/>
          <a:p>
            <a:r>
              <a:rPr lang="ja-JP" altLang="en-US" sz="2400" dirty="0" smtClean="0"/>
              <a:t>転移点</a:t>
            </a:r>
            <a:endParaRPr lang="ja-JP" altLang="en-US" sz="2400" dirty="0"/>
          </a:p>
        </p:txBody>
      </p:sp>
      <p:graphicFrame>
        <p:nvGraphicFramePr>
          <p:cNvPr id="64518" name="Object 6"/>
          <p:cNvGraphicFramePr>
            <a:graphicFrameLocks noChangeAspect="1"/>
          </p:cNvGraphicFramePr>
          <p:nvPr/>
        </p:nvGraphicFramePr>
        <p:xfrm>
          <a:off x="6516216" y="4005064"/>
          <a:ext cx="1609971" cy="591418"/>
        </p:xfrm>
        <a:graphic>
          <a:graphicData uri="http://schemas.openxmlformats.org/presentationml/2006/ole">
            <mc:AlternateContent xmlns:mc="http://schemas.openxmlformats.org/markup-compatibility/2006">
              <mc:Choice xmlns:v="urn:schemas-microsoft-com:vml" Requires="v">
                <p:oleObj spid="_x0000_s64718" name="数式" r:id="rId11" imgW="622080" imgH="228600" progId="Equation.3">
                  <p:embed/>
                </p:oleObj>
              </mc:Choice>
              <mc:Fallback>
                <p:oleObj name="数式" r:id="rId11" imgW="62208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6216" y="4005064"/>
                        <a:ext cx="1609971" cy="59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ChangeAspect="1"/>
          </p:cNvGraphicFramePr>
          <p:nvPr/>
        </p:nvGraphicFramePr>
        <p:xfrm>
          <a:off x="1547664" y="2564904"/>
          <a:ext cx="2925762" cy="1128712"/>
        </p:xfrm>
        <a:graphic>
          <a:graphicData uri="http://schemas.openxmlformats.org/presentationml/2006/ole">
            <mc:AlternateContent xmlns:mc="http://schemas.openxmlformats.org/markup-compatibility/2006">
              <mc:Choice xmlns:v="urn:schemas-microsoft-com:vml" Requires="v">
                <p:oleObj spid="_x0000_s64719" name="数式" r:id="rId13" imgW="1384200" imgH="533160" progId="Equation.3">
                  <p:embed/>
                </p:oleObj>
              </mc:Choice>
              <mc:Fallback>
                <p:oleObj name="数式" r:id="rId13" imgW="1384200" imgH="53316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7664" y="2564904"/>
                        <a:ext cx="2925762" cy="1128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20" name="Object 8"/>
          <p:cNvGraphicFramePr>
            <a:graphicFrameLocks noChangeAspect="1"/>
          </p:cNvGraphicFramePr>
          <p:nvPr/>
        </p:nvGraphicFramePr>
        <p:xfrm>
          <a:off x="822325" y="5229101"/>
          <a:ext cx="1873250" cy="690563"/>
        </p:xfrm>
        <a:graphic>
          <a:graphicData uri="http://schemas.openxmlformats.org/presentationml/2006/ole">
            <mc:AlternateContent xmlns:mc="http://schemas.openxmlformats.org/markup-compatibility/2006">
              <mc:Choice xmlns:v="urn:schemas-microsoft-com:vml" Requires="v">
                <p:oleObj spid="_x0000_s64720" name="数式" r:id="rId15" imgW="723600" imgH="266400" progId="Equation.3">
                  <p:embed/>
                </p:oleObj>
              </mc:Choice>
              <mc:Fallback>
                <p:oleObj name="数式" r:id="rId15" imgW="723600" imgH="2664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325" y="5229101"/>
                        <a:ext cx="187325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1" name="Object 9"/>
          <p:cNvGraphicFramePr>
            <a:graphicFrameLocks noChangeAspect="1"/>
          </p:cNvGraphicFramePr>
          <p:nvPr/>
        </p:nvGraphicFramePr>
        <p:xfrm>
          <a:off x="2944266" y="5349750"/>
          <a:ext cx="1457375" cy="477639"/>
        </p:xfrm>
        <a:graphic>
          <a:graphicData uri="http://schemas.openxmlformats.org/presentationml/2006/ole">
            <mc:AlternateContent xmlns:mc="http://schemas.openxmlformats.org/markup-compatibility/2006">
              <mc:Choice xmlns:v="urn:schemas-microsoft-com:vml" Requires="v">
                <p:oleObj spid="_x0000_s64721" name="数式" r:id="rId17" imgW="622080" imgH="203040" progId="Equation.3">
                  <p:embed/>
                </p:oleObj>
              </mc:Choice>
              <mc:Fallback>
                <p:oleObj name="数式" r:id="rId17" imgW="622080" imgH="20304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266" y="5349750"/>
                        <a:ext cx="1457375" cy="47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2" name="Object 10"/>
          <p:cNvGraphicFramePr>
            <a:graphicFrameLocks noChangeAspect="1"/>
          </p:cNvGraphicFramePr>
          <p:nvPr/>
        </p:nvGraphicFramePr>
        <p:xfrm>
          <a:off x="5387975" y="5251326"/>
          <a:ext cx="1905000" cy="625475"/>
        </p:xfrm>
        <a:graphic>
          <a:graphicData uri="http://schemas.openxmlformats.org/presentationml/2006/ole">
            <mc:AlternateContent xmlns:mc="http://schemas.openxmlformats.org/markup-compatibility/2006">
              <mc:Choice xmlns:v="urn:schemas-microsoft-com:vml" Requires="v">
                <p:oleObj spid="_x0000_s64722" name="数式" r:id="rId19" imgW="736560" imgH="241200" progId="Equation.3">
                  <p:embed/>
                </p:oleObj>
              </mc:Choice>
              <mc:Fallback>
                <p:oleObj name="数式" r:id="rId19" imgW="736560" imgH="2412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87975" y="5251326"/>
                        <a:ext cx="1905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3" name="Object 11"/>
          <p:cNvGraphicFramePr>
            <a:graphicFrameLocks noChangeAspect="1"/>
          </p:cNvGraphicFramePr>
          <p:nvPr/>
        </p:nvGraphicFramePr>
        <p:xfrm>
          <a:off x="7460878" y="5301208"/>
          <a:ext cx="1071562" cy="477837"/>
        </p:xfrm>
        <a:graphic>
          <a:graphicData uri="http://schemas.openxmlformats.org/presentationml/2006/ole">
            <mc:AlternateContent xmlns:mc="http://schemas.openxmlformats.org/markup-compatibility/2006">
              <mc:Choice xmlns:v="urn:schemas-microsoft-com:vml" Requires="v">
                <p:oleObj spid="_x0000_s64723" name="数式" r:id="rId21" imgW="457200" imgH="203040" progId="Equation.3">
                  <p:embed/>
                </p:oleObj>
              </mc:Choice>
              <mc:Fallback>
                <p:oleObj name="数式" r:id="rId21" imgW="457200" imgH="20304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60878" y="5301208"/>
                        <a:ext cx="1071562"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正方形/長方形 17"/>
          <p:cNvSpPr/>
          <p:nvPr/>
        </p:nvSpPr>
        <p:spPr>
          <a:xfrm>
            <a:off x="4716016" y="6488668"/>
            <a:ext cx="3384388" cy="369332"/>
          </a:xfrm>
          <a:prstGeom prst="rect">
            <a:avLst/>
          </a:prstGeom>
        </p:spPr>
        <p:txBody>
          <a:bodyPr wrap="none">
            <a:spAutoFit/>
          </a:bodyPr>
          <a:lstStyle/>
          <a:p>
            <a:r>
              <a:rPr lang="en-US" altLang="ja-JP" dirty="0" err="1" smtClean="0"/>
              <a:t>Dastellano</a:t>
            </a:r>
            <a:r>
              <a:rPr lang="en-US" altLang="ja-JP" dirty="0" smtClean="0"/>
              <a:t> &amp; Pastor-</a:t>
            </a:r>
            <a:r>
              <a:rPr lang="en-US" altLang="ja-JP" dirty="0" err="1" smtClean="0"/>
              <a:t>Satorras</a:t>
            </a:r>
            <a:r>
              <a:rPr lang="en-US" altLang="ja-JP" dirty="0" smtClean="0"/>
              <a:t> 2010</a:t>
            </a:r>
            <a:endParaRPr lang="ja-JP" altLang="en-US" dirty="0"/>
          </a:p>
        </p:txBody>
      </p:sp>
      <p:sp>
        <p:nvSpPr>
          <p:cNvPr id="19" name="正方形/長方形 18"/>
          <p:cNvSpPr/>
          <p:nvPr/>
        </p:nvSpPr>
        <p:spPr>
          <a:xfrm>
            <a:off x="395536" y="5013176"/>
            <a:ext cx="8424936"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788024" y="4156757"/>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67544" y="6063679"/>
            <a:ext cx="4124014" cy="461665"/>
          </a:xfrm>
          <a:prstGeom prst="rect">
            <a:avLst/>
          </a:prstGeom>
        </p:spPr>
        <p:txBody>
          <a:bodyPr wrap="none">
            <a:spAutoFit/>
          </a:bodyPr>
          <a:lstStyle/>
          <a:p>
            <a:r>
              <a:rPr lang="en-US" altLang="ja-JP" sz="2400" i="1" dirty="0" err="1" smtClean="0">
                <a:latin typeface="Times New Roman" pitchFamily="18" charset="0"/>
                <a:cs typeface="Times New Roman" pitchFamily="18" charset="0"/>
              </a:rPr>
              <a:t>k</a:t>
            </a:r>
            <a:r>
              <a:rPr lang="en-US" altLang="ja-JP" sz="2400" i="1" baseline="-25000" dirty="0" err="1" smtClean="0">
                <a:latin typeface="Times New Roman" pitchFamily="18" charset="0"/>
                <a:cs typeface="Times New Roman" pitchFamily="18" charset="0"/>
              </a:rPr>
              <a:t>c</a:t>
            </a:r>
            <a:r>
              <a:rPr lang="ja-JP" altLang="en-US" sz="2400" dirty="0" smtClean="0"/>
              <a:t>次数のカットオフ≒最大次数</a:t>
            </a:r>
            <a:endParaRPr lang="ja-JP" alt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611560" y="2708920"/>
            <a:ext cx="2398192" cy="2265393"/>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2699792" y="4437112"/>
            <a:ext cx="2371086" cy="2356495"/>
          </a:xfrm>
          <a:prstGeom prst="rect">
            <a:avLst/>
          </a:prstGeom>
          <a:noFill/>
          <a:ln w="9525">
            <a:noFill/>
            <a:miter lim="800000"/>
            <a:headEnd/>
            <a:tailEnd/>
          </a:ln>
        </p:spPr>
      </p:pic>
      <p:pic>
        <p:nvPicPr>
          <p:cNvPr id="65541" name="Picture 5"/>
          <p:cNvPicPr>
            <a:picLocks noChangeAspect="1" noChangeArrowheads="1"/>
          </p:cNvPicPr>
          <p:nvPr/>
        </p:nvPicPr>
        <p:blipFill>
          <a:blip r:embed="rId4" cstate="print"/>
          <a:srcRect/>
          <a:stretch>
            <a:fillRect/>
          </a:stretch>
        </p:blipFill>
        <p:spPr bwMode="auto">
          <a:xfrm>
            <a:off x="4788024" y="2492896"/>
            <a:ext cx="2581750" cy="2520280"/>
          </a:xfrm>
          <a:prstGeom prst="rect">
            <a:avLst/>
          </a:prstGeom>
          <a:noFill/>
          <a:ln w="9525">
            <a:noFill/>
            <a:miter lim="800000"/>
            <a:headEnd/>
            <a:tailEnd/>
          </a:ln>
        </p:spPr>
      </p:pic>
      <p:sp>
        <p:nvSpPr>
          <p:cNvPr id="2" name="タイトル 1"/>
          <p:cNvSpPr>
            <a:spLocks noGrp="1"/>
          </p:cNvSpPr>
          <p:nvPr>
            <p:ph type="title"/>
          </p:nvPr>
        </p:nvSpPr>
        <p:spPr/>
        <p:txBody>
          <a:bodyPr>
            <a:normAutofit fontScale="90000"/>
          </a:bodyPr>
          <a:lstStyle/>
          <a:p>
            <a:r>
              <a:rPr kumimoji="1" lang="ja-JP" altLang="en-US" dirty="0" smtClean="0"/>
              <a:t>スーパースプレッダーは誰？</a:t>
            </a:r>
            <a:endParaRPr kumimoji="1" lang="ja-JP" altLang="en-US" dirty="0"/>
          </a:p>
        </p:txBody>
      </p:sp>
      <p:sp>
        <p:nvSpPr>
          <p:cNvPr id="3" name="コンテンツ プレースホルダ 2"/>
          <p:cNvSpPr>
            <a:spLocks noGrp="1"/>
          </p:cNvSpPr>
          <p:nvPr>
            <p:ph idx="1"/>
          </p:nvPr>
        </p:nvSpPr>
        <p:spPr>
          <a:xfrm>
            <a:off x="457200" y="1071547"/>
            <a:ext cx="8229600" cy="1781390"/>
          </a:xfrm>
        </p:spPr>
        <p:txBody>
          <a:bodyPr/>
          <a:lstStyle/>
          <a:p>
            <a:r>
              <a:rPr kumimoji="1" lang="ja-JP" altLang="en-US" dirty="0" smtClean="0"/>
              <a:t>次数が大きいものがスプレッダー（感染を蔓延させる影響力のある人）だと直感的におもえるが・・・</a:t>
            </a:r>
            <a:endParaRPr kumimoji="1" lang="en-US" altLang="ja-JP" dirty="0" smtClean="0"/>
          </a:p>
          <a:p>
            <a:r>
              <a:rPr lang="ja-JP" altLang="en-US" dirty="0" smtClean="0"/>
              <a:t>実は</a:t>
            </a:r>
            <a:r>
              <a:rPr lang="en-US" altLang="ja-JP" dirty="0" smtClean="0"/>
              <a:t>K</a:t>
            </a:r>
            <a:r>
              <a:rPr lang="ja-JP" altLang="en-US" dirty="0" smtClean="0"/>
              <a:t>コア（</a:t>
            </a:r>
            <a:r>
              <a:rPr lang="en-US" altLang="ja-JP" dirty="0" smtClean="0"/>
              <a:t>K</a:t>
            </a:r>
            <a:r>
              <a:rPr lang="ja-JP" altLang="en-US" dirty="0" smtClean="0"/>
              <a:t>シェル）と呼ばれる指標が重要らしい</a:t>
            </a:r>
            <a:endParaRPr kumimoji="1" lang="ja-JP" altLang="en-US" dirty="0"/>
          </a:p>
        </p:txBody>
      </p:sp>
      <p:sp>
        <p:nvSpPr>
          <p:cNvPr id="5" name="正方形/長方形 4"/>
          <p:cNvSpPr/>
          <p:nvPr/>
        </p:nvSpPr>
        <p:spPr>
          <a:xfrm>
            <a:off x="467544" y="5157192"/>
            <a:ext cx="2303772" cy="461665"/>
          </a:xfrm>
          <a:prstGeom prst="rect">
            <a:avLst/>
          </a:prstGeom>
        </p:spPr>
        <p:txBody>
          <a:bodyPr wrap="none">
            <a:spAutoFit/>
          </a:bodyPr>
          <a:lstStyle/>
          <a:p>
            <a:r>
              <a:rPr lang="en-US" altLang="ja-JP" sz="2400" dirty="0" err="1" smtClean="0"/>
              <a:t>Kitsak</a:t>
            </a:r>
            <a:r>
              <a:rPr lang="ja-JP" altLang="en-US" sz="2400" dirty="0" smtClean="0"/>
              <a:t> </a:t>
            </a:r>
            <a:r>
              <a:rPr lang="en-US" altLang="ja-JP" sz="2400" dirty="0" smtClean="0"/>
              <a:t>et al. 2010</a:t>
            </a:r>
            <a:endParaRPr lang="ja-JP" altLang="en-US" sz="2400" dirty="0"/>
          </a:p>
        </p:txBody>
      </p:sp>
      <p:pic>
        <p:nvPicPr>
          <p:cNvPr id="65540" name="Picture 4"/>
          <p:cNvPicPr>
            <a:picLocks noChangeAspect="1" noChangeArrowheads="1"/>
          </p:cNvPicPr>
          <p:nvPr/>
        </p:nvPicPr>
        <p:blipFill>
          <a:blip r:embed="rId5" cstate="print"/>
          <a:srcRect/>
          <a:stretch>
            <a:fillRect/>
          </a:stretch>
        </p:blipFill>
        <p:spPr bwMode="auto">
          <a:xfrm>
            <a:off x="6660232" y="4509120"/>
            <a:ext cx="2281849" cy="2267893"/>
          </a:xfrm>
          <a:prstGeom prst="rect">
            <a:avLst/>
          </a:prstGeom>
          <a:noFill/>
          <a:ln w="9525">
            <a:noFill/>
            <a:miter lim="800000"/>
            <a:headEnd/>
            <a:tailEnd/>
          </a:ln>
        </p:spPr>
      </p:pic>
      <p:sp>
        <p:nvSpPr>
          <p:cNvPr id="10" name="正方形/長方形 9"/>
          <p:cNvSpPr/>
          <p:nvPr/>
        </p:nvSpPr>
        <p:spPr>
          <a:xfrm>
            <a:off x="7308304" y="2708920"/>
            <a:ext cx="1467068" cy="707886"/>
          </a:xfrm>
          <a:prstGeom prst="rect">
            <a:avLst/>
          </a:prstGeom>
        </p:spPr>
        <p:txBody>
          <a:bodyPr wrap="none">
            <a:spAutoFit/>
          </a:bodyPr>
          <a:lstStyle/>
          <a:p>
            <a:r>
              <a:rPr lang="ja-JP" altLang="en-US" sz="2000" dirty="0" smtClean="0"/>
              <a:t>病院の患者</a:t>
            </a:r>
            <a:endParaRPr lang="en-US" altLang="ja-JP" sz="2000" dirty="0" smtClean="0"/>
          </a:p>
          <a:p>
            <a:r>
              <a:rPr lang="ja-JP" altLang="en-US" sz="2000" dirty="0" smtClean="0"/>
              <a:t>ＳＩＲモデル</a:t>
            </a:r>
            <a:endParaRPr lang="ja-JP"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a:bodyPr>
          <a:lstStyle/>
          <a:p>
            <a:r>
              <a:rPr lang="ja-JP" altLang="en-US" sz="3200" dirty="0" smtClean="0"/>
              <a:t>スモールワールドを特徴付けする</a:t>
            </a:r>
            <a:endParaRPr lang="ja-JP" altLang="en-US" sz="3200" dirty="0"/>
          </a:p>
        </p:txBody>
      </p:sp>
      <p:sp>
        <p:nvSpPr>
          <p:cNvPr id="128003" name="Rectangle 3"/>
          <p:cNvSpPr>
            <a:spLocks noGrp="1" noChangeArrowheads="1"/>
          </p:cNvSpPr>
          <p:nvPr>
            <p:ph type="body" sz="half" idx="1"/>
          </p:nvPr>
        </p:nvSpPr>
        <p:spPr>
          <a:xfrm>
            <a:off x="457200" y="1314472"/>
            <a:ext cx="5105400" cy="5257800"/>
          </a:xfrm>
        </p:spPr>
        <p:txBody>
          <a:bodyPr/>
          <a:lstStyle/>
          <a:p>
            <a:pPr>
              <a:spcBef>
                <a:spcPts val="1200"/>
              </a:spcBef>
            </a:pPr>
            <a:r>
              <a:rPr lang="ja-JP" altLang="en-US" sz="2600" dirty="0"/>
              <a:t>平均ノード間距離</a:t>
            </a:r>
            <a:r>
              <a:rPr lang="ja-JP" altLang="en-US" sz="2400" dirty="0"/>
              <a:t/>
            </a:r>
            <a:br>
              <a:rPr lang="ja-JP" altLang="en-US" sz="2400" dirty="0"/>
            </a:br>
            <a:r>
              <a:rPr lang="en-US" altLang="ja-JP" sz="2400" dirty="0"/>
              <a:t>2</a:t>
            </a:r>
            <a:r>
              <a:rPr lang="ja-JP" altLang="en-US" sz="2400" dirty="0" err="1"/>
              <a:t>つの</a:t>
            </a:r>
            <a:r>
              <a:rPr lang="ja-JP" altLang="en-US" sz="2400" dirty="0"/>
              <a:t>点ノードを結ぶ道</a:t>
            </a:r>
            <a:r>
              <a:rPr lang="en-US" altLang="ja-JP" sz="2400" dirty="0"/>
              <a:t>(path)</a:t>
            </a:r>
            <a:r>
              <a:rPr lang="ja-JP" altLang="en-US" sz="2400" dirty="0"/>
              <a:t>の</a:t>
            </a:r>
            <a:br>
              <a:rPr lang="ja-JP" altLang="en-US" sz="2400" dirty="0"/>
            </a:br>
            <a:r>
              <a:rPr lang="ja-JP" altLang="en-US" sz="2400" dirty="0"/>
              <a:t>うち最短のものの長さの平均</a:t>
            </a:r>
          </a:p>
          <a:p>
            <a:pPr>
              <a:spcBef>
                <a:spcPts val="1200"/>
              </a:spcBef>
            </a:pPr>
            <a:r>
              <a:rPr lang="ja-JP" altLang="en-US" sz="2600" dirty="0"/>
              <a:t>クラスタリング係数</a:t>
            </a:r>
            <a:r>
              <a:rPr lang="ja-JP" altLang="en-US" sz="2400" dirty="0"/>
              <a:t/>
            </a:r>
            <a:br>
              <a:rPr lang="ja-JP" altLang="en-US" sz="2400" dirty="0"/>
            </a:br>
            <a:r>
              <a:rPr lang="ja-JP" altLang="en-US" sz="2400" dirty="0"/>
              <a:t>着目したノードとつながるノード</a:t>
            </a:r>
            <a:br>
              <a:rPr lang="ja-JP" altLang="en-US" sz="2400" dirty="0"/>
            </a:br>
            <a:r>
              <a:rPr lang="ja-JP" altLang="en-US" sz="2400" dirty="0"/>
              <a:t>の間にもリンクが存在する割合</a:t>
            </a:r>
            <a:br>
              <a:rPr lang="ja-JP" altLang="en-US" sz="2400" dirty="0"/>
            </a:br>
            <a:r>
              <a:rPr lang="ja-JP" altLang="en-US" sz="2000" dirty="0"/>
              <a:t/>
            </a:r>
            <a:br>
              <a:rPr lang="ja-JP" altLang="en-US" sz="2000" dirty="0"/>
            </a:br>
            <a:r>
              <a:rPr lang="ja-JP" altLang="en-US" sz="2000" dirty="0"/>
              <a:t/>
            </a:r>
            <a:br>
              <a:rPr lang="ja-JP" altLang="en-US" sz="2000" dirty="0"/>
            </a:br>
            <a:r>
              <a:rPr lang="ja-JP" altLang="en-US" sz="2000" dirty="0"/>
              <a:t/>
            </a:r>
            <a:br>
              <a:rPr lang="ja-JP" altLang="en-US" sz="2000" dirty="0"/>
            </a:br>
            <a:r>
              <a:rPr lang="ja-JP" altLang="en-US" sz="2000" dirty="0"/>
              <a:t/>
            </a:r>
            <a:br>
              <a:rPr lang="ja-JP" altLang="en-US" sz="2000" dirty="0"/>
            </a:br>
            <a:r>
              <a:rPr lang="en-US" altLang="ja-JP" sz="2000" dirty="0" smtClean="0"/>
              <a:t>(</a:t>
            </a:r>
            <a:r>
              <a:rPr lang="ja-JP" altLang="en-US" sz="2000" dirty="0" smtClean="0"/>
              <a:t>ノード </a:t>
            </a:r>
            <a:r>
              <a:rPr lang="en-US" altLang="ja-JP" sz="2000" i="1" dirty="0">
                <a:latin typeface="Times New Roman" pitchFamily="18" charset="0"/>
                <a:cs typeface="Times New Roman" pitchFamily="18" charset="0"/>
              </a:rPr>
              <a:t>j </a:t>
            </a:r>
            <a:r>
              <a:rPr lang="ja-JP" altLang="en-US" sz="2000" dirty="0"/>
              <a:t>とノード </a:t>
            </a:r>
            <a:r>
              <a:rPr lang="en-US" altLang="ja-JP" sz="2000" i="1" dirty="0">
                <a:latin typeface="Times New Roman" pitchFamily="18" charset="0"/>
                <a:cs typeface="Times New Roman" pitchFamily="18" charset="0"/>
              </a:rPr>
              <a:t>k </a:t>
            </a:r>
            <a:r>
              <a:rPr lang="ja-JP" altLang="en-US" sz="2000" dirty="0"/>
              <a:t>はノード </a:t>
            </a:r>
            <a:r>
              <a:rPr lang="en-US" altLang="ja-JP" sz="2000" i="1" dirty="0" err="1">
                <a:latin typeface="Times New Roman" pitchFamily="18" charset="0"/>
                <a:cs typeface="Times New Roman" pitchFamily="18" charset="0"/>
              </a:rPr>
              <a:t>i</a:t>
            </a:r>
            <a:r>
              <a:rPr lang="en-US" altLang="ja-JP" sz="2000" dirty="0"/>
              <a:t> </a:t>
            </a:r>
            <a:r>
              <a:rPr lang="ja-JP" altLang="en-US" sz="2000" dirty="0" smtClean="0"/>
              <a:t>の隣接ノード</a:t>
            </a:r>
            <a:r>
              <a:rPr lang="en-US" altLang="ja-JP" sz="2000" dirty="0" smtClean="0"/>
              <a:t>)</a:t>
            </a:r>
            <a:r>
              <a:rPr lang="ja-JP" altLang="en-US" sz="2000" dirty="0"/>
              <a:t/>
            </a:r>
            <a:br>
              <a:rPr lang="ja-JP" altLang="en-US" sz="2000" dirty="0"/>
            </a:br>
            <a:endParaRPr lang="ja-JP" altLang="en-US" sz="2000" dirty="0"/>
          </a:p>
        </p:txBody>
      </p:sp>
      <p:pic>
        <p:nvPicPr>
          <p:cNvPr id="128004" name="Picture 4" descr="graph11"/>
          <p:cNvPicPr>
            <a:picLocks noChangeAspect="1" noChangeArrowheads="1"/>
          </p:cNvPicPr>
          <p:nvPr/>
        </p:nvPicPr>
        <p:blipFill>
          <a:blip r:embed="rId6" cstate="print"/>
          <a:srcRect/>
          <a:stretch>
            <a:fillRect/>
          </a:stretch>
        </p:blipFill>
        <p:spPr bwMode="auto">
          <a:xfrm>
            <a:off x="5791200" y="1695472"/>
            <a:ext cx="2451100" cy="1649413"/>
          </a:xfrm>
          <a:prstGeom prst="rect">
            <a:avLst/>
          </a:prstGeom>
          <a:noFill/>
        </p:spPr>
      </p:pic>
      <p:pic>
        <p:nvPicPr>
          <p:cNvPr id="128005" name="Picture 5" descr="graph12"/>
          <p:cNvPicPr>
            <a:picLocks noChangeAspect="1" noChangeArrowheads="1"/>
          </p:cNvPicPr>
          <p:nvPr/>
        </p:nvPicPr>
        <p:blipFill>
          <a:blip r:embed="rId7" cstate="print"/>
          <a:srcRect/>
          <a:stretch>
            <a:fillRect/>
          </a:stretch>
        </p:blipFill>
        <p:spPr bwMode="auto">
          <a:xfrm>
            <a:off x="5621362" y="4057672"/>
            <a:ext cx="2451100" cy="1649413"/>
          </a:xfrm>
          <a:prstGeom prst="rect">
            <a:avLst/>
          </a:prstGeom>
          <a:noFill/>
        </p:spPr>
      </p:pic>
      <p:pic>
        <p:nvPicPr>
          <p:cNvPr id="128016" name="Picture 16" descr="txp_fig"/>
          <p:cNvPicPr>
            <a:picLocks noChangeAspect="1" noChangeArrowheads="1"/>
          </p:cNvPicPr>
          <p:nvPr>
            <p:custDataLst>
              <p:tags r:id="rId1"/>
            </p:custDataLst>
          </p:nvPr>
        </p:nvPicPr>
        <p:blipFill>
          <a:blip r:embed="rId8" cstate="print"/>
          <a:srcRect/>
          <a:stretch>
            <a:fillRect/>
          </a:stretch>
        </p:blipFill>
        <p:spPr bwMode="auto">
          <a:xfrm>
            <a:off x="7620000" y="5048272"/>
            <a:ext cx="1093788" cy="266700"/>
          </a:xfrm>
          <a:prstGeom prst="rect">
            <a:avLst/>
          </a:prstGeom>
          <a:noFill/>
          <a:ln w="9525">
            <a:noFill/>
            <a:miter lim="800000"/>
            <a:headEnd/>
            <a:tailEnd/>
          </a:ln>
          <a:effectLst/>
        </p:spPr>
      </p:pic>
      <p:pic>
        <p:nvPicPr>
          <p:cNvPr id="128017" name="Picture 17" descr="txp_fig"/>
          <p:cNvPicPr>
            <a:picLocks noChangeAspect="1" noChangeArrowheads="1"/>
          </p:cNvPicPr>
          <p:nvPr>
            <p:custDataLst>
              <p:tags r:id="rId2"/>
            </p:custDataLst>
          </p:nvPr>
        </p:nvPicPr>
        <p:blipFill>
          <a:blip r:embed="rId9" cstate="print"/>
          <a:srcRect/>
          <a:stretch>
            <a:fillRect/>
          </a:stretch>
        </p:blipFill>
        <p:spPr bwMode="auto">
          <a:xfrm>
            <a:off x="1524000" y="3929066"/>
            <a:ext cx="2224740" cy="761696"/>
          </a:xfrm>
          <a:prstGeom prst="rect">
            <a:avLst/>
          </a:prstGeom>
          <a:noFill/>
          <a:ln w="9525">
            <a:noFill/>
            <a:miter lim="800000"/>
            <a:headEnd/>
            <a:tailEnd/>
          </a:ln>
          <a:effectLst/>
        </p:spPr>
      </p:pic>
      <p:pic>
        <p:nvPicPr>
          <p:cNvPr id="128019" name="Picture 19" descr="txp_fig"/>
          <p:cNvPicPr>
            <a:picLocks noChangeAspect="1" noChangeArrowheads="1"/>
          </p:cNvPicPr>
          <p:nvPr>
            <p:custDataLst>
              <p:tags r:id="rId3"/>
            </p:custDataLst>
          </p:nvPr>
        </p:nvPicPr>
        <p:blipFill>
          <a:blip r:embed="rId10" cstate="print"/>
          <a:srcRect/>
          <a:stretch>
            <a:fillRect/>
          </a:stretch>
        </p:blipFill>
        <p:spPr bwMode="auto">
          <a:xfrm>
            <a:off x="1752600" y="5505473"/>
            <a:ext cx="1950419" cy="868681"/>
          </a:xfrm>
          <a:prstGeom prst="rect">
            <a:avLst/>
          </a:prstGeom>
          <a:noFill/>
          <a:ln w="9525">
            <a:noFill/>
            <a:miter lim="800000"/>
            <a:headEnd/>
            <a:tailEnd/>
          </a:ln>
          <a:effectLst/>
        </p:spPr>
      </p:pic>
      <p:sp>
        <p:nvSpPr>
          <p:cNvPr id="9" name="正方形/長方形 8"/>
          <p:cNvSpPr/>
          <p:nvPr/>
        </p:nvSpPr>
        <p:spPr>
          <a:xfrm>
            <a:off x="5143504" y="6215082"/>
            <a:ext cx="3510898" cy="369332"/>
          </a:xfrm>
          <a:prstGeom prst="rect">
            <a:avLst/>
          </a:prstGeom>
        </p:spPr>
        <p:txBody>
          <a:bodyPr wrap="none">
            <a:spAutoFit/>
          </a:bodyPr>
          <a:lstStyle/>
          <a:p>
            <a:r>
              <a:rPr lang="en-US" altLang="ja-JP" i="1" dirty="0" smtClean="0">
                <a:latin typeface="Times New Roman" pitchFamily="18" charset="0"/>
                <a:cs typeface="Times New Roman" pitchFamily="18" charset="0"/>
              </a:rPr>
              <a:t>k</a:t>
            </a:r>
            <a:r>
              <a:rPr lang="ja-JP" altLang="en-US" i="1" dirty="0" smtClean="0">
                <a:latin typeface="Times New Roman" pitchFamily="18" charset="0"/>
                <a:cs typeface="Times New Roman" pitchFamily="18" charset="0"/>
              </a:rPr>
              <a:t>　</a:t>
            </a:r>
            <a:r>
              <a:rPr lang="ja-JP" altLang="en-US" dirty="0" smtClean="0"/>
              <a:t>はノードから出ているリンク本数</a:t>
            </a:r>
            <a:endParaRPr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7813"/>
            <a:ext cx="8229600" cy="546100"/>
          </a:xfrm>
        </p:spPr>
        <p:txBody>
          <a:bodyPr>
            <a:noAutofit/>
          </a:bodyPr>
          <a:lstStyle/>
          <a:p>
            <a:r>
              <a:rPr lang="ja-JP" altLang="en-US" sz="3600" dirty="0"/>
              <a:t>スモールワールド性の定義</a:t>
            </a:r>
          </a:p>
        </p:txBody>
      </p:sp>
      <p:sp>
        <p:nvSpPr>
          <p:cNvPr id="130051" name="Rectangle 3"/>
          <p:cNvSpPr>
            <a:spLocks noGrp="1" noChangeArrowheads="1"/>
          </p:cNvSpPr>
          <p:nvPr>
            <p:ph type="body" sz="half" idx="1"/>
          </p:nvPr>
        </p:nvSpPr>
        <p:spPr>
          <a:xfrm>
            <a:off x="457200" y="1066800"/>
            <a:ext cx="8229600" cy="2514600"/>
          </a:xfrm>
        </p:spPr>
        <p:txBody>
          <a:bodyPr>
            <a:normAutofit/>
          </a:bodyPr>
          <a:lstStyle/>
          <a:p>
            <a:r>
              <a:rPr lang="ja-JP" altLang="en-US" sz="2800" dirty="0"/>
              <a:t>平均ノード間距離が小さく（</a:t>
            </a:r>
            <a:r>
              <a:rPr lang="en-US" altLang="ja-JP" sz="2800" dirty="0">
                <a:latin typeface="Times New Roman" pitchFamily="18" charset="0"/>
              </a:rPr>
              <a:t>O(log </a:t>
            </a:r>
            <a:r>
              <a:rPr lang="en-US" altLang="ja-JP" sz="2800" i="1" dirty="0">
                <a:latin typeface="Times New Roman" pitchFamily="18" charset="0"/>
              </a:rPr>
              <a:t>n</a:t>
            </a:r>
            <a:r>
              <a:rPr lang="en-US" altLang="ja-JP" sz="2800" dirty="0">
                <a:latin typeface="Times New Roman" pitchFamily="18" charset="0"/>
              </a:rPr>
              <a:t>)</a:t>
            </a:r>
            <a:r>
              <a:rPr lang="ja-JP" altLang="en-US" sz="2800" dirty="0"/>
              <a:t>以下），クラスタリング係数が大きいものをスモールワールド性があるという</a:t>
            </a:r>
          </a:p>
          <a:p>
            <a:r>
              <a:rPr lang="ja-JP" altLang="en-US" sz="2800" dirty="0"/>
              <a:t>ランダムグラフは平均ノード間距離が小さいがクラスター係数は小さい。</a:t>
            </a:r>
          </a:p>
        </p:txBody>
      </p:sp>
      <p:graphicFrame>
        <p:nvGraphicFramePr>
          <p:cNvPr id="130121" name="Group 73"/>
          <p:cNvGraphicFramePr>
            <a:graphicFrameLocks noGrp="1"/>
          </p:cNvGraphicFramePr>
          <p:nvPr>
            <p:ph sz="half" idx="2"/>
          </p:nvPr>
        </p:nvGraphicFramePr>
        <p:xfrm>
          <a:off x="1066800" y="3728492"/>
          <a:ext cx="7010400" cy="1912938"/>
        </p:xfrm>
        <a:graphic>
          <a:graphicData uri="http://schemas.openxmlformats.org/drawingml/2006/table">
            <a:tbl>
              <a:tblPr/>
              <a:tblGrid>
                <a:gridCol w="1889125"/>
                <a:gridCol w="1158875"/>
                <a:gridCol w="1219200"/>
                <a:gridCol w="1219200"/>
                <a:gridCol w="1524000"/>
              </a:tblGrid>
              <a:tr h="531813">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endParaRPr kumimoji="1" lang="ja-JP" altLang="ja-JP" sz="24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1" u="none" strike="noStrike" cap="none" normalizeH="0" baseline="0" smtClean="0">
                          <a:ln>
                            <a:noFill/>
                          </a:ln>
                          <a:solidFill>
                            <a:schemeClr val="tx1"/>
                          </a:solidFill>
                          <a:effectLst/>
                          <a:latin typeface="Times New Roman" pitchFamily="18" charset="0"/>
                          <a:ea typeface="ＭＳ Ｐゴシック" pitchFamily="50" charset="-128"/>
                        </a:rPr>
                        <a:t>L</a:t>
                      </a:r>
                      <a:r>
                        <a:rPr kumimoji="1" lang="en-US" altLang="ja-JP" sz="2400" b="0" i="0" u="none" strike="noStrike" cap="none" normalizeH="0" baseline="-20000" smtClean="0">
                          <a:ln>
                            <a:noFill/>
                          </a:ln>
                          <a:solidFill>
                            <a:schemeClr val="tx1"/>
                          </a:solidFill>
                          <a:effectLst>
                            <a:outerShdw blurRad="38100" dist="38100" dir="2700000" algn="tl">
                              <a:srgbClr val="C0C0C0"/>
                            </a:outerShdw>
                          </a:effectLst>
                          <a:latin typeface="Arial" pitchFamily="34" charset="0"/>
                          <a:ea typeface="ＭＳ Ｐゴシック" pitchFamily="50" charset="-128"/>
                        </a:rPr>
                        <a:t>actual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1" u="none" strike="noStrike" cap="none" normalizeH="0" baseline="0" smtClean="0">
                          <a:ln>
                            <a:noFill/>
                          </a:ln>
                          <a:solidFill>
                            <a:schemeClr val="tx1"/>
                          </a:solidFill>
                          <a:effectLst/>
                          <a:latin typeface="Times New Roman" pitchFamily="18" charset="0"/>
                          <a:ea typeface="ＭＳ Ｐゴシック" pitchFamily="50" charset="-128"/>
                        </a:rPr>
                        <a:t>L</a:t>
                      </a:r>
                      <a:r>
                        <a:rPr kumimoji="1" lang="en-US" altLang="ja-JP" sz="2400" b="0" i="0" u="none" strike="noStrike" cap="none" normalizeH="0" baseline="-20000" smtClean="0">
                          <a:ln>
                            <a:noFill/>
                          </a:ln>
                          <a:solidFill>
                            <a:schemeClr val="tx1"/>
                          </a:solidFill>
                          <a:effectLst>
                            <a:outerShdw blurRad="38100" dist="38100" dir="2700000" algn="tl">
                              <a:srgbClr val="C0C0C0"/>
                            </a:outerShdw>
                          </a:effectLst>
                          <a:latin typeface="Arial" pitchFamily="34" charset="0"/>
                          <a:ea typeface="ＭＳ Ｐゴシック" pitchFamily="50" charset="-128"/>
                        </a:rPr>
                        <a:t>random</a:t>
                      </a:r>
                      <a:endPar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1" u="none" strike="noStrike" cap="none" normalizeH="0" baseline="0" smtClean="0">
                          <a:ln>
                            <a:noFill/>
                          </a:ln>
                          <a:solidFill>
                            <a:schemeClr val="tx1"/>
                          </a:solidFill>
                          <a:effectLst/>
                          <a:latin typeface="Times New Roman" pitchFamily="18" charset="0"/>
                          <a:ea typeface="ＭＳ Ｐゴシック" pitchFamily="50" charset="-128"/>
                        </a:rPr>
                        <a:t>C</a:t>
                      </a:r>
                      <a:r>
                        <a:rPr kumimoji="1" lang="en-US" altLang="ja-JP" sz="2400" b="0" i="0" u="none" strike="noStrike" cap="none" normalizeH="0" baseline="-20000" smtClean="0">
                          <a:ln>
                            <a:noFill/>
                          </a:ln>
                          <a:solidFill>
                            <a:schemeClr val="tx1"/>
                          </a:solidFill>
                          <a:effectLst>
                            <a:outerShdw blurRad="38100" dist="38100" dir="2700000" algn="tl">
                              <a:srgbClr val="C0C0C0"/>
                            </a:outerShdw>
                          </a:effectLst>
                          <a:latin typeface="Arial" pitchFamily="34" charset="0"/>
                          <a:ea typeface="ＭＳ Ｐゴシック" pitchFamily="50" charset="-128"/>
                        </a:rPr>
                        <a:t>actual</a:t>
                      </a:r>
                      <a:endPar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1" u="none" strike="noStrike" cap="none" normalizeH="0" baseline="0" smtClean="0">
                          <a:ln>
                            <a:noFill/>
                          </a:ln>
                          <a:solidFill>
                            <a:schemeClr val="tx1"/>
                          </a:solidFill>
                          <a:effectLst/>
                          <a:latin typeface="Times New Roman" pitchFamily="18" charset="0"/>
                          <a:ea typeface="ＭＳ Ｐゴシック" pitchFamily="50" charset="-128"/>
                        </a:rPr>
                        <a:t>C</a:t>
                      </a:r>
                      <a:r>
                        <a:rPr kumimoji="1" lang="en-US" altLang="ja-JP" sz="2400" b="0" i="0" u="none" strike="noStrike" cap="none" normalizeH="0" baseline="-20000" smtClean="0">
                          <a:ln>
                            <a:noFill/>
                          </a:ln>
                          <a:solidFill>
                            <a:schemeClr val="tx1"/>
                          </a:solidFill>
                          <a:effectLst>
                            <a:outerShdw blurRad="38100" dist="38100" dir="2700000" algn="tl">
                              <a:srgbClr val="C0C0C0"/>
                            </a:outerShdw>
                          </a:effectLst>
                          <a:latin typeface="Arial" pitchFamily="34" charset="0"/>
                          <a:ea typeface="ＭＳ Ｐゴシック" pitchFamily="50" charset="-128"/>
                        </a:rPr>
                        <a:t>random</a:t>
                      </a:r>
                      <a:endPar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Film 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0.79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0.00027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Power grid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0.005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1" u="none" strike="noStrike" cap="none" normalizeH="0" baseline="0" smtClean="0">
                          <a:ln>
                            <a:noFill/>
                          </a:ln>
                          <a:solidFill>
                            <a:schemeClr val="tx1"/>
                          </a:solidFill>
                          <a:effectLst/>
                          <a:latin typeface="Arial" pitchFamily="34" charset="0"/>
                          <a:ea typeface="ＭＳ Ｐゴシック" pitchFamily="50" charset="-128"/>
                        </a:rPr>
                        <a:t>C. elegans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2.65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1" lang="en-US" altLang="ja-JP" sz="2400" b="0" i="0" u="none" strike="noStrike" cap="none" normalizeH="0" baseline="0" smtClean="0">
                          <a:ln>
                            <a:noFill/>
                          </a:ln>
                          <a:solidFill>
                            <a:schemeClr val="tx1"/>
                          </a:solidFill>
                          <a:effectLst/>
                          <a:latin typeface="Arial" pitchFamily="34" charset="0"/>
                          <a:ea typeface="ＭＳ Ｐゴシック" pitchFamily="50"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117" name="Text Box 69"/>
          <p:cNvSpPr txBox="1">
            <a:spLocks noChangeArrowheads="1"/>
          </p:cNvSpPr>
          <p:nvPr/>
        </p:nvSpPr>
        <p:spPr bwMode="auto">
          <a:xfrm>
            <a:off x="3048000" y="5708104"/>
            <a:ext cx="3435350" cy="457200"/>
          </a:xfrm>
          <a:prstGeom prst="rect">
            <a:avLst/>
          </a:prstGeom>
          <a:noFill/>
          <a:ln w="9525">
            <a:noFill/>
            <a:miter lim="800000"/>
            <a:headEnd/>
            <a:tailEnd/>
          </a:ln>
          <a:effectLst/>
        </p:spPr>
        <p:txBody>
          <a:bodyPr wrap="none">
            <a:spAutoFit/>
          </a:bodyPr>
          <a:lstStyle/>
          <a:p>
            <a:r>
              <a:rPr lang="en-US" altLang="ja-JP" sz="2400"/>
              <a:t>Watts &amp; Strogatz (1998)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fontScale="90000"/>
          </a:bodyPr>
          <a:lstStyle/>
          <a:p>
            <a:pPr eaLnBrk="1" hangingPunct="1"/>
            <a:r>
              <a:rPr lang="en-US" altLang="ja-JP" smtClean="0"/>
              <a:t>Watts </a:t>
            </a:r>
            <a:r>
              <a:rPr lang="ja-JP" altLang="en-US" smtClean="0"/>
              <a:t>と </a:t>
            </a:r>
            <a:r>
              <a:rPr lang="en-US" altLang="ja-JP" smtClean="0"/>
              <a:t>Strogatz</a:t>
            </a:r>
            <a:r>
              <a:rPr lang="ja-JP" altLang="en-US" smtClean="0"/>
              <a:t>のモデル</a:t>
            </a:r>
          </a:p>
        </p:txBody>
      </p:sp>
      <mc:AlternateContent xmlns:mc="http://schemas.openxmlformats.org/markup-compatibility/2006" xmlns:a14="http://schemas.microsoft.com/office/drawing/2010/main">
        <mc:Choice Requires="a14">
          <p:sp>
            <p:nvSpPr>
              <p:cNvPr id="158723" name="Rectangle 3"/>
              <p:cNvSpPr>
                <a:spLocks noGrp="1" noChangeArrowheads="1"/>
              </p:cNvSpPr>
              <p:nvPr>
                <p:ph type="body" idx="1"/>
              </p:nvPr>
            </p:nvSpPr>
            <p:spPr>
              <a:xfrm>
                <a:off x="304800" y="1143000"/>
                <a:ext cx="8458200" cy="4419600"/>
              </a:xfrm>
            </p:spPr>
            <p:txBody>
              <a:bodyPr/>
              <a:lstStyle/>
              <a:p>
                <a:pPr eaLnBrk="1" hangingPunct="1"/>
                <a:r>
                  <a:rPr lang="en-US" altLang="ja-JP" dirty="0" smtClean="0"/>
                  <a:t>Watts </a:t>
                </a:r>
                <a:r>
                  <a:rPr lang="ja-JP" altLang="en-US" dirty="0" smtClean="0"/>
                  <a:t>と </a:t>
                </a:r>
                <a:r>
                  <a:rPr lang="en-US" altLang="ja-JP" dirty="0" err="1" smtClean="0"/>
                  <a:t>Strogatz</a:t>
                </a:r>
                <a:r>
                  <a:rPr lang="ja-JP" altLang="en-US" dirty="0" smtClean="0"/>
                  <a:t>は格子状のネットワークとランダムグラフの中間に位置するモデルを考案した</a:t>
                </a:r>
              </a:p>
              <a:p>
                <a:pPr eaLnBrk="1" hangingPunct="1"/>
                <a:r>
                  <a:rPr lang="ja-JP" altLang="en-US" dirty="0" smtClean="0"/>
                  <a:t>格子状のネットワークのリンクを確率</a:t>
                </a:r>
                <a14:m>
                  <m:oMath xmlns:m="http://schemas.openxmlformats.org/officeDocument/2006/math">
                    <m:r>
                      <a:rPr lang="ja-JP" altLang="en-US" i="1" smtClean="0">
                        <a:latin typeface="Cambria Math" panose="02040503050406030204" pitchFamily="18" charset="0"/>
                      </a:rPr>
                      <m:t>𝜌</m:t>
                    </m:r>
                  </m:oMath>
                </a14:m>
                <a:r>
                  <a:rPr lang="ja-JP" altLang="en-US" dirty="0" smtClean="0"/>
                  <a:t>で付け替える．</a:t>
                </a:r>
              </a:p>
            </p:txBody>
          </p:sp>
        </mc:Choice>
        <mc:Fallback xmlns="">
          <p:sp>
            <p:nvSpPr>
              <p:cNvPr id="158723" name="Rectangle 3"/>
              <p:cNvSpPr>
                <a:spLocks noGrp="1" noRot="1" noChangeAspect="1" noMove="1" noResize="1" noEditPoints="1" noAdjustHandles="1" noChangeArrowheads="1" noChangeShapeType="1" noTextEdit="1"/>
              </p:cNvSpPr>
              <p:nvPr>
                <p:ph type="body" idx="1"/>
              </p:nvPr>
            </p:nvSpPr>
            <p:spPr>
              <a:xfrm>
                <a:off x="304800" y="1143000"/>
                <a:ext cx="8458200" cy="4419600"/>
              </a:xfrm>
              <a:blipFill rotWithShape="0">
                <a:blip r:embed="rId3"/>
                <a:stretch>
                  <a:fillRect l="-1297" t="-2069" r="-576"/>
                </a:stretch>
              </a:blipFill>
            </p:spPr>
            <p:txBody>
              <a:bodyPr/>
              <a:lstStyle/>
              <a:p>
                <a:r>
                  <a:rPr lang="ja-JP" altLang="en-US">
                    <a:noFill/>
                  </a:rPr>
                  <a:t> </a:t>
                </a:r>
              </a:p>
            </p:txBody>
          </p:sp>
        </mc:Fallback>
      </mc:AlternateContent>
      <p:sp>
        <p:nvSpPr>
          <p:cNvPr id="5" name="Rectangle 1027"/>
          <p:cNvSpPr txBox="1">
            <a:spLocks noChangeArrowheads="1"/>
          </p:cNvSpPr>
          <p:nvPr/>
        </p:nvSpPr>
        <p:spPr>
          <a:xfrm>
            <a:off x="304800" y="2780928"/>
            <a:ext cx="4555232" cy="4987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i="1" smtClean="0">
                <a:latin typeface="Times New Roman" panose="02020603050405020304" pitchFamily="18" charset="0"/>
              </a:rPr>
              <a:t>p </a:t>
            </a:r>
            <a:r>
              <a:rPr lang="ja-JP" altLang="en-US" smtClean="0">
                <a:latin typeface="Times New Roman" panose="02020603050405020304" pitchFamily="18" charset="0"/>
              </a:rPr>
              <a:t>が小さいうちはクラスタリング係数 </a:t>
            </a:r>
            <a:r>
              <a:rPr lang="en-US" altLang="ja-JP" i="1" smtClean="0">
                <a:latin typeface="Times New Roman" panose="02020603050405020304" pitchFamily="18" charset="0"/>
              </a:rPr>
              <a:t>C</a:t>
            </a:r>
            <a:r>
              <a:rPr lang="en-US" altLang="ja-JP" smtClean="0">
                <a:latin typeface="Times New Roman" panose="02020603050405020304" pitchFamily="18" charset="0"/>
              </a:rPr>
              <a:t> </a:t>
            </a:r>
            <a:r>
              <a:rPr lang="ja-JP" altLang="en-US" smtClean="0">
                <a:latin typeface="Times New Roman" panose="02020603050405020304" pitchFamily="18" charset="0"/>
              </a:rPr>
              <a:t>はほとんど変わらない．</a:t>
            </a:r>
          </a:p>
          <a:p>
            <a:r>
              <a:rPr lang="ja-JP" altLang="en-US" smtClean="0">
                <a:latin typeface="Times New Roman" panose="02020603050405020304" pitchFamily="18" charset="0"/>
              </a:rPr>
              <a:t>一方で，平均ノード間距離 </a:t>
            </a:r>
            <a:r>
              <a:rPr lang="en-US" altLang="ja-JP" i="1" smtClean="0">
                <a:latin typeface="Times New Roman" panose="02020603050405020304" pitchFamily="18" charset="0"/>
              </a:rPr>
              <a:t>l</a:t>
            </a:r>
            <a:r>
              <a:rPr lang="en-US" altLang="ja-JP" smtClean="0">
                <a:latin typeface="Times New Roman" panose="02020603050405020304" pitchFamily="18" charset="0"/>
              </a:rPr>
              <a:t> </a:t>
            </a:r>
            <a:r>
              <a:rPr lang="ja-JP" altLang="en-US" smtClean="0">
                <a:latin typeface="Times New Roman" panose="02020603050405020304" pitchFamily="18" charset="0"/>
              </a:rPr>
              <a:t>はわずかに </a:t>
            </a:r>
            <a:r>
              <a:rPr lang="en-US" altLang="ja-JP" i="1" smtClean="0">
                <a:latin typeface="Times New Roman" panose="02020603050405020304" pitchFamily="18" charset="0"/>
              </a:rPr>
              <a:t>p </a:t>
            </a:r>
            <a:r>
              <a:rPr lang="ja-JP" altLang="en-US" smtClean="0">
                <a:latin typeface="Times New Roman" panose="02020603050405020304" pitchFamily="18" charset="0"/>
              </a:rPr>
              <a:t>を大きくするだけで激増している．</a:t>
            </a:r>
          </a:p>
          <a:p>
            <a:r>
              <a:rPr lang="en-US" altLang="ja-JP" i="1" smtClean="0">
                <a:solidFill>
                  <a:srgbClr val="3333CC"/>
                </a:solidFill>
                <a:latin typeface="Times New Roman" panose="02020603050405020304" pitchFamily="18" charset="0"/>
              </a:rPr>
              <a:t>C </a:t>
            </a:r>
            <a:r>
              <a:rPr lang="ja-JP" altLang="en-US" smtClean="0">
                <a:solidFill>
                  <a:srgbClr val="3333CC"/>
                </a:solidFill>
                <a:latin typeface="Times New Roman" panose="02020603050405020304" pitchFamily="18" charset="0"/>
              </a:rPr>
              <a:t>が大きく </a:t>
            </a:r>
            <a:r>
              <a:rPr lang="en-US" altLang="ja-JP" i="1" smtClean="0">
                <a:solidFill>
                  <a:srgbClr val="3333CC"/>
                </a:solidFill>
                <a:latin typeface="Times New Roman" panose="02020603050405020304" pitchFamily="18" charset="0"/>
              </a:rPr>
              <a:t>l</a:t>
            </a:r>
            <a:r>
              <a:rPr lang="en-US" altLang="ja-JP" smtClean="0">
                <a:solidFill>
                  <a:srgbClr val="3333CC"/>
                </a:solidFill>
                <a:latin typeface="Times New Roman" panose="02020603050405020304" pitchFamily="18" charset="0"/>
              </a:rPr>
              <a:t> </a:t>
            </a:r>
            <a:r>
              <a:rPr lang="ja-JP" altLang="en-US" smtClean="0">
                <a:solidFill>
                  <a:srgbClr val="3333CC"/>
                </a:solidFill>
                <a:latin typeface="Times New Roman" panose="02020603050405020304" pitchFamily="18" charset="0"/>
              </a:rPr>
              <a:t>が小さい</a:t>
            </a:r>
            <a:r>
              <a:rPr lang="ja-JP" altLang="en-US" smtClean="0">
                <a:latin typeface="Times New Roman" panose="02020603050405020304" pitchFamily="18" charset="0"/>
              </a:rPr>
              <a:t>ことが実現している．</a:t>
            </a:r>
            <a:endParaRPr lang="ja-JP" altLang="en-US" i="1" dirty="0" smtClean="0">
              <a:latin typeface="Times New Roman" panose="02020603050405020304" pitchFamily="18" charset="0"/>
            </a:endParaRPr>
          </a:p>
        </p:txBody>
      </p:sp>
      <p:pic>
        <p:nvPicPr>
          <p:cNvPr id="6"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195" y="3114882"/>
            <a:ext cx="3459605" cy="31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29"/>
          <p:cNvSpPr txBox="1">
            <a:spLocks noChangeArrowheads="1"/>
          </p:cNvSpPr>
          <p:nvPr/>
        </p:nvSpPr>
        <p:spPr bwMode="auto">
          <a:xfrm>
            <a:off x="5327650" y="6208526"/>
            <a:ext cx="343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accent1"/>
              </a:buClr>
              <a:buSzPct val="6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dirty="0"/>
              <a:t>Watts &amp; </a:t>
            </a:r>
            <a:r>
              <a:rPr lang="en-US" altLang="ja-JP" sz="2400" dirty="0" err="1"/>
              <a:t>Strogatz</a:t>
            </a:r>
            <a:r>
              <a:rPr lang="en-US" altLang="ja-JP" sz="2400" dirty="0"/>
              <a:t> (1998)</a:t>
            </a:r>
          </a:p>
        </p:txBody>
      </p:sp>
    </p:spTree>
    <p:extLst>
      <p:ext uri="{BB962C8B-B14F-4D97-AF65-F5344CB8AC3E}">
        <p14:creationId xmlns:p14="http://schemas.microsoft.com/office/powerpoint/2010/main" val="328872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pPr eaLnBrk="1" hangingPunct="1"/>
            <a:r>
              <a:rPr lang="ja-JP" altLang="en-US" smtClean="0"/>
              <a:t>弱い紐帯</a:t>
            </a:r>
          </a:p>
        </p:txBody>
      </p:sp>
      <p:sp>
        <p:nvSpPr>
          <p:cNvPr id="162819" name="Rectangle 3"/>
          <p:cNvSpPr>
            <a:spLocks noGrp="1" noChangeArrowheads="1"/>
          </p:cNvSpPr>
          <p:nvPr>
            <p:ph type="body" idx="1"/>
          </p:nvPr>
        </p:nvSpPr>
        <p:spPr>
          <a:xfrm>
            <a:off x="838200" y="1524000"/>
            <a:ext cx="7391400" cy="4530725"/>
          </a:xfrm>
        </p:spPr>
        <p:txBody>
          <a:bodyPr/>
          <a:lstStyle/>
          <a:p>
            <a:pPr eaLnBrk="1" hangingPunct="1"/>
            <a:r>
              <a:rPr lang="ja-JP" altLang="en-US" smtClean="0"/>
              <a:t>ほとんどご近所づきあいなのにもかかわらず，遠くの人と短い人間関係でつながっている．</a:t>
            </a:r>
          </a:p>
          <a:p>
            <a:pPr eaLnBrk="1" hangingPunct="1"/>
            <a:r>
              <a:rPr lang="ja-JP" altLang="en-US" smtClean="0"/>
              <a:t>わずかなショートカットの効果</a:t>
            </a:r>
          </a:p>
          <a:p>
            <a:pPr eaLnBrk="1" hangingPunct="1"/>
            <a:r>
              <a:rPr lang="ja-JP" altLang="en-US" smtClean="0"/>
              <a:t>これは社会学者の</a:t>
            </a:r>
            <a:r>
              <a:rPr lang="en-US" altLang="ja-JP" smtClean="0"/>
              <a:t>Granovetter(1974)</a:t>
            </a:r>
            <a:r>
              <a:rPr lang="ja-JP" altLang="en-US" smtClean="0"/>
              <a:t>がいう</a:t>
            </a:r>
            <a:r>
              <a:rPr lang="ja-JP" altLang="en-US" smtClean="0">
                <a:solidFill>
                  <a:srgbClr val="3333CC"/>
                </a:solidFill>
              </a:rPr>
              <a:t>弱い紐帯</a:t>
            </a:r>
            <a:r>
              <a:rPr lang="en-US" altLang="ja-JP" smtClean="0">
                <a:solidFill>
                  <a:srgbClr val="3333CC"/>
                </a:solidFill>
              </a:rPr>
              <a:t>(weak tie)</a:t>
            </a:r>
            <a:r>
              <a:rPr lang="ja-JP" altLang="en-US" smtClean="0"/>
              <a:t>が社会ネットワークに重大影響を与えているという考え方に対応していると考えることもできる．</a:t>
            </a:r>
          </a:p>
        </p:txBody>
      </p:sp>
    </p:spTree>
    <p:extLst>
      <p:ext uri="{BB962C8B-B14F-4D97-AF65-F5344CB8AC3E}">
        <p14:creationId xmlns:p14="http://schemas.microsoft.com/office/powerpoint/2010/main" val="155662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fontScale="90000"/>
          </a:bodyPr>
          <a:lstStyle/>
          <a:p>
            <a:r>
              <a:rPr lang="ja-JP" altLang="en-US" dirty="0" smtClean="0"/>
              <a:t>スケールフリー　</a:t>
            </a:r>
            <a:r>
              <a:rPr lang="en-US" altLang="ja-JP" dirty="0" smtClean="0"/>
              <a:t>(</a:t>
            </a:r>
            <a:r>
              <a:rPr lang="en-US" altLang="ja-JP" dirty="0" err="1" smtClean="0"/>
              <a:t>Barabasi</a:t>
            </a:r>
            <a:r>
              <a:rPr lang="en-US" altLang="ja-JP" dirty="0" smtClean="0"/>
              <a:t> </a:t>
            </a:r>
            <a:r>
              <a:rPr lang="en-US" altLang="ja-JP" i="1" dirty="0" smtClean="0"/>
              <a:t>et al</a:t>
            </a:r>
            <a:r>
              <a:rPr lang="en-US" altLang="ja-JP" dirty="0" smtClean="0"/>
              <a:t>. 1999)</a:t>
            </a:r>
            <a:endParaRPr lang="ja-JP" altLang="en-US" dirty="0"/>
          </a:p>
        </p:txBody>
      </p:sp>
      <p:sp>
        <p:nvSpPr>
          <p:cNvPr id="125955" name="Rectangle 3"/>
          <p:cNvSpPr>
            <a:spLocks noGrp="1" noChangeArrowheads="1"/>
          </p:cNvSpPr>
          <p:nvPr>
            <p:ph type="body" idx="1"/>
          </p:nvPr>
        </p:nvSpPr>
        <p:spPr>
          <a:xfrm>
            <a:off x="304800" y="1066800"/>
            <a:ext cx="4038600" cy="5029200"/>
          </a:xfrm>
        </p:spPr>
        <p:txBody>
          <a:bodyPr/>
          <a:lstStyle/>
          <a:p>
            <a:pPr>
              <a:lnSpc>
                <a:spcPct val="90000"/>
              </a:lnSpc>
            </a:pPr>
            <a:r>
              <a:rPr lang="en-US" altLang="ja-JP" dirty="0"/>
              <a:t>Albert </a:t>
            </a:r>
            <a:r>
              <a:rPr lang="ja-JP" altLang="en-US" dirty="0"/>
              <a:t>らは，ネットワークの次数分布に着目しＷＷＷのハイパーリンクの入次数と出次数の分布が</a:t>
            </a:r>
            <a:r>
              <a:rPr lang="ja-JP" altLang="en-US" dirty="0">
                <a:solidFill>
                  <a:srgbClr val="3333CC"/>
                </a:solidFill>
              </a:rPr>
              <a:t>冪分布</a:t>
            </a:r>
            <a:r>
              <a:rPr lang="ja-JP" altLang="en-US" dirty="0"/>
              <a:t>になっていることを発見した</a:t>
            </a:r>
            <a:br>
              <a:rPr lang="ja-JP" altLang="en-US" dirty="0"/>
            </a:br>
            <a:r>
              <a:rPr lang="ja-JP" altLang="en-US" dirty="0" smtClean="0"/>
              <a:t>       </a:t>
            </a:r>
            <a:r>
              <a:rPr lang="en-US" altLang="ja-JP" dirty="0" smtClean="0"/>
              <a:t>(</a:t>
            </a:r>
            <a:r>
              <a:rPr lang="en-US" altLang="ja-JP" dirty="0"/>
              <a:t>Albert et al. 1999)</a:t>
            </a:r>
          </a:p>
          <a:p>
            <a:pPr>
              <a:lnSpc>
                <a:spcPct val="90000"/>
              </a:lnSpc>
            </a:pPr>
            <a:endParaRPr lang="en-US" altLang="ja-JP" dirty="0"/>
          </a:p>
          <a:p>
            <a:pPr>
              <a:lnSpc>
                <a:spcPct val="90000"/>
              </a:lnSpc>
            </a:pPr>
            <a:endParaRPr lang="en-US" altLang="ja-JP" dirty="0"/>
          </a:p>
          <a:p>
            <a:pPr>
              <a:lnSpc>
                <a:spcPct val="90000"/>
              </a:lnSpc>
            </a:pPr>
            <a:r>
              <a:rPr lang="ja-JP" altLang="en-US" dirty="0">
                <a:solidFill>
                  <a:srgbClr val="3333CC"/>
                </a:solidFill>
              </a:rPr>
              <a:t>冪指数</a:t>
            </a:r>
            <a:r>
              <a:rPr lang="ja-JP" altLang="en-US" dirty="0"/>
              <a:t>は出次数</a:t>
            </a:r>
            <a:r>
              <a:rPr lang="en-US" altLang="ja-JP" dirty="0"/>
              <a:t>2.45,</a:t>
            </a:r>
            <a:r>
              <a:rPr lang="ja-JP" altLang="en-US" dirty="0"/>
              <a:t>入次数</a:t>
            </a:r>
            <a:r>
              <a:rPr lang="en-US" altLang="ja-JP" dirty="0"/>
              <a:t>2.1</a:t>
            </a:r>
            <a:r>
              <a:rPr lang="ja-JP" altLang="en-US" dirty="0"/>
              <a:t>であった</a:t>
            </a:r>
          </a:p>
        </p:txBody>
      </p:sp>
      <p:pic>
        <p:nvPicPr>
          <p:cNvPr id="125956" name="Picture 4"/>
          <p:cNvPicPr>
            <a:picLocks noChangeAspect="1" noChangeArrowheads="1"/>
          </p:cNvPicPr>
          <p:nvPr/>
        </p:nvPicPr>
        <p:blipFill>
          <a:blip r:embed="rId4" cstate="print"/>
          <a:srcRect/>
          <a:stretch>
            <a:fillRect/>
          </a:stretch>
        </p:blipFill>
        <p:spPr bwMode="auto">
          <a:xfrm>
            <a:off x="4868324" y="1196752"/>
            <a:ext cx="3751801" cy="4669507"/>
          </a:xfrm>
          <a:prstGeom prst="rect">
            <a:avLst/>
          </a:prstGeom>
          <a:noFill/>
          <a:ln w="9525">
            <a:noFill/>
            <a:miter lim="800000"/>
            <a:headEnd/>
            <a:tailEnd/>
          </a:ln>
          <a:effectLst/>
        </p:spPr>
      </p:pic>
      <p:pic>
        <p:nvPicPr>
          <p:cNvPr id="125961" name="Picture 9" descr="txp_fig"/>
          <p:cNvPicPr>
            <a:picLocks noChangeAspect="1" noChangeArrowheads="1"/>
          </p:cNvPicPr>
          <p:nvPr>
            <p:custDataLst>
              <p:tags r:id="rId1"/>
            </p:custDataLst>
          </p:nvPr>
        </p:nvPicPr>
        <p:blipFill>
          <a:blip r:embed="rId5" cstate="print"/>
          <a:srcRect/>
          <a:stretch>
            <a:fillRect/>
          </a:stretch>
        </p:blipFill>
        <p:spPr bwMode="auto">
          <a:xfrm>
            <a:off x="1447800" y="4267200"/>
            <a:ext cx="1816100" cy="330200"/>
          </a:xfrm>
          <a:prstGeom prst="rect">
            <a:avLst/>
          </a:prstGeom>
          <a:noFill/>
          <a:ln w="9525">
            <a:noFill/>
            <a:miter lim="800000"/>
            <a:headEnd/>
            <a:tailEnd/>
          </a:ln>
          <a:effectLst/>
        </p:spPr>
      </p:pic>
      <p:sp>
        <p:nvSpPr>
          <p:cNvPr id="2" name="正方形/長方形 1"/>
          <p:cNvSpPr/>
          <p:nvPr/>
        </p:nvSpPr>
        <p:spPr>
          <a:xfrm>
            <a:off x="5745200" y="6096000"/>
            <a:ext cx="1998047" cy="369332"/>
          </a:xfrm>
          <a:prstGeom prst="rect">
            <a:avLst/>
          </a:prstGeom>
        </p:spPr>
        <p:txBody>
          <a:bodyPr wrap="none">
            <a:spAutoFit/>
          </a:bodyPr>
          <a:lstStyle/>
          <a:p>
            <a:r>
              <a:rPr lang="ja-JP" altLang="en-US" dirty="0"/>
              <a:t> </a:t>
            </a:r>
            <a:r>
              <a:rPr lang="en-US" altLang="ja-JP" dirty="0"/>
              <a:t>(Albert et al. 1999)</a:t>
            </a:r>
            <a:endParaRPr lang="ja-JP"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platex $(base).tex; dvipsv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412"/>
  <p:tag name="DEFAULTHEIGHT" val="362"/>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k,t,t)=\delta_{k,m}&#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46"/>
  <p:tag name="PICTUREFILESIZE" val="8335"/>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k,t)=\frac{1}{t}\sum_{s=1}^t p(k,s,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227"/>
  <p:tag name="PICTUREFILESIZE" val="15144"/>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1)P(k,t+1)=\frac{k-1}{2}&#10;P(k-1,t)\ +\ \frac{2t-k}{2}P(k,t)\ +\ \delta_{k,m}&#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552.0011"/>
  <p:tag name="PICTUREFILESIZE" val="28714"/>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k)=\frac{2m(m+1)}{k(k+1)(k+2)}\sim k^{-3}&#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298"/>
  <p:tag name="PICTUREFILESIZE" val="20637"/>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1)P(k,t+1)=\frac{k-1}{2}&#10;P(k-1,t)\ +\ \frac{2t-k}{2}P(k,t)\ +\ \delta_{k,m}&#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552.0011"/>
  <p:tag name="PICTUREFILESIZE" val="28714"/>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定常状態$P(k)$を求めるには&#10;$P(k)=P(k,t+1)=P(k,t)$}$&#10;とすればよい\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520.981"/>
  <p:tag name="PICTUREFILESIZE" val="38033"/>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frac{k+2}{2}P(k)-\frac{k-1}{2}P(k-1)=\delta_{k,m}&#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33.9607"/>
  <p:tag name="PICTUREFILESIZE" val="1782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k)=\frac{k-1}{k+2}P(k-1)\ \ \ (k&gt;m)$$&#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18.9606"/>
  <p:tag name="PICTUREFILESIZE" val="17180"/>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pi(k_i)\propto k_i&#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94.98016"/>
  <p:tag name="PICTUREFILESIZE" val="6046"/>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pi(k_i)\propto k_i^{\beta}&#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99.00024"/>
  <p:tag name="PICTUREFILESIZE" val="754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C_i=1/3 &#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86"/>
  <p:tag name="PICTUREFILESIZE" val="4180"/>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bar{k}_{nn}(k)=\sum_{k'} k' P(k'|k)&#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207"/>
  <p:tag name="PICTUREFILESIZE" val="14543"/>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P(k'|k) =P_{\mbox{\tiny link}}(k')= \frac{k'P(k')}{\langle k \rangle}&#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276"/>
  <p:tag name="PICTUREFILESIZE" val="19398"/>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ar{k}_{nn}(k)=\frac{\langle k^2 \rangle}{\langle k \rangle}&#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34"/>
  <p:tag name="PICTUREFILESIZE" val="12037"/>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r=\frac{\displaystyle&#10; \sum_k\sum_{k'} k k' P(k'|k)P_{\mbox{\tiny link}}(k)&#10; -\left(\sum_k k P_{\mbox{\tiny link}}(k) \right)^2}&#10;{\displaystyle&#10; \sum_k k^2 P_{\mbox{\tiny link}}(k)- \left(\sum_k k P_{\mbox{\tiny link}}(k) \right)^2}&#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442"/>
  <p:tag name="PICTUREFILESIZE" val="54387"/>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amma=2.5$&#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73"/>
  <p:tag name="PICTUREFILESIZE" val="281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amma=3.5$&#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73"/>
  <p:tag name="PICTUREFILESIZE" val="2894"/>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amma=1.5$&#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73"/>
  <p:tag name="PICTUREFILESIZE" val="2245"/>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_i&#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6"/>
  <p:tag name="PICTUREFILESIZE" val="1401"/>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1)/d_i&#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5"/>
  <p:tag name="PICTUREFILESIZE" val="4973"/>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_i&#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5"/>
  <p:tag name="PICTUREFILESIZE" val="119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C_i=\frac{2|\{e_{jk}\}|}{k_i(k_i-1)} &#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46"/>
  <p:tag name="PICTUREFILESIZE" val="12008"/>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1)/s_i&#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5"/>
  <p:tag name="PICTUREFILESIZE" val="4856"/>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array}{ccl}&#10;\dot{S}&amp;=&amp; - \lambda S I + I\\&#10;\dot{I}&amp;=&amp; \lambda S I - I&#10;\end{array}&#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57"/>
  <p:tag name="PICTUREFILESIZE" val="929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frac{d\rho(t)}{dt}=-\rho(t)+\lambda&#10;\rho(t)[1-\rho(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01.9806"/>
  <p:tag name="PICTUREFILESIZE" val="17267"/>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ambda_c=1\]&#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60.96016"/>
  <p:tag name="PICTUREFILESIZE" val="1896"/>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rho=1-\frac{1}{\lambda}&#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93.96016"/>
  <p:tag name="PICTUREFILESIZE" val="3358"/>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frac{d\rho_k(t)}{dt}=-\rho_k(t)+\lambda \frac{k}{\langle k \rangle} &#10;[1-\rho_k(t)]\Theta(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70.9808"/>
  <p:tag name="PICTUREFILESIZE" val="23145"/>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Theta(t)=\frac{1}{\langle k \rangle}\sum_{k'}&#10;k'P(k')\rho_{k'}(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258.0005"/>
  <p:tag name="PICTUREFILESIZE" val="19193"/>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ambda /\langle k \rangle&#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48.96008"/>
  <p:tag name="PICTUREFILESIZE" val="3879"/>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frac{d\rho_k(t)}{dt}=-\rho_k(t)+\lambda \frac{k}{\langle k \rangle} &#10;[1-\rho_k(t)]\Theta(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70.9808"/>
  <p:tag name="PICTUREFILESIZE" val="23145"/>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Theta(t)=\frac{1}{\langle k \rangle}\sum_{k'}&#10;k'P(k')\rho_{k'}(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258.0005"/>
  <p:tag name="PICTUREFILESIZE" val="1919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ar{C}=\frac{1}{N}\sum_{i=1}^{N}C_i&#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28"/>
  <p:tag name="PICTUREFILESIZE" val="8955"/>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rho_k=\frac{k \lambda\Theta}{\langle k \rangle+k\lambda\Theta}&#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53.0003"/>
  <p:tag name="PICTUREFILESIZE" val="12417"/>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array}{ccl}&#10; \Theta&amp;=&amp;&#10;\displaystyle\frac{1}{\langle k \rangle}\sum_{k'}k'P(k')\&#10;\frac{k'\lambda\Theta}{\langle k \rangle+k'\lambda\Theta}\\&#10;&amp;=&amp;\displaystyle&#10;\frac{1}{2m}\sum_{k'=m}k'\frac{2m(m+1)}{k'(k'+1)(k'+2)}\ \frac{k'\lambda\Theta}&#10;{\langle k \rangle+k'\lambda\Theta}\\&#10;\end{array}&#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460.981"/>
  <p:tag name="PICTUREFILESIZE" val="60689"/>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1=&#10;\sum_{k'=m}\frac{m+1}{(k'+1)(k'+2)}\ \frac{k'\lambda}&#10;{\langle k \rangle+k'\lambda\Theta}&#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61.9807"/>
  <p:tag name="PICTUREFILESIZE" val="24525"/>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lambda_c \frac{m+1}{\langle k \rangle}&#10;\sum_{k'=m}\frac{k'}{(k'+1)(k'+2)}&#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33.0007"/>
  <p:tag name="PICTUREFILESIZE" val="21794"/>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k)=\frac{2m(m+1)}{k(k+1)(k+2)}\]&#10;\end{document}&#10;"/>
  <p:tag name="EXTERNALNAME" val="txp_fig"/>
  <p:tag name="BLEND" val="False"/>
  <p:tag name="TRANSPARENT" val="Tru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234.0005"/>
  <p:tag name="PICTUREFILESIZE" val="16997"/>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angle k \rangle =2m\]&#10;\end{document}&#10;"/>
  <p:tag name="EXTERNALNAME" val="txp_fig"/>
  <p:tag name="BLEND" val="False"/>
  <p:tag name="TRANSPARENT" val="Tru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87.96016"/>
  <p:tag name="PICTUREFILESIZE" val="4940"/>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lambda_c \frac{m+1}{\langle k \rangle}&#10;\sum_{k'=m}\frac{k'}{(k'+1)(k'+2)}&#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333.0007"/>
  <p:tag name="PICTUREFILESIZE" val="21794"/>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_0=\lambda(1+C_V^2)&#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56.9603"/>
  <p:tag name="PICTUREFILESIZE" val="7844"/>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C_V^2=\frac{\langle k^2 \rangle}{\langle k \rangle^2}-1&#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36.9803"/>
  <p:tag name="PICTUREFILESIZE" val="1118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k)\sim k^{-\nu}&#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10"/>
  <p:tag name="PICTUREFILESIZE" val="5806"/>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pi(k_i)=\frac{k_i}{\displaystyle \sum_i k_i}&#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27.9802"/>
  <p:tag name="PICTUREFILESIZE" val="10947"/>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m=2&#10;$の場合&#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21.9802"/>
  <p:tag name="PICTUREFILESIZE" val="659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p(k,s,t+1)=\frac{k-1}{2t}p(k-1,s,t)&#10;+\left(1-\frac{k}{2t}\right) p(k,s,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483.961"/>
  <p:tag name="PICTUREFILESIZE" val="26936"/>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_i k_i \sim 2mt&#10;\]&#10;\end{document}&#10;"/>
  <p:tag name="EXTERNALNAME" val="txp_fig"/>
  <p:tag name="BLEND" val="False"/>
  <p:tag name="TRANSPARENT" val="False"/>
  <p:tag name="KEEPFILES" val="False"/>
  <p:tag name="DEBUGPAUSE" val="False"/>
  <p:tag name="RESOLUTION" val="1200"/>
  <p:tag name="TIMEOUT" val="(none)"/>
  <p:tag name="BOXWIDTH" val="412"/>
  <p:tag name="BOXHEIGHT" val="362"/>
  <p:tag name="BOXFONT" val="10"/>
  <p:tag name="BOXWRAP" val="False"/>
  <p:tag name="WORKAROUNDTRANSPARENCYBUG" val="False"/>
  <p:tag name="ALLOWFONTSUBSTITUTION" val="False"/>
  <p:tag name="BITMAPFORMAT" val="pngmono"/>
  <p:tag name="ORIGWIDTH" val="112"/>
  <p:tag name="PICTUREFILESIZE" val="782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14198</TotalTime>
  <Words>1687</Words>
  <Application>Microsoft Office PowerPoint</Application>
  <PresentationFormat>画面に合わせる (4:3)</PresentationFormat>
  <Paragraphs>387</Paragraphs>
  <Slides>44</Slides>
  <Notes>38</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44</vt:i4>
      </vt:variant>
    </vt:vector>
  </HeadingPairs>
  <TitlesOfParts>
    <vt:vector size="54" baseType="lpstr">
      <vt:lpstr>ＭＳ Ｐゴシック</vt:lpstr>
      <vt:lpstr>Arial</vt:lpstr>
      <vt:lpstr>Calibri</vt:lpstr>
      <vt:lpstr>Cambria Math</vt:lpstr>
      <vt:lpstr>Times New Roman</vt:lpstr>
      <vt:lpstr>Wingdings</vt:lpstr>
      <vt:lpstr>Wingdings 3</vt:lpstr>
      <vt:lpstr>Office テーマ</vt:lpstr>
      <vt:lpstr>グラフ</vt:lpstr>
      <vt:lpstr>数式</vt:lpstr>
      <vt:lpstr>ネットワーク解析入門</vt:lpstr>
      <vt:lpstr>複雑ネットワークとは</vt:lpstr>
      <vt:lpstr>スモールワールド性</vt:lpstr>
      <vt:lpstr>Ｍｉｌｇｒａｍのスモールワールド実験</vt:lpstr>
      <vt:lpstr>スモールワールドを特徴付けする</vt:lpstr>
      <vt:lpstr>スモールワールド性の定義</vt:lpstr>
      <vt:lpstr>Watts と Strogatzのモデル</vt:lpstr>
      <vt:lpstr>弱い紐帯</vt:lpstr>
      <vt:lpstr>スケールフリー　(Barabasi et al. 1999)</vt:lpstr>
      <vt:lpstr>SFネットワークの例</vt:lpstr>
      <vt:lpstr>SFネットワークの例２</vt:lpstr>
      <vt:lpstr>スケールフリーでないものもある</vt:lpstr>
      <vt:lpstr>Barabasi Albert model</vt:lpstr>
      <vt:lpstr>Barabasi Albert model の次数分布の導出１</vt:lpstr>
      <vt:lpstr>Barabasi Albert model の次数分布の導出２</vt:lpstr>
      <vt:lpstr>Barabasi Albert model についてあれこれ</vt:lpstr>
      <vt:lpstr>SFネットワークの性質</vt:lpstr>
      <vt:lpstr>次数相関: ADNNの定義</vt:lpstr>
      <vt:lpstr>ADNNの例</vt:lpstr>
      <vt:lpstr>ADNNの例　つづき</vt:lpstr>
      <vt:lpstr>同類度：　assortativityの定義</vt:lpstr>
      <vt:lpstr>assortativityの例</vt:lpstr>
      <vt:lpstr>次数相関とパーコレーション転移</vt:lpstr>
      <vt:lpstr>空間上のネットワーク</vt:lpstr>
      <vt:lpstr>空間上のネットワークの構造　</vt:lpstr>
      <vt:lpstr>ネットワーク分析のデータ解析</vt:lpstr>
      <vt:lpstr>クリーク</vt:lpstr>
      <vt:lpstr>中心性</vt:lpstr>
      <vt:lpstr>PowerPoint プレゼンテーション</vt:lpstr>
      <vt:lpstr>PowerPoint プレゼンテーション</vt:lpstr>
      <vt:lpstr>PowerPoint プレゼンテーション</vt:lpstr>
      <vt:lpstr>PowerPoint プレゼンテーション</vt:lpstr>
      <vt:lpstr>感染症の伝播モデル</vt:lpstr>
      <vt:lpstr>ＳＩＲモデル</vt:lpstr>
      <vt:lpstr>ＳＩＳモデル</vt:lpstr>
      <vt:lpstr>ネットワーク上のＳＩＳモデル</vt:lpstr>
      <vt:lpstr>PowerPoint プレゼンテーション</vt:lpstr>
      <vt:lpstr>転移点が０になる</vt:lpstr>
      <vt:lpstr>いろんなＳＩＳモデル</vt:lpstr>
      <vt:lpstr>PowerPoint プレゼンテーション</vt:lpstr>
      <vt:lpstr>いろんなＳＩＳモデルのまとめ</vt:lpstr>
      <vt:lpstr>感染症の局所的な生き残り</vt:lpstr>
      <vt:lpstr>つづき</vt:lpstr>
      <vt:lpstr>スーパースプレッダーは誰？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morita</dc:creator>
  <cp:lastModifiedBy>morita</cp:lastModifiedBy>
  <cp:revision>448</cp:revision>
  <dcterms:modified xsi:type="dcterms:W3CDTF">2016-04-24T23:50:05Z</dcterms:modified>
</cp:coreProperties>
</file>